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1"/>
  </p:notesMasterIdLst>
  <p:handoutMasterIdLst>
    <p:handoutMasterId r:id="rId32"/>
  </p:handoutMasterIdLst>
  <p:sldIdLst>
    <p:sldId id="667" r:id="rId2"/>
    <p:sldId id="651" r:id="rId3"/>
    <p:sldId id="666" r:id="rId4"/>
    <p:sldId id="658" r:id="rId5"/>
    <p:sldId id="695" r:id="rId6"/>
    <p:sldId id="708" r:id="rId7"/>
    <p:sldId id="709" r:id="rId8"/>
    <p:sldId id="710" r:id="rId9"/>
    <p:sldId id="659" r:id="rId10"/>
    <p:sldId id="660" r:id="rId11"/>
    <p:sldId id="661" r:id="rId12"/>
    <p:sldId id="662" r:id="rId13"/>
    <p:sldId id="696" r:id="rId14"/>
    <p:sldId id="697" r:id="rId15"/>
    <p:sldId id="711" r:id="rId16"/>
    <p:sldId id="712" r:id="rId17"/>
    <p:sldId id="713" r:id="rId18"/>
    <p:sldId id="714" r:id="rId19"/>
    <p:sldId id="715" r:id="rId20"/>
    <p:sldId id="694" r:id="rId21"/>
    <p:sldId id="698" r:id="rId22"/>
    <p:sldId id="699" r:id="rId23"/>
    <p:sldId id="700" r:id="rId24"/>
    <p:sldId id="701" r:id="rId25"/>
    <p:sldId id="702" r:id="rId26"/>
    <p:sldId id="703" r:id="rId27"/>
    <p:sldId id="704" r:id="rId28"/>
    <p:sldId id="705" r:id="rId29"/>
    <p:sldId id="706" r:id="rId30"/>
  </p:sldIdLst>
  <p:sldSz cx="12801600" cy="9601200" type="A3"/>
  <p:notesSz cx="9939338" cy="6807200"/>
  <p:defaultTextStyle>
    <a:defPPr>
      <a:defRPr lang="ja-JP"/>
    </a:defPPr>
    <a:lvl1pPr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1pPr>
    <a:lvl2pPr marL="610956"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2pPr>
    <a:lvl3pPr marL="1221913"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3pPr>
    <a:lvl4pPr marL="1832869"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4pPr>
    <a:lvl5pPr marL="2443825" algn="ctr" rtl="0" fontAlgn="base">
      <a:spcBef>
        <a:spcPct val="0"/>
      </a:spcBef>
      <a:spcAft>
        <a:spcPct val="0"/>
      </a:spcAft>
      <a:defRPr kumimoji="1" sz="1300" kern="1200">
        <a:solidFill>
          <a:schemeClr val="tx1"/>
        </a:solidFill>
        <a:latin typeface="Times New Roman" pitchFamily="18" charset="0"/>
        <a:ea typeface="Batang" pitchFamily="18" charset="-127"/>
        <a:cs typeface="+mn-cs"/>
      </a:defRPr>
    </a:lvl5pPr>
    <a:lvl6pPr marL="3054782" algn="l" defTabSz="1221913" rtl="0" eaLnBrk="1" latinLnBrk="0" hangingPunct="1">
      <a:defRPr kumimoji="1" sz="1300" kern="1200">
        <a:solidFill>
          <a:schemeClr val="tx1"/>
        </a:solidFill>
        <a:latin typeface="Times New Roman" pitchFamily="18" charset="0"/>
        <a:ea typeface="Batang" pitchFamily="18" charset="-127"/>
        <a:cs typeface="+mn-cs"/>
      </a:defRPr>
    </a:lvl6pPr>
    <a:lvl7pPr marL="3665738" algn="l" defTabSz="1221913" rtl="0" eaLnBrk="1" latinLnBrk="0" hangingPunct="1">
      <a:defRPr kumimoji="1" sz="1300" kern="1200">
        <a:solidFill>
          <a:schemeClr val="tx1"/>
        </a:solidFill>
        <a:latin typeface="Times New Roman" pitchFamily="18" charset="0"/>
        <a:ea typeface="Batang" pitchFamily="18" charset="-127"/>
        <a:cs typeface="+mn-cs"/>
      </a:defRPr>
    </a:lvl7pPr>
    <a:lvl8pPr marL="4276695" algn="l" defTabSz="1221913" rtl="0" eaLnBrk="1" latinLnBrk="0" hangingPunct="1">
      <a:defRPr kumimoji="1" sz="1300" kern="1200">
        <a:solidFill>
          <a:schemeClr val="tx1"/>
        </a:solidFill>
        <a:latin typeface="Times New Roman" pitchFamily="18" charset="0"/>
        <a:ea typeface="Batang" pitchFamily="18" charset="-127"/>
        <a:cs typeface="+mn-cs"/>
      </a:defRPr>
    </a:lvl8pPr>
    <a:lvl9pPr marL="4887651" algn="l" defTabSz="1221913" rtl="0" eaLnBrk="1" latinLnBrk="0" hangingPunct="1">
      <a:defRPr kumimoji="1" sz="1300" kern="1200">
        <a:solidFill>
          <a:schemeClr val="tx1"/>
        </a:solidFill>
        <a:latin typeface="Times New Roman" pitchFamily="18" charset="0"/>
        <a:ea typeface="Batang" pitchFamily="18" charset="-127"/>
        <a:cs typeface="+mn-cs"/>
      </a:defRPr>
    </a:lvl9pPr>
  </p:defaultTextStyle>
  <p:extLst>
    <p:ext uri="{521415D9-36F7-43E2-AB2F-B90AF26B5E84}">
      <p14:sectionLst xmlns:p14="http://schemas.microsoft.com/office/powerpoint/2010/main">
        <p14:section name="既定のセクション" id="{08825443-D7E4-4858-B1D3-955CDD4B1204}">
          <p14:sldIdLst>
            <p14:sldId id="667"/>
            <p14:sldId id="651"/>
            <p14:sldId id="666"/>
            <p14:sldId id="658"/>
            <p14:sldId id="695"/>
            <p14:sldId id="708"/>
            <p14:sldId id="709"/>
            <p14:sldId id="710"/>
            <p14:sldId id="659"/>
            <p14:sldId id="660"/>
            <p14:sldId id="661"/>
            <p14:sldId id="662"/>
            <p14:sldId id="696"/>
            <p14:sldId id="697"/>
            <p14:sldId id="711"/>
            <p14:sldId id="712"/>
            <p14:sldId id="713"/>
            <p14:sldId id="714"/>
            <p14:sldId id="715"/>
            <p14:sldId id="694"/>
            <p14:sldId id="698"/>
            <p14:sldId id="699"/>
            <p14:sldId id="700"/>
            <p14:sldId id="701"/>
            <p14:sldId id="702"/>
            <p14:sldId id="703"/>
            <p14:sldId id="704"/>
            <p14:sldId id="705"/>
            <p14:sldId id="706"/>
          </p14:sldIdLst>
        </p14:section>
      </p14:sectionLst>
    </p:ext>
    <p:ext uri="{EFAFB233-063F-42B5-8137-9DF3F51BA10A}">
      <p15:sldGuideLst xmlns:p15="http://schemas.microsoft.com/office/powerpoint/2012/main">
        <p15:guide id="1" orient="horz" pos="5122" userDrawn="1">
          <p15:clr>
            <a:srgbClr val="A4A3A4"/>
          </p15:clr>
        </p15:guide>
        <p15:guide id="2" pos="7406" userDrawn="1">
          <p15:clr>
            <a:srgbClr val="A4A3A4"/>
          </p15:clr>
        </p15:guide>
        <p15:guide id="3" pos="176">
          <p15:clr>
            <a:srgbClr val="A4A3A4"/>
          </p15:clr>
        </p15:guide>
      </p15:sldGuideLst>
    </p:ext>
    <p:ext uri="{2D200454-40CA-4A62-9FC3-DE9A4176ACB9}">
      <p15:notesGuideLst xmlns:p15="http://schemas.microsoft.com/office/powerpoint/2012/main">
        <p15:guide id="1" orient="horz" pos="2143">
          <p15:clr>
            <a:srgbClr val="A4A3A4"/>
          </p15:clr>
        </p15:guide>
        <p15:guide id="2" pos="313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99CCFF"/>
    <a:srgbClr val="FFFFCC"/>
    <a:srgbClr val="CCECFF"/>
    <a:srgbClr val="FF0000"/>
    <a:srgbClr val="FFD3D6"/>
    <a:srgbClr val="FFCC99"/>
    <a:srgbClr val="FFFF99"/>
    <a:srgbClr val="FFCC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238" autoAdjust="0"/>
  </p:normalViewPr>
  <p:slideViewPr>
    <p:cSldViewPr snapToObjects="1">
      <p:cViewPr varScale="1">
        <p:scale>
          <a:sx n="75" d="100"/>
          <a:sy n="75" d="100"/>
        </p:scale>
        <p:origin x="324" y="30"/>
      </p:cViewPr>
      <p:guideLst>
        <p:guide orient="horz" pos="5122"/>
        <p:guide pos="7406"/>
        <p:guide pos="176"/>
      </p:guideLst>
    </p:cSldViewPr>
  </p:slideViewPr>
  <p:outlineViewPr>
    <p:cViewPr>
      <p:scale>
        <a:sx n="50" d="100"/>
        <a:sy n="50" d="100"/>
      </p:scale>
      <p:origin x="0" y="0"/>
    </p:cViewPr>
  </p:outlineViewPr>
  <p:notesTextViewPr>
    <p:cViewPr>
      <p:scale>
        <a:sx n="125" d="100"/>
        <a:sy n="125" d="100"/>
      </p:scale>
      <p:origin x="0" y="0"/>
    </p:cViewPr>
  </p:notesTextViewPr>
  <p:sorterViewPr>
    <p:cViewPr>
      <p:scale>
        <a:sx n="125" d="100"/>
        <a:sy n="125" d="100"/>
      </p:scale>
      <p:origin x="0" y="-3870"/>
    </p:cViewPr>
  </p:sorterViewPr>
  <p:notesViewPr>
    <p:cSldViewPr snapToObjects="1">
      <p:cViewPr varScale="1">
        <p:scale>
          <a:sx n="120" d="100"/>
          <a:sy n="120" d="100"/>
        </p:scale>
        <p:origin x="-1392" y="-90"/>
      </p:cViewPr>
      <p:guideLst>
        <p:guide orient="horz" pos="2143"/>
        <p:guide pos="313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1026"/>
          <p:cNvSpPr>
            <a:spLocks noGrp="1" noChangeArrowheads="1"/>
          </p:cNvSpPr>
          <p:nvPr>
            <p:ph type="hdr" sz="quarter"/>
          </p:nvPr>
        </p:nvSpPr>
        <p:spPr bwMode="auto">
          <a:xfrm>
            <a:off x="0" y="0"/>
            <a:ext cx="4291013"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t"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212995" name="Rectangle 1027"/>
          <p:cNvSpPr>
            <a:spLocks noGrp="1" noChangeArrowheads="1"/>
          </p:cNvSpPr>
          <p:nvPr>
            <p:ph type="dt" sz="quarter" idx="1"/>
          </p:nvPr>
        </p:nvSpPr>
        <p:spPr bwMode="auto">
          <a:xfrm>
            <a:off x="5616575" y="0"/>
            <a:ext cx="4343400" cy="31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t" anchorCtr="0" compatLnSpc="1">
            <a:prstTxWarp prst="textNoShape">
              <a:avLst/>
            </a:prstTxWarp>
          </a:bodyPr>
          <a:lstStyle>
            <a:lvl1pPr algn="r" defTabSz="630238">
              <a:defRPr sz="800">
                <a:ea typeface="ＭＳ Ｐゴシック" charset="-128"/>
              </a:defRPr>
            </a:lvl1pPr>
          </a:lstStyle>
          <a:p>
            <a:endParaRPr lang="en-US" altLang="ja-JP" dirty="0"/>
          </a:p>
        </p:txBody>
      </p:sp>
      <p:sp>
        <p:nvSpPr>
          <p:cNvPr id="212996" name="Rectangle 1028"/>
          <p:cNvSpPr>
            <a:spLocks noGrp="1" noChangeArrowheads="1"/>
          </p:cNvSpPr>
          <p:nvPr>
            <p:ph type="ftr" sz="quarter" idx="2"/>
          </p:nvPr>
        </p:nvSpPr>
        <p:spPr bwMode="auto">
          <a:xfrm>
            <a:off x="0" y="6464300"/>
            <a:ext cx="4291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b"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212997" name="Rectangle 1029"/>
          <p:cNvSpPr>
            <a:spLocks noGrp="1" noChangeArrowheads="1"/>
          </p:cNvSpPr>
          <p:nvPr>
            <p:ph type="sldNum" sz="quarter" idx="3"/>
          </p:nvPr>
        </p:nvSpPr>
        <p:spPr bwMode="auto">
          <a:xfrm>
            <a:off x="5616575" y="6464300"/>
            <a:ext cx="434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41" tIns="31523" rIns="63041" bIns="31523" numCol="1" anchor="b" anchorCtr="0" compatLnSpc="1">
            <a:prstTxWarp prst="textNoShape">
              <a:avLst/>
            </a:prstTxWarp>
          </a:bodyPr>
          <a:lstStyle>
            <a:lvl1pPr algn="r" defTabSz="630238">
              <a:defRPr sz="800">
                <a:ea typeface="ＭＳ Ｐゴシック" charset="-128"/>
              </a:defRPr>
            </a:lvl1pPr>
          </a:lstStyle>
          <a:p>
            <a:fld id="{6BBF0C93-703F-4B17-9108-CE7A43BE2130}" type="slidenum">
              <a:rPr lang="en-US" altLang="ja-JP"/>
              <a:pPr/>
              <a:t>‹#›</a:t>
            </a:fld>
            <a:endParaRPr lang="en-US" altLang="ja-JP" dirty="0"/>
          </a:p>
        </p:txBody>
      </p:sp>
    </p:spTree>
    <p:extLst>
      <p:ext uri="{BB962C8B-B14F-4D97-AF65-F5344CB8AC3E}">
        <p14:creationId xmlns:p14="http://schemas.microsoft.com/office/powerpoint/2010/main" val="35997806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298950"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4099" name="Rectangle 3"/>
          <p:cNvSpPr>
            <a:spLocks noGrp="1" noChangeArrowheads="1"/>
          </p:cNvSpPr>
          <p:nvPr>
            <p:ph type="dt" idx="1"/>
          </p:nvPr>
        </p:nvSpPr>
        <p:spPr bwMode="auto">
          <a:xfrm>
            <a:off x="5600700" y="0"/>
            <a:ext cx="4373563" cy="32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lvl1pPr algn="r" defTabSz="630238">
              <a:defRPr sz="800">
                <a:ea typeface="ＭＳ Ｐゴシック" charset="-128"/>
              </a:defRPr>
            </a:lvl1pPr>
          </a:lstStyle>
          <a:p>
            <a:endParaRPr lang="en-US" altLang="ja-JP" dirty="0"/>
          </a:p>
        </p:txBody>
      </p:sp>
      <p:sp>
        <p:nvSpPr>
          <p:cNvPr id="4100" name="Rectangle 4"/>
          <p:cNvSpPr>
            <a:spLocks noGrp="1" noRot="1" noChangeAspect="1" noChangeArrowheads="1" noTextEdit="1"/>
          </p:cNvSpPr>
          <p:nvPr>
            <p:ph type="sldImg" idx="2"/>
          </p:nvPr>
        </p:nvSpPr>
        <p:spPr bwMode="auto">
          <a:xfrm>
            <a:off x="3297238" y="508000"/>
            <a:ext cx="3389312" cy="254158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1304925" y="3228975"/>
            <a:ext cx="7288213" cy="308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102" name="Rectangle 6"/>
          <p:cNvSpPr>
            <a:spLocks noGrp="1" noChangeArrowheads="1"/>
          </p:cNvSpPr>
          <p:nvPr>
            <p:ph type="ftr" sz="quarter" idx="4"/>
          </p:nvPr>
        </p:nvSpPr>
        <p:spPr bwMode="auto">
          <a:xfrm>
            <a:off x="0" y="6459538"/>
            <a:ext cx="4298950"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b" anchorCtr="0" compatLnSpc="1">
            <a:prstTxWarp prst="textNoShape">
              <a:avLst/>
            </a:prstTxWarp>
          </a:bodyPr>
          <a:lstStyle>
            <a:lvl1pPr algn="l" defTabSz="630238">
              <a:defRPr sz="800">
                <a:ea typeface="ＭＳ Ｐゴシック" charset="-128"/>
              </a:defRPr>
            </a:lvl1pPr>
          </a:lstStyle>
          <a:p>
            <a:endParaRPr lang="en-US" altLang="ja-JP" dirty="0"/>
          </a:p>
        </p:txBody>
      </p:sp>
      <p:sp>
        <p:nvSpPr>
          <p:cNvPr id="4103" name="Rectangle 7"/>
          <p:cNvSpPr>
            <a:spLocks noGrp="1" noChangeArrowheads="1"/>
          </p:cNvSpPr>
          <p:nvPr>
            <p:ph type="sldNum" sz="quarter" idx="5"/>
          </p:nvPr>
        </p:nvSpPr>
        <p:spPr bwMode="auto">
          <a:xfrm>
            <a:off x="5600700" y="6459538"/>
            <a:ext cx="4373563"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012" tIns="31506" rIns="63012" bIns="31506" numCol="1" anchor="b" anchorCtr="0" compatLnSpc="1">
            <a:prstTxWarp prst="textNoShape">
              <a:avLst/>
            </a:prstTxWarp>
          </a:bodyPr>
          <a:lstStyle>
            <a:lvl1pPr algn="r" defTabSz="630238">
              <a:defRPr sz="800">
                <a:ea typeface="ＭＳ Ｐゴシック" charset="-128"/>
              </a:defRPr>
            </a:lvl1pPr>
          </a:lstStyle>
          <a:p>
            <a:fld id="{2DB7E34E-AF85-418C-A0F6-8EFAB1A321FC}" type="slidenum">
              <a:rPr lang="en-US" altLang="ja-JP"/>
              <a:pPr/>
              <a:t>‹#›</a:t>
            </a:fld>
            <a:endParaRPr lang="en-US" altLang="ja-JP" dirty="0"/>
          </a:p>
        </p:txBody>
      </p:sp>
    </p:spTree>
    <p:extLst>
      <p:ext uri="{BB962C8B-B14F-4D97-AF65-F5344CB8AC3E}">
        <p14:creationId xmlns:p14="http://schemas.microsoft.com/office/powerpoint/2010/main" val="2816405308"/>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1pPr>
    <a:lvl2pPr marL="610956"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2pPr>
    <a:lvl3pPr marL="1221913"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3pPr>
    <a:lvl4pPr marL="1832869"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4pPr>
    <a:lvl5pPr marL="2443825" algn="l" rtl="0" fontAlgn="base">
      <a:spcBef>
        <a:spcPct val="30000"/>
      </a:spcBef>
      <a:spcAft>
        <a:spcPct val="0"/>
      </a:spcAft>
      <a:defRPr kumimoji="1" sz="1600" kern="1200">
        <a:solidFill>
          <a:schemeClr val="tx1"/>
        </a:solidFill>
        <a:latin typeface="Times New Roman" pitchFamily="18" charset="0"/>
        <a:ea typeface="ＭＳ Ｐ明朝" pitchFamily="18" charset="-128"/>
        <a:cs typeface="+mn-cs"/>
      </a:defRPr>
    </a:lvl5pPr>
    <a:lvl6pPr marL="3054782" algn="l" defTabSz="1221913" rtl="0" eaLnBrk="1" latinLnBrk="0" hangingPunct="1">
      <a:defRPr kumimoji="1" sz="1600" kern="1200">
        <a:solidFill>
          <a:schemeClr val="tx1"/>
        </a:solidFill>
        <a:latin typeface="+mn-lt"/>
        <a:ea typeface="+mn-ea"/>
        <a:cs typeface="+mn-cs"/>
      </a:defRPr>
    </a:lvl6pPr>
    <a:lvl7pPr marL="3665738" algn="l" defTabSz="1221913" rtl="0" eaLnBrk="1" latinLnBrk="0" hangingPunct="1">
      <a:defRPr kumimoji="1" sz="1600" kern="1200">
        <a:solidFill>
          <a:schemeClr val="tx1"/>
        </a:solidFill>
        <a:latin typeface="+mn-lt"/>
        <a:ea typeface="+mn-ea"/>
        <a:cs typeface="+mn-cs"/>
      </a:defRPr>
    </a:lvl7pPr>
    <a:lvl8pPr marL="4276695" algn="l" defTabSz="1221913" rtl="0" eaLnBrk="1" latinLnBrk="0" hangingPunct="1">
      <a:defRPr kumimoji="1" sz="1600" kern="1200">
        <a:solidFill>
          <a:schemeClr val="tx1"/>
        </a:solidFill>
        <a:latin typeface="+mn-lt"/>
        <a:ea typeface="+mn-ea"/>
        <a:cs typeface="+mn-cs"/>
      </a:defRPr>
    </a:lvl8pPr>
    <a:lvl9pPr marL="4887651" algn="l" defTabSz="1221913" rtl="0" eaLnBrk="1" latinLnBrk="0" hangingPunct="1">
      <a:defRPr kumimoji="1"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4" name="コンテンツ プレースホルダー 3"/>
          <p:cNvSpPr>
            <a:spLocks noGrp="1"/>
          </p:cNvSpPr>
          <p:nvPr>
            <p:ph sz="quarter" idx="10"/>
          </p:nvPr>
        </p:nvSpPr>
        <p:spPr>
          <a:xfrm>
            <a:off x="190110" y="660140"/>
            <a:ext cx="12456000" cy="914400"/>
          </a:xfrm>
          <a:prstGeom prst="rect">
            <a:avLst/>
          </a:prstGeom>
          <a:solidFill>
            <a:srgbClr val="CCECFF"/>
          </a:solidFill>
          <a:ln>
            <a:solidFill>
              <a:schemeClr val="tx1"/>
            </a:solidFill>
          </a:ln>
        </p:spPr>
        <p:txBody>
          <a:bodyPr lIns="72000" tIns="72000" rIns="72000" bIns="72000"/>
          <a:lstStyle>
            <a:lvl1pPr marL="0" indent="0">
              <a:buNone/>
              <a:defRPr sz="1050">
                <a:latin typeface="Meiryo UI" panose="020B0604030504040204" pitchFamily="50" charset="-128"/>
                <a:ea typeface="Meiryo UI" panose="020B0604030504040204" pitchFamily="50" charset="-128"/>
                <a:cs typeface="Meiryo UI" panose="020B0604030504040204" pitchFamily="50" charset="-128"/>
              </a:defRPr>
            </a:lvl1pPr>
            <a:lvl2pPr>
              <a:defRPr sz="1050">
                <a:latin typeface="Meiryo UI" panose="020B0604030504040204" pitchFamily="50" charset="-128"/>
                <a:ea typeface="Meiryo UI" panose="020B0604030504040204" pitchFamily="50" charset="-128"/>
                <a:cs typeface="Meiryo UI" panose="020B0604030504040204" pitchFamily="50" charset="-128"/>
              </a:defRPr>
            </a:lvl2pPr>
            <a:lvl3pPr>
              <a:defRPr sz="1050">
                <a:latin typeface="Meiryo UI" panose="020B0604030504040204" pitchFamily="50" charset="-128"/>
                <a:ea typeface="Meiryo UI" panose="020B0604030504040204" pitchFamily="50" charset="-128"/>
                <a:cs typeface="Meiryo UI" panose="020B0604030504040204" pitchFamily="50" charset="-128"/>
              </a:defRPr>
            </a:lvl3pPr>
            <a:lvl4pPr>
              <a:defRPr sz="1050">
                <a:latin typeface="Meiryo UI" panose="020B0604030504040204" pitchFamily="50" charset="-128"/>
                <a:ea typeface="Meiryo UI" panose="020B0604030504040204" pitchFamily="50" charset="-128"/>
                <a:cs typeface="Meiryo UI" panose="020B0604030504040204" pitchFamily="50" charset="-128"/>
              </a:defRPr>
            </a:lvl4pPr>
            <a:lvl5pPr>
              <a:defRPr sz="1050">
                <a:latin typeface="Meiryo UI" panose="020B0604030504040204" pitchFamily="50" charset="-128"/>
                <a:ea typeface="Meiryo UI" panose="020B0604030504040204" pitchFamily="50" charset="-128"/>
                <a:cs typeface="Meiryo UI" panose="020B0604030504040204" pitchFamily="50" charset="-128"/>
              </a:defRPr>
            </a:lvl5pPr>
          </a:lstStyle>
          <a:p>
            <a:pPr lvl="0"/>
            <a:r>
              <a:rPr kumimoji="1" lang="ja-JP" altLang="en-US"/>
              <a:t>マスター テキストの書式設定</a:t>
            </a:r>
          </a:p>
        </p:txBody>
      </p:sp>
      <p:sp>
        <p:nvSpPr>
          <p:cNvPr id="10" name="タイトル 1"/>
          <p:cNvSpPr txBox="1">
            <a:spLocks/>
          </p:cNvSpPr>
          <p:nvPr userDrawn="1"/>
        </p:nvSpPr>
        <p:spPr>
          <a:xfrm>
            <a:off x="190110" y="120080"/>
            <a:ext cx="12456000" cy="360000"/>
          </a:xfrm>
          <a:prstGeom prst="rect">
            <a:avLst/>
          </a:prstGeom>
        </p:spPr>
        <p:txBody>
          <a:bodyPr lIns="0" tIns="0" rIns="0" bIns="0" anchor="b" anchorCtr="0"/>
          <a:lstStyle>
            <a:lvl1pPr algn="l" defTabSz="905828" rtl="0" eaLnBrk="1" fontAlgn="base" hangingPunct="1">
              <a:spcBef>
                <a:spcPct val="0"/>
              </a:spcBef>
              <a:spcAft>
                <a:spcPct val="0"/>
              </a:spcAft>
              <a:defRPr kumimoji="1" sz="1600" b="1">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r>
              <a:rPr lang="en-US" altLang="ja-JP" kern="0" dirty="0"/>
              <a:t>01_</a:t>
            </a:r>
            <a:r>
              <a:rPr lang="ja-JP" altLang="en-US" kern="0" dirty="0"/>
              <a:t>双方向番号ポータビリティ対応</a:t>
            </a:r>
            <a:r>
              <a:rPr lang="en-US" altLang="ja-JP" kern="0" dirty="0"/>
              <a:t>_</a:t>
            </a:r>
            <a:r>
              <a:rPr lang="ja-JP" altLang="en-US" kern="0" dirty="0"/>
              <a:t>共通</a:t>
            </a:r>
          </a:p>
        </p:txBody>
      </p:sp>
      <p:sp>
        <p:nvSpPr>
          <p:cNvPr id="7" name="スライド番号プレースホルダー 2"/>
          <p:cNvSpPr>
            <a:spLocks noGrp="1"/>
          </p:cNvSpPr>
          <p:nvPr>
            <p:ph type="sldNum" sz="quarter" idx="4"/>
          </p:nvPr>
        </p:nvSpPr>
        <p:spPr>
          <a:xfrm>
            <a:off x="5262410" y="9301100"/>
            <a:ext cx="2311400" cy="179387"/>
          </a:xfrm>
          <a:prstGeom prst="rect">
            <a:avLst/>
          </a:prstGeom>
        </p:spPr>
        <p:txBody>
          <a:bodyPr/>
          <a:lstStyle>
            <a:lvl1pPr>
              <a:defRPr>
                <a:latin typeface="+mj-lt"/>
              </a:defRPr>
            </a:lvl1pPr>
          </a:lstStyle>
          <a:p>
            <a:r>
              <a:rPr lang="en-US" altLang="ja-JP" dirty="0"/>
              <a:t>01.1-</a:t>
            </a:r>
            <a:fld id="{4C5E2FD1-144F-442B-9A84-40AAF03513A2}" type="slidenum">
              <a:rPr lang="en-US" altLang="ja-JP" smtClean="0"/>
              <a:pPr/>
              <a:t>‹#›</a:t>
            </a:fld>
            <a:endParaRPr lang="en-US" altLang="ja-JP" dirty="0"/>
          </a:p>
        </p:txBody>
      </p:sp>
    </p:spTree>
    <p:extLst>
      <p:ext uri="{BB962C8B-B14F-4D97-AF65-F5344CB8AC3E}">
        <p14:creationId xmlns:p14="http://schemas.microsoft.com/office/powerpoint/2010/main" val="4040012381"/>
      </p:ext>
    </p:extLst>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859599" name="Rectangle 15"/>
          <p:cNvSpPr>
            <a:spLocks noChangeArrowheads="1"/>
          </p:cNvSpPr>
          <p:nvPr/>
        </p:nvSpPr>
        <p:spPr bwMode="auto">
          <a:xfrm flipV="1">
            <a:off x="0" y="9176703"/>
            <a:ext cx="12801600" cy="60007"/>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122191" tIns="61096" rIns="122191" bIns="61096"/>
          <a:lstStyle/>
          <a:p>
            <a:endParaRPr lang="ja-JP" altLang="en-US" dirty="0"/>
          </a:p>
        </p:txBody>
      </p:sp>
      <p:sp>
        <p:nvSpPr>
          <p:cNvPr id="1859600" name="Rectangle 16"/>
          <p:cNvSpPr>
            <a:spLocks noChangeArrowheads="1"/>
          </p:cNvSpPr>
          <p:nvPr/>
        </p:nvSpPr>
        <p:spPr bwMode="auto">
          <a:xfrm flipV="1">
            <a:off x="0" y="516124"/>
            <a:ext cx="12801600" cy="60007"/>
          </a:xfrm>
          <a:prstGeom prst="rect">
            <a:avLst/>
          </a:prstGeom>
          <a:gradFill rotWithShape="1">
            <a:gsLst>
              <a:gs pos="0">
                <a:srgbClr val="0033CC"/>
              </a:gs>
              <a:gs pos="100000">
                <a:srgbClr val="C0C0C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122191" tIns="61096" rIns="122191" bIns="61096"/>
          <a:lstStyle/>
          <a:p>
            <a:endParaRPr lang="ja-JP" altLang="en-US" dirty="0"/>
          </a:p>
        </p:txBody>
      </p:sp>
      <p:sp>
        <p:nvSpPr>
          <p:cNvPr id="5" name="スライド番号プレースホルダー 2"/>
          <p:cNvSpPr>
            <a:spLocks noGrp="1"/>
          </p:cNvSpPr>
          <p:nvPr>
            <p:ph type="sldNum" sz="quarter" idx="4"/>
          </p:nvPr>
        </p:nvSpPr>
        <p:spPr>
          <a:xfrm>
            <a:off x="5262410" y="9301100"/>
            <a:ext cx="2311400" cy="179387"/>
          </a:xfrm>
          <a:prstGeom prst="rect">
            <a:avLst/>
          </a:prstGeom>
        </p:spPr>
        <p:txBody>
          <a:bodyPr/>
          <a:lstStyle>
            <a:lvl1pPr>
              <a:defRPr>
                <a:latin typeface="+mj-lt"/>
              </a:defRPr>
            </a:lvl1pPr>
          </a:lstStyle>
          <a:p>
            <a:r>
              <a:rPr lang="en-US" altLang="ja-JP" dirty="0"/>
              <a:t>42.1-</a:t>
            </a:r>
            <a:fld id="{4C5E2FD1-144F-442B-9A84-40AAF03513A2}" type="slidenum">
              <a:rPr lang="en-US" altLang="ja-JP" smtClean="0"/>
              <a:pPr/>
              <a:t>‹#›</a:t>
            </a:fld>
            <a:endParaRPr lang="en-US" altLang="ja-JP" dirty="0"/>
          </a:p>
        </p:txBody>
      </p:sp>
    </p:spTree>
  </p:cSld>
  <p:clrMap bg1="lt1" tx1="dk1" bg2="lt2" tx2="dk2" accent1="accent1" accent2="accent2" accent3="accent3" accent4="accent4" accent5="accent5" accent6="accent6" hlink="hlink" folHlink="folHlink"/>
  <p:sldLayoutIdLst>
    <p:sldLayoutId id="2147483651" r:id="rId1"/>
  </p:sldLayoutIdLst>
  <p:transition/>
  <p:hf hdr="0" ftr="0" dt="0"/>
  <p:txStyles>
    <p:titleStyle>
      <a:lvl1pPr algn="ctr" defTabSz="905828" rtl="0" eaLnBrk="1" fontAlgn="base" hangingPunct="1">
        <a:spcBef>
          <a:spcPct val="0"/>
        </a:spcBef>
        <a:spcAft>
          <a:spcPct val="0"/>
        </a:spcAft>
        <a:defRPr kumimoji="1" sz="4100">
          <a:solidFill>
            <a:schemeClr val="tx2"/>
          </a:solidFill>
          <a:latin typeface="+mj-lt"/>
          <a:ea typeface="+mj-ea"/>
          <a:cs typeface="+mj-cs"/>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p:titleStyle>
    <p:bodyStyle>
      <a:lvl1pPr marL="337299" indent="-337299" algn="l" defTabSz="905828" rtl="0" eaLnBrk="1" fontAlgn="base" hangingPunct="1">
        <a:spcBef>
          <a:spcPct val="20000"/>
        </a:spcBef>
        <a:spcAft>
          <a:spcPct val="0"/>
        </a:spcAft>
        <a:buChar char="•"/>
        <a:defRPr kumimoji="1" sz="3100">
          <a:solidFill>
            <a:schemeClr val="tx1"/>
          </a:solidFill>
          <a:latin typeface="+mn-lt"/>
          <a:ea typeface="+mn-ea"/>
          <a:cs typeface="+mn-cs"/>
        </a:defRPr>
      </a:lvl1pPr>
      <a:lvl2pPr marL="738239" indent="-282144" algn="l" defTabSz="905828" rtl="0" eaLnBrk="1" fontAlgn="base" hangingPunct="1">
        <a:spcBef>
          <a:spcPct val="20000"/>
        </a:spcBef>
        <a:spcAft>
          <a:spcPct val="0"/>
        </a:spcAft>
        <a:buChar char="–"/>
        <a:defRPr kumimoji="1" sz="2800">
          <a:solidFill>
            <a:schemeClr val="tx1"/>
          </a:solidFill>
          <a:latin typeface="+mn-lt"/>
          <a:ea typeface="+mn-ea"/>
        </a:defRPr>
      </a:lvl2pPr>
      <a:lvl3pPr marL="1134937" indent="-229109" algn="l" defTabSz="905828" rtl="0" eaLnBrk="1" fontAlgn="base" hangingPunct="1">
        <a:spcBef>
          <a:spcPct val="20000"/>
        </a:spcBef>
        <a:spcAft>
          <a:spcPct val="0"/>
        </a:spcAft>
        <a:buChar char="•"/>
        <a:defRPr kumimoji="1">
          <a:solidFill>
            <a:schemeClr val="tx1"/>
          </a:solidFill>
          <a:latin typeface="+mn-lt"/>
          <a:ea typeface="+mn-ea"/>
        </a:defRPr>
      </a:lvl3pPr>
      <a:lvl4pPr marL="1588911" indent="-226988" algn="l" defTabSz="905828" rtl="0" eaLnBrk="1" fontAlgn="base" hangingPunct="1">
        <a:spcBef>
          <a:spcPct val="20000"/>
        </a:spcBef>
        <a:spcAft>
          <a:spcPct val="0"/>
        </a:spcAft>
        <a:buChar char="–"/>
        <a:defRPr kumimoji="1" sz="2000">
          <a:solidFill>
            <a:schemeClr val="tx1"/>
          </a:solidFill>
          <a:latin typeface="+mn-lt"/>
          <a:ea typeface="+mn-ea"/>
        </a:defRPr>
      </a:lvl4pPr>
      <a:lvl5pPr marL="2040764" indent="-224866" algn="l" defTabSz="905828" rtl="0" eaLnBrk="1" fontAlgn="base" hangingPunct="1">
        <a:spcBef>
          <a:spcPct val="20000"/>
        </a:spcBef>
        <a:spcAft>
          <a:spcPct val="0"/>
        </a:spcAft>
        <a:buChar char="»"/>
        <a:defRPr kumimoji="1" sz="2000">
          <a:solidFill>
            <a:schemeClr val="tx1"/>
          </a:solidFill>
          <a:latin typeface="+mn-lt"/>
          <a:ea typeface="+mn-ea"/>
        </a:defRPr>
      </a:lvl5pPr>
      <a:lvl6pPr marL="2651720" indent="-224866" algn="l" defTabSz="905828" rtl="0" eaLnBrk="1" fontAlgn="base" hangingPunct="1">
        <a:spcBef>
          <a:spcPct val="20000"/>
        </a:spcBef>
        <a:spcAft>
          <a:spcPct val="0"/>
        </a:spcAft>
        <a:buChar char="»"/>
        <a:defRPr kumimoji="1" sz="2000">
          <a:solidFill>
            <a:schemeClr val="tx1"/>
          </a:solidFill>
          <a:latin typeface="+mn-lt"/>
          <a:ea typeface="+mn-ea"/>
        </a:defRPr>
      </a:lvl6pPr>
      <a:lvl7pPr marL="3262677" indent="-224866" algn="l" defTabSz="905828" rtl="0" eaLnBrk="1" fontAlgn="base" hangingPunct="1">
        <a:spcBef>
          <a:spcPct val="20000"/>
        </a:spcBef>
        <a:spcAft>
          <a:spcPct val="0"/>
        </a:spcAft>
        <a:buChar char="»"/>
        <a:defRPr kumimoji="1" sz="2000">
          <a:solidFill>
            <a:schemeClr val="tx1"/>
          </a:solidFill>
          <a:latin typeface="+mn-lt"/>
          <a:ea typeface="+mn-ea"/>
        </a:defRPr>
      </a:lvl7pPr>
      <a:lvl8pPr marL="3873633" indent="-224866" algn="l" defTabSz="905828" rtl="0" eaLnBrk="1" fontAlgn="base" hangingPunct="1">
        <a:spcBef>
          <a:spcPct val="20000"/>
        </a:spcBef>
        <a:spcAft>
          <a:spcPct val="0"/>
        </a:spcAft>
        <a:buChar char="»"/>
        <a:defRPr kumimoji="1" sz="2000">
          <a:solidFill>
            <a:schemeClr val="tx1"/>
          </a:solidFill>
          <a:latin typeface="+mn-lt"/>
          <a:ea typeface="+mn-ea"/>
        </a:defRPr>
      </a:lvl8pPr>
      <a:lvl9pPr marL="4484589" indent="-224866" algn="l" defTabSz="905828"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1221913" rtl="0" eaLnBrk="1" latinLnBrk="0" hangingPunct="1">
        <a:defRPr kumimoji="1" sz="2400" kern="1200">
          <a:solidFill>
            <a:schemeClr val="tx1"/>
          </a:solidFill>
          <a:latin typeface="+mn-lt"/>
          <a:ea typeface="+mn-ea"/>
          <a:cs typeface="+mn-cs"/>
        </a:defRPr>
      </a:lvl1pPr>
      <a:lvl2pPr marL="610956" algn="l" defTabSz="1221913" rtl="0" eaLnBrk="1" latinLnBrk="0" hangingPunct="1">
        <a:defRPr kumimoji="1" sz="2400" kern="1200">
          <a:solidFill>
            <a:schemeClr val="tx1"/>
          </a:solidFill>
          <a:latin typeface="+mn-lt"/>
          <a:ea typeface="+mn-ea"/>
          <a:cs typeface="+mn-cs"/>
        </a:defRPr>
      </a:lvl2pPr>
      <a:lvl3pPr marL="1221913" algn="l" defTabSz="1221913" rtl="0" eaLnBrk="1" latinLnBrk="0" hangingPunct="1">
        <a:defRPr kumimoji="1" sz="2400" kern="1200">
          <a:solidFill>
            <a:schemeClr val="tx1"/>
          </a:solidFill>
          <a:latin typeface="+mn-lt"/>
          <a:ea typeface="+mn-ea"/>
          <a:cs typeface="+mn-cs"/>
        </a:defRPr>
      </a:lvl3pPr>
      <a:lvl4pPr marL="1832869" algn="l" defTabSz="1221913" rtl="0" eaLnBrk="1" latinLnBrk="0" hangingPunct="1">
        <a:defRPr kumimoji="1" sz="2400" kern="1200">
          <a:solidFill>
            <a:schemeClr val="tx1"/>
          </a:solidFill>
          <a:latin typeface="+mn-lt"/>
          <a:ea typeface="+mn-ea"/>
          <a:cs typeface="+mn-cs"/>
        </a:defRPr>
      </a:lvl4pPr>
      <a:lvl5pPr marL="2443825" algn="l" defTabSz="1221913" rtl="0" eaLnBrk="1" latinLnBrk="0" hangingPunct="1">
        <a:defRPr kumimoji="1" sz="2400" kern="1200">
          <a:solidFill>
            <a:schemeClr val="tx1"/>
          </a:solidFill>
          <a:latin typeface="+mn-lt"/>
          <a:ea typeface="+mn-ea"/>
          <a:cs typeface="+mn-cs"/>
        </a:defRPr>
      </a:lvl5pPr>
      <a:lvl6pPr marL="3054782" algn="l" defTabSz="1221913" rtl="0" eaLnBrk="1" latinLnBrk="0" hangingPunct="1">
        <a:defRPr kumimoji="1" sz="2400" kern="1200">
          <a:solidFill>
            <a:schemeClr val="tx1"/>
          </a:solidFill>
          <a:latin typeface="+mn-lt"/>
          <a:ea typeface="+mn-ea"/>
          <a:cs typeface="+mn-cs"/>
        </a:defRPr>
      </a:lvl6pPr>
      <a:lvl7pPr marL="3665738" algn="l" defTabSz="1221913" rtl="0" eaLnBrk="1" latinLnBrk="0" hangingPunct="1">
        <a:defRPr kumimoji="1" sz="2400" kern="1200">
          <a:solidFill>
            <a:schemeClr val="tx1"/>
          </a:solidFill>
          <a:latin typeface="+mn-lt"/>
          <a:ea typeface="+mn-ea"/>
          <a:cs typeface="+mn-cs"/>
        </a:defRPr>
      </a:lvl7pPr>
      <a:lvl8pPr marL="4276695" algn="l" defTabSz="1221913" rtl="0" eaLnBrk="1" latinLnBrk="0" hangingPunct="1">
        <a:defRPr kumimoji="1" sz="2400" kern="1200">
          <a:solidFill>
            <a:schemeClr val="tx1"/>
          </a:solidFill>
          <a:latin typeface="+mn-lt"/>
          <a:ea typeface="+mn-ea"/>
          <a:cs typeface="+mn-cs"/>
        </a:defRPr>
      </a:lvl8pPr>
      <a:lvl9pPr marL="4887651" algn="l" defTabSz="1221913"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2"/>
          <p:cNvSpPr txBox="1">
            <a:spLocks noChangeArrowheads="1"/>
          </p:cNvSpPr>
          <p:nvPr/>
        </p:nvSpPr>
        <p:spPr>
          <a:xfrm>
            <a:off x="2080321" y="3360440"/>
            <a:ext cx="8640960" cy="1695450"/>
          </a:xfrm>
          <a:prstGeom prst="rect">
            <a:avLst/>
          </a:prstGeom>
          <a:solidFill>
            <a:schemeClr val="bg1"/>
          </a:solidFill>
          <a:ln w="12700">
            <a:solidFill>
              <a:schemeClr val="tx1"/>
            </a:solidFill>
            <a:miter lim="800000"/>
            <a:headEnd/>
            <a:tailEnd/>
          </a:ln>
          <a:effectLst>
            <a:outerShdw blurRad="50800" dist="38100" dir="2700000" algn="tl" rotWithShape="0">
              <a:prstClr val="black">
                <a:alpha val="40000"/>
              </a:prstClr>
            </a:outerShdw>
          </a:effectLst>
        </p:spPr>
        <p:txBody>
          <a:bodyPr anchor="ctr"/>
          <a:lstStyle>
            <a:lvl1pPr algn="ctr" defTabSz="905828" rtl="0" eaLnBrk="1" fontAlgn="base" hangingPunct="1">
              <a:spcBef>
                <a:spcPct val="0"/>
              </a:spcBef>
              <a:spcAft>
                <a:spcPct val="0"/>
              </a:spcAft>
              <a:defRPr kumimoji="1" sz="4100">
                <a:solidFill>
                  <a:schemeClr val="tx2"/>
                </a:solidFill>
                <a:latin typeface="+mj-lt"/>
                <a:ea typeface="+mj-ea"/>
                <a:cs typeface="+mj-cs"/>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914400"/>
            <a:r>
              <a:rPr lang="ja-JP" altLang="en-US" kern="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１．開発背景</a:t>
            </a:r>
          </a:p>
        </p:txBody>
      </p:sp>
      <p:sp>
        <p:nvSpPr>
          <p:cNvPr id="2" name="スライド番号プレースホルダー 1"/>
          <p:cNvSpPr>
            <a:spLocks noGrp="1"/>
          </p:cNvSpPr>
          <p:nvPr>
            <p:ph type="sldNum" sz="quarter" idx="4"/>
          </p:nvPr>
        </p:nvSpPr>
        <p:spPr/>
        <p:txBody>
          <a:bodyPr/>
          <a:lstStyle/>
          <a:p>
            <a:r>
              <a:rPr lang="en-US" altLang="ja-JP" dirty="0"/>
              <a:t>01.1-</a:t>
            </a:r>
            <a:fld id="{4C5E2FD1-144F-442B-9A84-40AAF03513A2}" type="slidenum">
              <a:rPr lang="en-US" altLang="ja-JP" smtClean="0"/>
              <a:pPr/>
              <a:t>1</a:t>
            </a:fld>
            <a:endParaRPr lang="en-US" altLang="ja-JP" dirty="0"/>
          </a:p>
        </p:txBody>
      </p:sp>
    </p:spTree>
    <p:extLst>
      <p:ext uri="{BB962C8B-B14F-4D97-AF65-F5344CB8AC3E}">
        <p14:creationId xmlns:p14="http://schemas.microsoft.com/office/powerpoint/2010/main" val="271161562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２．　前提条件（５／６）</a:t>
            </a:r>
          </a:p>
          <a:p>
            <a:pPr lvl="0"/>
            <a:r>
              <a:rPr lang="ja-JP" altLang="en-US" dirty="0"/>
              <a:t>　</a:t>
            </a:r>
            <a:r>
              <a:rPr lang="ja-JP" altLang="en-US" dirty="0">
                <a:solidFill>
                  <a:prstClr val="black"/>
                </a:solidFill>
              </a:rPr>
              <a:t>本施策における対象注文種類の一覧を以下に示す</a:t>
            </a:r>
            <a:endParaRPr lang="ja-JP" altLang="en-US" dirty="0"/>
          </a:p>
        </p:txBody>
      </p:sp>
      <p:sp>
        <p:nvSpPr>
          <p:cNvPr id="6" name="テキスト ボックス 5">
            <a:extLst>
              <a:ext uri="{FF2B5EF4-FFF2-40B4-BE49-F238E27FC236}">
                <a16:creationId xmlns:a16="http://schemas.microsoft.com/office/drawing/2014/main" id="{16882A76-654D-6E10-A72B-CCEDCBC0A925}"/>
              </a:ext>
            </a:extLst>
          </p:cNvPr>
          <p:cNvSpPr txBox="1"/>
          <p:nvPr/>
        </p:nvSpPr>
        <p:spPr>
          <a:xfrm>
            <a:off x="8936434" y="6176447"/>
            <a:ext cx="1944216" cy="246221"/>
          </a:xfrm>
          <a:prstGeom prst="rect">
            <a:avLst/>
          </a:prstGeom>
          <a:noFill/>
        </p:spPr>
        <p:txBody>
          <a:bodyPr wrap="square" rtlCol="0">
            <a:spAutoFit/>
          </a:bodyPr>
          <a:lstStyle/>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凡例</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○：対象　－：対象外</a:t>
            </a:r>
          </a:p>
        </p:txBody>
      </p:sp>
      <p:sp>
        <p:nvSpPr>
          <p:cNvPr id="3" name="スライド番号プレースホルダー 1">
            <a:extLst>
              <a:ext uri="{FF2B5EF4-FFF2-40B4-BE49-F238E27FC236}">
                <a16:creationId xmlns:a16="http://schemas.microsoft.com/office/drawing/2014/main" id="{DE1C4A7C-5337-F907-ADBF-1659784DD2FE}"/>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10</a:t>
            </a:fld>
            <a:endParaRPr lang="en-US" altLang="ja-JP" dirty="0"/>
          </a:p>
        </p:txBody>
      </p:sp>
      <p:graphicFrame>
        <p:nvGraphicFramePr>
          <p:cNvPr id="2" name="Group 2124">
            <a:extLst>
              <a:ext uri="{FF2B5EF4-FFF2-40B4-BE49-F238E27FC236}">
                <a16:creationId xmlns:a16="http://schemas.microsoft.com/office/drawing/2014/main" id="{A727ECB8-A71A-D4BC-302E-D88D0DEAE3EA}"/>
              </a:ext>
            </a:extLst>
          </p:cNvPr>
          <p:cNvGraphicFramePr>
            <a:graphicFrameLocks noGrp="1"/>
          </p:cNvGraphicFramePr>
          <p:nvPr>
            <p:extLst>
              <p:ext uri="{D42A27DB-BD31-4B8C-83A1-F6EECF244321}">
                <p14:modId xmlns:p14="http://schemas.microsoft.com/office/powerpoint/2010/main" val="438823522"/>
              </p:ext>
            </p:extLst>
          </p:nvPr>
        </p:nvGraphicFramePr>
        <p:xfrm>
          <a:off x="2095722" y="2280320"/>
          <a:ext cx="8610157" cy="3790846"/>
        </p:xfrm>
        <a:graphic>
          <a:graphicData uri="http://schemas.openxmlformats.org/drawingml/2006/table">
            <a:tbl>
              <a:tblPr/>
              <a:tblGrid>
                <a:gridCol w="467190">
                  <a:extLst>
                    <a:ext uri="{9D8B030D-6E8A-4147-A177-3AD203B41FA5}">
                      <a16:colId xmlns:a16="http://schemas.microsoft.com/office/drawing/2014/main" val="20000"/>
                    </a:ext>
                  </a:extLst>
                </a:gridCol>
                <a:gridCol w="1394967">
                  <a:extLst>
                    <a:ext uri="{9D8B030D-6E8A-4147-A177-3AD203B41FA5}">
                      <a16:colId xmlns:a16="http://schemas.microsoft.com/office/drawing/2014/main" val="20001"/>
                    </a:ext>
                  </a:extLst>
                </a:gridCol>
                <a:gridCol w="1437238">
                  <a:extLst>
                    <a:ext uri="{9D8B030D-6E8A-4147-A177-3AD203B41FA5}">
                      <a16:colId xmlns:a16="http://schemas.microsoft.com/office/drawing/2014/main" val="20002"/>
                    </a:ext>
                  </a:extLst>
                </a:gridCol>
                <a:gridCol w="549532">
                  <a:extLst>
                    <a:ext uri="{9D8B030D-6E8A-4147-A177-3AD203B41FA5}">
                      <a16:colId xmlns:a16="http://schemas.microsoft.com/office/drawing/2014/main" val="20003"/>
                    </a:ext>
                  </a:extLst>
                </a:gridCol>
                <a:gridCol w="4761230">
                  <a:extLst>
                    <a:ext uri="{9D8B030D-6E8A-4147-A177-3AD203B41FA5}">
                      <a16:colId xmlns:a16="http://schemas.microsoft.com/office/drawing/2014/main" val="20004"/>
                    </a:ext>
                  </a:extLst>
                </a:gridCol>
              </a:tblGrid>
              <a:tr h="414046">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項番</a:t>
                      </a:r>
                    </a:p>
                  </a:txBody>
                  <a:tcPr marL="36000" marR="36000" marT="36000" marB="36000" anchor="ctr" anchorCtr="1"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区分</a:t>
                      </a:r>
                    </a:p>
                  </a:txBody>
                  <a:tcPr marL="36000" marR="36000" marT="36000" marB="36000" anchor="ctr" anchorCtr="1"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注文種別</a:t>
                      </a: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nchorCtr="1"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algn="ctr"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対象</a:t>
                      </a: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nchorCtr="1"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備考</a:t>
                      </a:r>
                    </a:p>
                  </a:txBody>
                  <a:tcPr marL="36000" marR="36000" marT="36000" marB="36000" anchor="ctr" anchorCtr="1"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rowSpan="3">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新設</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新規</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algn="l" fontAlgn="t"/>
                      <a:r>
                        <a:rPr lang="ja-JP" altLang="en-US" sz="1000" b="0" i="0" u="none" strike="noStrike">
                          <a:effectLst/>
                          <a:latin typeface="Meiryo UI" panose="020B0604030504040204" pitchFamily="50" charset="-128"/>
                          <a:ea typeface="Meiryo UI" panose="020B0604030504040204" pitchFamily="50" charset="-128"/>
                        </a:rPr>
                        <a:t>移転（入）</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b"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3</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algn="l" fontAlgn="t"/>
                      <a:r>
                        <a:rPr lang="zh-TW" altLang="en-US" sz="1000" b="0" i="0" u="none" strike="noStrike" dirty="0">
                          <a:effectLst/>
                          <a:latin typeface="Meiryo UI" panose="020B0604030504040204" pitchFamily="50" charset="-128"/>
                          <a:ea typeface="Meiryo UI" panose="020B0604030504040204" pitchFamily="50" charset="-128"/>
                        </a:rPr>
                        <a:t>品目変更（新設）</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412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4</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rowSpan="3">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廃止</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i="0" u="none" strike="noStrike" dirty="0">
                          <a:effectLst/>
                          <a:latin typeface="Meiryo UI" panose="020B0604030504040204" pitchFamily="50" charset="-128"/>
                          <a:ea typeface="Meiryo UI" panose="020B0604030504040204" pitchFamily="50" charset="-128"/>
                        </a:rPr>
                        <a:t>廃止</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b"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626468286"/>
                  </a:ext>
                </a:extLst>
              </a:tr>
              <a:tr h="241200">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5</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ja-JP" altLang="en-US" sz="1000" b="0" i="0" u="none" strike="noStrike" dirty="0">
                          <a:effectLst/>
                          <a:latin typeface="Meiryo UI" panose="020B0604030504040204" pitchFamily="50" charset="-128"/>
                          <a:ea typeface="Meiryo UI" panose="020B0604030504040204" pitchFamily="50" charset="-128"/>
                        </a:rPr>
                        <a:t>移転（出）</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b"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817163388"/>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品目変更（廃止）</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ja-JP" altLang="en-US"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7</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その他継続</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その他継続（本申込）</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lang="ja-JP" altLang="en-US" sz="1000" dirty="0">
                          <a:solidFill>
                            <a:schemeClr val="tx1"/>
                          </a:solidFill>
                          <a:latin typeface="+mn-ea"/>
                          <a:ea typeface="+mn-ea"/>
                        </a:rPr>
                        <a:t>ひかり電話単独（アクセスライン工事なし）、有派遣工事のパターンで流通する</a:t>
                      </a:r>
                      <a:endParaRPr kumimoji="1" lang="en-US" altLang="ja-JP"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8</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その他継続（</a:t>
                      </a:r>
                      <a:r>
                        <a:rPr lang="en-US" altLang="ja-JP" sz="1000" b="0" i="0" u="none" strike="noStrike" dirty="0">
                          <a:effectLst/>
                          <a:latin typeface="Meiryo UI" panose="020B0604030504040204" pitchFamily="50" charset="-128"/>
                          <a:ea typeface="Meiryo UI" panose="020B0604030504040204" pitchFamily="50" charset="-128"/>
                        </a:rPr>
                        <a:t>MS</a:t>
                      </a:r>
                      <a:r>
                        <a:rPr lang="ja-JP" altLang="en-US" sz="1000" b="0" i="0" u="none" strike="noStrike" dirty="0">
                          <a:effectLst/>
                          <a:latin typeface="Meiryo UI" panose="020B0604030504040204" pitchFamily="50" charset="-128"/>
                          <a:ea typeface="Meiryo UI" panose="020B0604030504040204" pitchFamily="50" charset="-128"/>
                        </a:rPr>
                        <a:t>）</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1" lang="en-US" altLang="ja-JP" sz="11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b"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9</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事前照会</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r>
                        <a:rPr lang="ja-JP" altLang="en-US" sz="1000" b="0" i="0" u="none" strike="noStrike">
                          <a:effectLst/>
                          <a:latin typeface="Meiryo UI" panose="020B0604030504040204" pitchFamily="50" charset="-128"/>
                          <a:ea typeface="Meiryo UI" panose="020B0604030504040204" pitchFamily="50" charset="-128"/>
                        </a:rPr>
                        <a:t>事前照会</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en-US" altLang="ja-JP"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rowSpan="5">
                  <a:txBody>
                    <a:bodyPr/>
                    <a:lstStyle/>
                    <a:p>
                      <a:pPr algn="l" fontAlgn="t"/>
                      <a:r>
                        <a:rPr lang="zh-TW" altLang="en-US" sz="1000" b="0" i="0" u="none" strike="noStrike">
                          <a:effectLst/>
                          <a:latin typeface="Meiryo UI" panose="020B0604030504040204" pitchFamily="50" charset="-128"/>
                          <a:ea typeface="Meiryo UI" panose="020B0604030504040204" pitchFamily="50" charset="-128"/>
                        </a:rPr>
                        <a:t>建物内設備構築</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所内のみ新設</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1" lang="en-US" altLang="ja-JP"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11</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所内のみ撤去</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ctr" defTabSz="914400" rtl="0" eaLnBrk="1" fontAlgn="b" latinLnBrk="0" hangingPunct="1">
                        <a:lnSpc>
                          <a:spcPct val="100000"/>
                        </a:lnSpc>
                        <a:spcBef>
                          <a:spcPct val="0"/>
                        </a:spcBef>
                        <a:spcAft>
                          <a:spcPct val="0"/>
                        </a:spcAft>
                        <a:buClrTx/>
                        <a:buSzTx/>
                        <a:buFontTx/>
                        <a:buNone/>
                        <a:tabLst/>
                      </a:pP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en-US" altLang="ja-JP"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12</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algn="l" fontAlgn="t"/>
                      <a:r>
                        <a:rPr lang="ja-JP" altLang="en-US" sz="1000" b="0" i="0" u="none" strike="noStrike">
                          <a:effectLst/>
                          <a:latin typeface="Meiryo UI" panose="020B0604030504040204" pitchFamily="50" charset="-128"/>
                          <a:ea typeface="Meiryo UI" panose="020B0604030504040204" pitchFamily="50" charset="-128"/>
                        </a:rPr>
                        <a:t>アクセスのみ撤去</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1" lang="en-US" altLang="ja-JP"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b"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13</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algn="l" fontAlgn="t"/>
                      <a:r>
                        <a:rPr lang="ja-JP" altLang="en-US" sz="1000" b="0" i="0" u="none" strike="noStrike">
                          <a:effectLst/>
                          <a:latin typeface="Meiryo UI" panose="020B0604030504040204" pitchFamily="50" charset="-128"/>
                          <a:ea typeface="Meiryo UI" panose="020B0604030504040204" pitchFamily="50" charset="-128"/>
                        </a:rPr>
                        <a:t>移行</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endParaRPr kumimoji="1" lang="en-US" altLang="ja-JP"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3"/>
                  </a:ext>
                </a:extLst>
              </a:tr>
              <a:tr h="241200">
                <a:tc>
                  <a:txBody>
                    <a:bodyPr/>
                    <a:lstStyle>
                      <a:lvl1pPr algn="l">
                        <a:defRPr kumimoji="1" sz="900">
                          <a:solidFill>
                            <a:schemeClr val="tx1"/>
                          </a:solidFill>
                          <a:latin typeface="ＭＳ Ｐゴシック" pitchFamily="50" charset="-128"/>
                          <a:ea typeface="ＭＳ Ｐゴシック" pitchFamily="50" charset="-128"/>
                        </a:defRPr>
                      </a:lvl1pPr>
                      <a:lvl2pPr algn="l">
                        <a:defRPr kumimoji="1" sz="900">
                          <a:solidFill>
                            <a:schemeClr val="tx1"/>
                          </a:solidFill>
                          <a:latin typeface="ＭＳ Ｐゴシック" pitchFamily="50" charset="-128"/>
                          <a:ea typeface="ＭＳ Ｐゴシック" pitchFamily="50" charset="-128"/>
                        </a:defRPr>
                      </a:lvl2pPr>
                      <a:lvl3pPr algn="l">
                        <a:defRPr kumimoji="1" sz="900">
                          <a:solidFill>
                            <a:schemeClr val="tx1"/>
                          </a:solidFill>
                          <a:latin typeface="ＭＳ Ｐゴシック" pitchFamily="50" charset="-128"/>
                          <a:ea typeface="ＭＳ Ｐゴシック" pitchFamily="50" charset="-128"/>
                        </a:defRPr>
                      </a:lvl3pPr>
                      <a:lvl4pPr algn="l">
                        <a:defRPr kumimoji="1" sz="900">
                          <a:solidFill>
                            <a:schemeClr val="tx1"/>
                          </a:solidFill>
                          <a:latin typeface="ＭＳ Ｐゴシック" pitchFamily="50" charset="-128"/>
                          <a:ea typeface="ＭＳ Ｐゴシック" pitchFamily="50" charset="-128"/>
                        </a:defRPr>
                      </a:lvl4pPr>
                      <a:lvl5pPr algn="l">
                        <a:defRPr kumimoji="1" sz="900">
                          <a:solidFill>
                            <a:schemeClr val="tx1"/>
                          </a:solidFill>
                          <a:latin typeface="ＭＳ Ｐゴシック" pitchFamily="50" charset="-128"/>
                          <a:ea typeface="ＭＳ Ｐゴシック" pitchFamily="50" charset="-128"/>
                        </a:defRPr>
                      </a:lvl5pPr>
                      <a:lvl6pPr fontAlgn="base">
                        <a:spcBef>
                          <a:spcPct val="0"/>
                        </a:spcBef>
                        <a:spcAft>
                          <a:spcPct val="0"/>
                        </a:spcAft>
                        <a:defRPr kumimoji="1" sz="900">
                          <a:solidFill>
                            <a:schemeClr val="tx1"/>
                          </a:solidFill>
                          <a:latin typeface="ＭＳ Ｐゴシック" pitchFamily="50" charset="-128"/>
                          <a:ea typeface="ＭＳ Ｐゴシック" pitchFamily="50" charset="-128"/>
                        </a:defRPr>
                      </a:lvl6pPr>
                      <a:lvl7pPr fontAlgn="base">
                        <a:spcBef>
                          <a:spcPct val="0"/>
                        </a:spcBef>
                        <a:spcAft>
                          <a:spcPct val="0"/>
                        </a:spcAft>
                        <a:defRPr kumimoji="1" sz="900">
                          <a:solidFill>
                            <a:schemeClr val="tx1"/>
                          </a:solidFill>
                          <a:latin typeface="ＭＳ Ｐゴシック" pitchFamily="50" charset="-128"/>
                          <a:ea typeface="ＭＳ Ｐゴシック" pitchFamily="50" charset="-128"/>
                        </a:defRPr>
                      </a:lvl7pPr>
                      <a:lvl8pPr fontAlgn="base">
                        <a:spcBef>
                          <a:spcPct val="0"/>
                        </a:spcBef>
                        <a:spcAft>
                          <a:spcPct val="0"/>
                        </a:spcAft>
                        <a:defRPr kumimoji="1" sz="900">
                          <a:solidFill>
                            <a:schemeClr val="tx1"/>
                          </a:solidFill>
                          <a:latin typeface="ＭＳ Ｐゴシック" pitchFamily="50" charset="-128"/>
                          <a:ea typeface="ＭＳ Ｐゴシック" pitchFamily="50" charset="-128"/>
                        </a:defRPr>
                      </a:lvl8pPr>
                      <a:lvl9pPr fontAlgn="base">
                        <a:spcBef>
                          <a:spcPct val="0"/>
                        </a:spcBef>
                        <a:spcAft>
                          <a:spcPct val="0"/>
                        </a:spcAft>
                        <a:defRPr kumimoji="1" sz="900">
                          <a:solidFill>
                            <a:schemeClr val="tx1"/>
                          </a:solidFill>
                          <a:latin typeface="ＭＳ Ｐゴシック" pitchFamily="50" charset="-128"/>
                          <a:ea typeface="ＭＳ Ｐゴシック" pitchFamily="50" charset="-128"/>
                        </a:defRPr>
                      </a:lvl9pPr>
                    </a:lstStyle>
                    <a:p>
                      <a:pPr marL="0" marR="0" lvl="0" indent="0" algn="r" defTabSz="914400" rtl="0" eaLnBrk="1" fontAlgn="ctr" latinLnBrk="0" hangingPunct="1">
                        <a:lnSpc>
                          <a:spcPct val="100000"/>
                        </a:lnSpc>
                        <a:spcBef>
                          <a:spcPct val="0"/>
                        </a:spcBef>
                        <a:spcAft>
                          <a:spcPct val="0"/>
                        </a:spcAft>
                        <a:buClrTx/>
                        <a:buSzTx/>
                        <a:buFontTx/>
                        <a:buNone/>
                        <a:tabLst/>
                      </a:pPr>
                      <a:r>
                        <a:rPr kumimoji="1" lang="en-US" altLang="ja-JP" sz="1000" b="0" i="0" u="none" strike="noStrike" cap="none" normalizeH="0" baseline="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14</a:t>
                      </a:r>
                    </a:p>
                  </a:txBody>
                  <a:tcPr marL="36000" marR="36000" marT="36000" marB="36000"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endParaRPr kumimoji="1" lang="ja-JP" altLang="en-US"/>
                    </a:p>
                  </a:txBody>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撤去</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1" lang="ja-JP" altLang="en-US" sz="10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1" lang="en-US" altLang="ja-JP" sz="1000" b="0" i="0" u="none" strike="noStrike" cap="none" normalizeH="0" baseline="0" dirty="0">
                        <a:ln>
                          <a:noFill/>
                        </a:ln>
                        <a:solidFill>
                          <a:schemeClr val="tx1"/>
                        </a:solidFill>
                        <a:effectLst/>
                        <a:latin typeface="+mn-ea"/>
                        <a:ea typeface="+mn-ea"/>
                        <a:cs typeface="Meiryo UI" panose="020B0604030504040204" pitchFamily="50" charset="-128"/>
                      </a:endParaRPr>
                    </a:p>
                  </a:txBody>
                  <a:tcPr marL="36000" marR="36000" marT="36000" marB="36000" anchor="b" horzOverflow="overflow">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4"/>
                  </a:ext>
                </a:extLst>
              </a:tr>
            </a:tbl>
          </a:graphicData>
        </a:graphic>
      </p:graphicFrame>
      <p:sp>
        <p:nvSpPr>
          <p:cNvPr id="7" name="テキスト ボックス 6">
            <a:extLst>
              <a:ext uri="{FF2B5EF4-FFF2-40B4-BE49-F238E27FC236}">
                <a16:creationId xmlns:a16="http://schemas.microsoft.com/office/drawing/2014/main" id="{709EE36F-2C9F-F251-99D5-0C6E54E185E9}"/>
              </a:ext>
            </a:extLst>
          </p:cNvPr>
          <p:cNvSpPr txBox="1"/>
          <p:nvPr/>
        </p:nvSpPr>
        <p:spPr>
          <a:xfrm>
            <a:off x="2075977" y="6168752"/>
            <a:ext cx="6360949" cy="253916"/>
          </a:xfrm>
          <a:prstGeom prst="rect">
            <a:avLst/>
          </a:prstGeom>
          <a:noFill/>
        </p:spPr>
        <p:txBody>
          <a:bodyPr wrap="square" rtlCol="0">
            <a:spAutoFit/>
          </a:bodyPr>
          <a:lstStyle/>
          <a:p>
            <a:pPr algn="l"/>
            <a:r>
              <a:rPr lang="ja-JP" altLang="en-US" sz="1000" dirty="0">
                <a:latin typeface="Meiryo UI" panose="020B0604030504040204" pitchFamily="50" charset="-128"/>
                <a:ea typeface="Meiryo UI" panose="020B0604030504040204" pitchFamily="50" charset="-128"/>
                <a:cs typeface="Meiryo UI" panose="020B0604030504040204" pitchFamily="50" charset="-128"/>
              </a:rPr>
              <a:t>注）</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：メタルの注文種類は全ての注文種類が対象のため、記載を省略する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538770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２．　前提条件（６／６）</a:t>
            </a:r>
          </a:p>
          <a:p>
            <a:pPr lvl="0"/>
            <a:r>
              <a:rPr lang="ja-JP" altLang="en-US" dirty="0"/>
              <a:t>　</a:t>
            </a:r>
            <a:r>
              <a:rPr lang="ja-JP" altLang="en-US" dirty="0">
                <a:solidFill>
                  <a:prstClr val="black"/>
                </a:solidFill>
              </a:rPr>
              <a:t>本施策における前提条件（関連システム、業務量）の一覧を以下に示す</a:t>
            </a:r>
            <a:endParaRPr lang="ja-JP" altLang="en-US" dirty="0"/>
          </a:p>
        </p:txBody>
      </p:sp>
      <p:sp>
        <p:nvSpPr>
          <p:cNvPr id="4" name="テキスト ボックス 3">
            <a:extLst>
              <a:ext uri="{FF2B5EF4-FFF2-40B4-BE49-F238E27FC236}">
                <a16:creationId xmlns:a16="http://schemas.microsoft.com/office/drawing/2014/main" id="{D5692C5F-507D-19F1-5A3D-C5F3282FEF8A}"/>
              </a:ext>
            </a:extLst>
          </p:cNvPr>
          <p:cNvSpPr txBox="1"/>
          <p:nvPr/>
        </p:nvSpPr>
        <p:spPr>
          <a:xfrm>
            <a:off x="862287" y="1842272"/>
            <a:ext cx="9631071" cy="152414"/>
          </a:xfrm>
          <a:prstGeom prst="rect">
            <a:avLst/>
          </a:prstGeom>
          <a:noFill/>
        </p:spPr>
        <p:txBody>
          <a:bodyPr wrap="square" lIns="0" tIns="0" rIns="0" bIns="0" rtlCol="0">
            <a:spAutoFit/>
          </a:bodyPr>
          <a:lstStyle/>
          <a:p>
            <a:pPr algn="l">
              <a:lnSpc>
                <a:spcPct val="1100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■関連システム</a:t>
            </a:r>
          </a:p>
        </p:txBody>
      </p:sp>
      <p:sp>
        <p:nvSpPr>
          <p:cNvPr id="8" name="テキスト ボックス 7">
            <a:extLst>
              <a:ext uri="{FF2B5EF4-FFF2-40B4-BE49-F238E27FC236}">
                <a16:creationId xmlns:a16="http://schemas.microsoft.com/office/drawing/2014/main" id="{B14BB1F8-F09E-3387-9152-A9339F40E1A0}"/>
              </a:ext>
            </a:extLst>
          </p:cNvPr>
          <p:cNvSpPr txBox="1"/>
          <p:nvPr/>
        </p:nvSpPr>
        <p:spPr>
          <a:xfrm>
            <a:off x="862290" y="4266537"/>
            <a:ext cx="9631071" cy="152414"/>
          </a:xfrm>
          <a:prstGeom prst="rect">
            <a:avLst/>
          </a:prstGeom>
          <a:noFill/>
        </p:spPr>
        <p:txBody>
          <a:bodyPr wrap="square" lIns="0" tIns="0" rIns="0" bIns="0" rtlCol="0">
            <a:spAutoFit/>
          </a:bodyPr>
          <a:lstStyle/>
          <a:p>
            <a:pPr algn="l">
              <a:lnSpc>
                <a:spcPct val="110000"/>
              </a:lnSpc>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■業務量</a:t>
            </a:r>
          </a:p>
        </p:txBody>
      </p:sp>
      <p:sp>
        <p:nvSpPr>
          <p:cNvPr id="9" name="テキスト ボックス 8">
            <a:extLst>
              <a:ext uri="{FF2B5EF4-FFF2-40B4-BE49-F238E27FC236}">
                <a16:creationId xmlns:a16="http://schemas.microsoft.com/office/drawing/2014/main" id="{7DB31C26-4CBE-6C92-D2F5-BCE4DB74A232}"/>
              </a:ext>
            </a:extLst>
          </p:cNvPr>
          <p:cNvSpPr txBox="1"/>
          <p:nvPr/>
        </p:nvSpPr>
        <p:spPr>
          <a:xfrm>
            <a:off x="1006776" y="4573553"/>
            <a:ext cx="10081120" cy="153888"/>
          </a:xfrm>
          <a:prstGeom prst="rect">
            <a:avLst/>
          </a:prstGeom>
          <a:noFill/>
        </p:spPr>
        <p:txBody>
          <a:bodyPr wrap="square" lIns="0" tIns="0" rIns="0" bIns="0" rtlCol="0">
            <a:spAutoFit/>
          </a:bodyPr>
          <a:lstStyle/>
          <a:p>
            <a:pPr algn="l"/>
            <a:r>
              <a:rPr lang="ja-JP" altLang="en-US" sz="1000" dirty="0">
                <a:latin typeface="+mn-ea"/>
                <a:ea typeface="+mn-ea"/>
              </a:rPr>
              <a:t>双方向番号ポータビリティ対応として、新たに流通するオーダの業務量を以下に示す</a:t>
            </a:r>
          </a:p>
        </p:txBody>
      </p:sp>
      <p:sp>
        <p:nvSpPr>
          <p:cNvPr id="6" name="スライド番号プレースホルダー 1">
            <a:extLst>
              <a:ext uri="{FF2B5EF4-FFF2-40B4-BE49-F238E27FC236}">
                <a16:creationId xmlns:a16="http://schemas.microsoft.com/office/drawing/2014/main" id="{42EEEB41-4A09-5A24-8C22-4D46408181ED}"/>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11</a:t>
            </a:fld>
            <a:endParaRPr lang="en-US" altLang="ja-JP" dirty="0"/>
          </a:p>
        </p:txBody>
      </p:sp>
      <p:graphicFrame>
        <p:nvGraphicFramePr>
          <p:cNvPr id="2" name="Group 567">
            <a:extLst>
              <a:ext uri="{FF2B5EF4-FFF2-40B4-BE49-F238E27FC236}">
                <a16:creationId xmlns:a16="http://schemas.microsoft.com/office/drawing/2014/main" id="{B67A21E4-B534-205E-5F45-E501E80A1525}"/>
              </a:ext>
            </a:extLst>
          </p:cNvPr>
          <p:cNvGraphicFramePr>
            <a:graphicFrameLocks noGrp="1"/>
          </p:cNvGraphicFramePr>
          <p:nvPr>
            <p:extLst>
              <p:ext uri="{D42A27DB-BD31-4B8C-83A1-F6EECF244321}">
                <p14:modId xmlns:p14="http://schemas.microsoft.com/office/powerpoint/2010/main" val="1392724380"/>
              </p:ext>
            </p:extLst>
          </p:nvPr>
        </p:nvGraphicFramePr>
        <p:xfrm>
          <a:off x="862290" y="2234527"/>
          <a:ext cx="10225606" cy="1727861"/>
        </p:xfrm>
        <a:graphic>
          <a:graphicData uri="http://schemas.openxmlformats.org/drawingml/2006/table">
            <a:tbl>
              <a:tblPr/>
              <a:tblGrid>
                <a:gridCol w="500066">
                  <a:extLst>
                    <a:ext uri="{9D8B030D-6E8A-4147-A177-3AD203B41FA5}">
                      <a16:colId xmlns:a16="http://schemas.microsoft.com/office/drawing/2014/main" val="20000"/>
                    </a:ext>
                  </a:extLst>
                </a:gridCol>
                <a:gridCol w="2069633">
                  <a:extLst>
                    <a:ext uri="{9D8B030D-6E8A-4147-A177-3AD203B41FA5}">
                      <a16:colId xmlns:a16="http://schemas.microsoft.com/office/drawing/2014/main" val="20001"/>
                    </a:ext>
                  </a:extLst>
                </a:gridCol>
                <a:gridCol w="7655907">
                  <a:extLst>
                    <a:ext uri="{9D8B030D-6E8A-4147-A177-3AD203B41FA5}">
                      <a16:colId xmlns:a16="http://schemas.microsoft.com/office/drawing/2014/main" val="20002"/>
                    </a:ext>
                  </a:extLst>
                </a:gridCol>
              </a:tblGrid>
              <a:tr h="235298">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項番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関連システム名</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内容</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58567">
                <a:tc>
                  <a:txBody>
                    <a:bodyPr/>
                    <a:lstStyle/>
                    <a:p>
                      <a:pPr algn="r"/>
                      <a:r>
                        <a:rPr kumimoji="1" lang="en-US" altLang="ja-JP" sz="1000" dirty="0">
                          <a:latin typeface="+mn-ea"/>
                          <a:ea typeface="+mn-ea"/>
                          <a:cs typeface="Meiryo UI" panose="020B0604030504040204" pitchFamily="50" charset="-128"/>
                        </a:rPr>
                        <a:t>1</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r>
                        <a:rPr lang="en-US" altLang="ja-JP" sz="1000" dirty="0">
                          <a:solidFill>
                            <a:schemeClr val="tx1"/>
                          </a:solidFill>
                          <a:latin typeface="+mn-ea"/>
                          <a:ea typeface="+mn-ea"/>
                        </a:rPr>
                        <a:t>BB-CASTAR</a:t>
                      </a:r>
                      <a:br>
                        <a:rPr lang="en-US" altLang="ja-JP" sz="1000" dirty="0">
                          <a:solidFill>
                            <a:schemeClr val="tx1"/>
                          </a:solidFill>
                          <a:latin typeface="+mn-ea"/>
                          <a:ea typeface="+mn-ea"/>
                        </a:rPr>
                      </a:br>
                      <a:endParaRPr lang="ja-JP" altLang="en-US" sz="100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58738" marR="0" lvl="0" indent="-58738" algn="l" defTabSz="914400" rtl="0" eaLnBrk="1" fontAlgn="auto" latinLnBrk="0" hangingPunct="1">
                        <a:lnSpc>
                          <a:spcPct val="120000"/>
                        </a:lnSpc>
                        <a:spcBef>
                          <a:spcPct val="0"/>
                        </a:spcBef>
                        <a:spcAft>
                          <a:spcPts val="0"/>
                        </a:spcAft>
                        <a:buClrTx/>
                        <a:buSzTx/>
                        <a:buFontTx/>
                        <a:buNone/>
                        <a:tabLst/>
                        <a:defRPr/>
                      </a:pPr>
                      <a:r>
                        <a:rPr lang="ja-JP" altLang="en-US" sz="1000" baseline="0" dirty="0">
                          <a:solidFill>
                            <a:schemeClr val="tx1"/>
                          </a:solidFill>
                          <a:latin typeface="+mn-ea"/>
                          <a:ea typeface="+mn-ea"/>
                        </a:rPr>
                        <a:t>・</a:t>
                      </a:r>
                      <a:r>
                        <a:rPr lang="en-US" altLang="ja-JP" sz="1000" dirty="0">
                          <a:solidFill>
                            <a:schemeClr val="tx1"/>
                          </a:solidFill>
                          <a:latin typeface="Meiryo UI" panose="020B0604030504040204" pitchFamily="50" charset="-128"/>
                          <a:ea typeface="Meiryo UI" panose="020B0604030504040204" pitchFamily="50" charset="-128"/>
                        </a:rPr>
                        <a:t>BB-CASTAR</a:t>
                      </a:r>
                      <a:r>
                        <a:rPr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アクセス</a:t>
                      </a:r>
                      <a:r>
                        <a:rPr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PF</a:t>
                      </a:r>
                      <a:r>
                        <a:rPr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間</a:t>
                      </a:r>
                      <a:r>
                        <a:rPr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IF</a:t>
                      </a:r>
                      <a:r>
                        <a:rPr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で流通する新規</a:t>
                      </a:r>
                      <a:r>
                        <a:rPr lang="ja-JP" altLang="en-US" sz="1000" dirty="0">
                          <a:solidFill>
                            <a:schemeClr val="tx1"/>
                          </a:solidFill>
                          <a:latin typeface="+mn-ea"/>
                          <a:ea typeface="+mn-ea"/>
                        </a:rPr>
                        <a:t>項目</a:t>
                      </a:r>
                      <a:r>
                        <a:rPr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と新規コードが連携可能なことを前提とする</a:t>
                      </a:r>
                      <a:endParaRPr lang="en-US" altLang="ja-JP"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940645700"/>
                  </a:ext>
                </a:extLst>
              </a:tr>
              <a:tr h="563227">
                <a:tc>
                  <a:txBody>
                    <a:bodyPr/>
                    <a:lstStyle/>
                    <a:p>
                      <a:pPr algn="r"/>
                      <a:r>
                        <a:rPr kumimoji="1" lang="en-US" altLang="ja-JP" sz="1000" dirty="0">
                          <a:latin typeface="+mn-ea"/>
                          <a:ea typeface="+mn-ea"/>
                          <a:cs typeface="Meiryo UI" panose="020B0604030504040204" pitchFamily="50" charset="-128"/>
                        </a:rPr>
                        <a:t>2</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r>
                        <a:rPr lang="ja-JP" altLang="en-US" sz="1000" dirty="0">
                          <a:solidFill>
                            <a:schemeClr val="tx1"/>
                          </a:solidFill>
                          <a:latin typeface="+mn-ea"/>
                          <a:ea typeface="+mn-ea"/>
                        </a:rPr>
                        <a:t>通建システム</a:t>
                      </a:r>
                      <a:br>
                        <a:rPr lang="en-US" altLang="ja-JP" sz="1000" dirty="0">
                          <a:solidFill>
                            <a:schemeClr val="tx1"/>
                          </a:solidFill>
                          <a:latin typeface="+mn-ea"/>
                          <a:ea typeface="+mn-ea"/>
                        </a:rPr>
                      </a:br>
                      <a:endParaRPr lang="ja-JP" altLang="en-US" sz="100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58738" marR="0" lvl="0" indent="-58738" algn="l" defTabSz="914400" rtl="0" eaLnBrk="1" fontAlgn="auto" latinLnBrk="0" hangingPunct="1">
                        <a:lnSpc>
                          <a:spcPct val="120000"/>
                        </a:lnSpc>
                        <a:spcBef>
                          <a:spcPct val="0"/>
                        </a:spcBef>
                        <a:spcAft>
                          <a:spcPts val="0"/>
                        </a:spcAft>
                        <a:buClrTx/>
                        <a:buSzTx/>
                        <a:buFontTx/>
                        <a:buNone/>
                        <a:tabLst/>
                        <a:defRPr/>
                      </a:pPr>
                      <a:r>
                        <a:rPr lang="ja-JP" altLang="en-US" sz="1000" dirty="0">
                          <a:solidFill>
                            <a:schemeClr val="tx1"/>
                          </a:solidFill>
                          <a:latin typeface="Meiryo UI" panose="020B0604030504040204" pitchFamily="50" charset="-128"/>
                          <a:ea typeface="Meiryo UI" panose="020B0604030504040204" pitchFamily="50" charset="-128"/>
                        </a:rPr>
                        <a:t>・通建システムとの既存流通</a:t>
                      </a:r>
                      <a:r>
                        <a:rPr lang="en-US" altLang="ja-JP" sz="1000" dirty="0">
                          <a:solidFill>
                            <a:schemeClr val="tx1"/>
                          </a:solidFill>
                          <a:latin typeface="Meiryo UI" panose="020B0604030504040204" pitchFamily="50" charset="-128"/>
                          <a:ea typeface="Meiryo UI" panose="020B0604030504040204" pitchFamily="50" charset="-128"/>
                        </a:rPr>
                        <a:t>IF</a:t>
                      </a:r>
                      <a:r>
                        <a:rPr lang="ja-JP" altLang="en-US" sz="1000" dirty="0">
                          <a:solidFill>
                            <a:schemeClr val="tx1"/>
                          </a:solidFill>
                          <a:latin typeface="Meiryo UI" panose="020B0604030504040204" pitchFamily="50" charset="-128"/>
                          <a:ea typeface="Meiryo UI" panose="020B0604030504040204" pitchFamily="50" charset="-128"/>
                        </a:rPr>
                        <a:t>に影響を発生させない前提とする（統合</a:t>
                      </a:r>
                      <a:r>
                        <a:rPr lang="en-US" altLang="ja-JP" sz="1000" dirty="0">
                          <a:solidFill>
                            <a:schemeClr val="tx1"/>
                          </a:solidFill>
                          <a:latin typeface="Meiryo UI" panose="020B0604030504040204" pitchFamily="50" charset="-128"/>
                          <a:ea typeface="Meiryo UI" panose="020B0604030504040204" pitchFamily="50" charset="-128"/>
                        </a:rPr>
                        <a:t>HHC</a:t>
                      </a:r>
                      <a:r>
                        <a:rPr lang="ja-JP" altLang="en-US" sz="1000" dirty="0">
                          <a:solidFill>
                            <a:schemeClr val="tx1"/>
                          </a:solidFill>
                          <a:latin typeface="Meiryo UI" panose="020B0604030504040204" pitchFamily="50" charset="-128"/>
                          <a:ea typeface="Meiryo UI" panose="020B0604030504040204" pitchFamily="50" charset="-128"/>
                        </a:rPr>
                        <a:t>およびオーダ制御に新規に流通する番ポ工事結果は通建システムには流通せず、通建に既存流通している番ポ工事結果に対しては、</a:t>
                      </a:r>
                      <a:r>
                        <a:rPr lang="en-US" altLang="ja-JP" sz="1000" dirty="0">
                          <a:solidFill>
                            <a:schemeClr val="tx1"/>
                          </a:solidFill>
                          <a:latin typeface="Meiryo UI" panose="020B0604030504040204" pitchFamily="50" charset="-128"/>
                          <a:ea typeface="Meiryo UI" panose="020B0604030504040204" pitchFamily="50" charset="-128"/>
                        </a:rPr>
                        <a:t>BB-CASTAR</a:t>
                      </a:r>
                      <a:r>
                        <a:rPr lang="ja-JP" altLang="en-US" sz="1000" dirty="0">
                          <a:solidFill>
                            <a:schemeClr val="tx1"/>
                          </a:solidFill>
                          <a:latin typeface="Meiryo UI" panose="020B0604030504040204" pitchFamily="50" charset="-128"/>
                          <a:ea typeface="Meiryo UI" panose="020B0604030504040204" pitchFamily="50" charset="-128"/>
                        </a:rPr>
                        <a:t>から流通する</a:t>
                      </a:r>
                      <a:r>
                        <a:rPr lang="en-US" altLang="ja-JP" sz="1000" dirty="0">
                          <a:solidFill>
                            <a:schemeClr val="tx1"/>
                          </a:solidFill>
                          <a:latin typeface="Meiryo UI" panose="020B0604030504040204" pitchFamily="50" charset="-128"/>
                          <a:ea typeface="Meiryo UI" panose="020B0604030504040204" pitchFamily="50" charset="-128"/>
                        </a:rPr>
                        <a:t>BB-CASTAR</a:t>
                      </a:r>
                      <a:r>
                        <a:rPr lang="ja-JP" altLang="en-US" sz="1000" dirty="0">
                          <a:solidFill>
                            <a:schemeClr val="tx1"/>
                          </a:solidFill>
                          <a:latin typeface="Meiryo UI" panose="020B0604030504040204" pitchFamily="50" charset="-128"/>
                          <a:ea typeface="Meiryo UI" panose="020B0604030504040204" pitchFamily="50" charset="-128"/>
                        </a:rPr>
                        <a:t>処理結果コードを既存コードにマッピングすることで</a:t>
                      </a:r>
                      <a:r>
                        <a:rPr lang="en-US" altLang="ja-JP" sz="1000" dirty="0">
                          <a:solidFill>
                            <a:schemeClr val="tx1"/>
                          </a:solidFill>
                          <a:latin typeface="Meiryo UI" panose="020B0604030504040204" pitchFamily="50" charset="-128"/>
                          <a:ea typeface="Meiryo UI" panose="020B0604030504040204" pitchFamily="50" charset="-128"/>
                        </a:rPr>
                        <a:t>IF</a:t>
                      </a:r>
                      <a:r>
                        <a:rPr lang="ja-JP" altLang="en-US" sz="1000" dirty="0">
                          <a:solidFill>
                            <a:schemeClr val="tx1"/>
                          </a:solidFill>
                          <a:latin typeface="Meiryo UI" panose="020B0604030504040204" pitchFamily="50" charset="-128"/>
                          <a:ea typeface="Meiryo UI" panose="020B0604030504040204" pitchFamily="50" charset="-128"/>
                        </a:rPr>
                        <a:t>に影響を発生させない）</a:t>
                      </a:r>
                      <a:endParaRPr lang="en-US" altLang="ja-JP" sz="100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444547882"/>
                  </a:ext>
                </a:extLst>
              </a:tr>
              <a:tr h="433866">
                <a:tc>
                  <a:txBody>
                    <a:bodyPr/>
                    <a:lstStyle/>
                    <a:p>
                      <a:pPr algn="r"/>
                      <a:r>
                        <a:rPr kumimoji="1" lang="en-US" altLang="ja-JP" sz="1000" dirty="0">
                          <a:latin typeface="+mn-ea"/>
                          <a:ea typeface="+mn-ea"/>
                          <a:cs typeface="Meiryo UI" panose="020B0604030504040204" pitchFamily="50" charset="-128"/>
                        </a:rPr>
                        <a:t>3</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r>
                        <a:rPr lang="en-US" altLang="ja-JP" sz="1000" dirty="0">
                          <a:solidFill>
                            <a:schemeClr val="tx1"/>
                          </a:solidFill>
                          <a:latin typeface="+mn-ea"/>
                          <a:ea typeface="+mn-ea"/>
                        </a:rPr>
                        <a:t>CUSTOM</a:t>
                      </a:r>
                      <a:endParaRPr lang="ja-JP" altLang="en-US" sz="1000" dirty="0">
                        <a:solidFill>
                          <a:schemeClr val="tx1"/>
                        </a:solidFill>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69850" marR="0" lvl="0" indent="-69850" algn="l" defTabSz="914400" rtl="0" eaLnBrk="1" fontAlgn="auto" latinLnBrk="0" hangingPunct="1">
                        <a:lnSpc>
                          <a:spcPct val="120000"/>
                        </a:lnSpc>
                        <a:spcBef>
                          <a:spcPct val="0"/>
                        </a:spcBef>
                        <a:spcAft>
                          <a:spcPts val="0"/>
                        </a:spcAft>
                        <a:buClrTx/>
                        <a:buSzTx/>
                        <a:buFontTx/>
                        <a:buNone/>
                        <a:tabLst/>
                        <a:defRPr/>
                      </a:pPr>
                      <a:r>
                        <a:rPr lang="ja-JP" altLang="en-US" sz="1000" b="0" dirty="0">
                          <a:solidFill>
                            <a:schemeClr val="tx1"/>
                          </a:solidFill>
                          <a:latin typeface="Meiryo UI" panose="020B0604030504040204" pitchFamily="50" charset="-128"/>
                          <a:ea typeface="Meiryo UI" panose="020B0604030504040204" pitchFamily="50" charset="-128"/>
                        </a:rPr>
                        <a:t>・従来どおり交換機自動工事要求</a:t>
                      </a:r>
                      <a:r>
                        <a:rPr lang="en-US" altLang="ja-JP" sz="1000" b="0" dirty="0">
                          <a:solidFill>
                            <a:schemeClr val="tx1"/>
                          </a:solidFill>
                          <a:latin typeface="Meiryo UI" panose="020B0604030504040204" pitchFamily="50" charset="-128"/>
                          <a:ea typeface="Meiryo UI" panose="020B0604030504040204" pitchFamily="50" charset="-128"/>
                        </a:rPr>
                        <a:t>IF</a:t>
                      </a:r>
                      <a:r>
                        <a:rPr lang="ja-JP" altLang="en-US" sz="1000" b="0" dirty="0">
                          <a:solidFill>
                            <a:schemeClr val="tx1"/>
                          </a:solidFill>
                          <a:latin typeface="Meiryo UI" panose="020B0604030504040204" pitchFamily="50" charset="-128"/>
                          <a:ea typeface="Meiryo UI" panose="020B0604030504040204" pitchFamily="50" charset="-128"/>
                        </a:rPr>
                        <a:t>を流通するが、番ポ工事をしない制御を</a:t>
                      </a:r>
                      <a:r>
                        <a:rPr lang="en-US" altLang="ja-JP" sz="1000" b="0" dirty="0">
                          <a:solidFill>
                            <a:schemeClr val="tx1"/>
                          </a:solidFill>
                          <a:latin typeface="Meiryo UI" panose="020B0604030504040204" pitchFamily="50" charset="-128"/>
                          <a:ea typeface="Meiryo UI" panose="020B0604030504040204" pitchFamily="50" charset="-128"/>
                        </a:rPr>
                        <a:t>CUSTOM</a:t>
                      </a:r>
                      <a:r>
                        <a:rPr lang="ja-JP" altLang="en-US" sz="1000" b="0" dirty="0">
                          <a:solidFill>
                            <a:schemeClr val="tx1"/>
                          </a:solidFill>
                          <a:latin typeface="Meiryo UI" panose="020B0604030504040204" pitchFamily="50" charset="-128"/>
                          <a:ea typeface="Meiryo UI" panose="020B0604030504040204" pitchFamily="50" charset="-128"/>
                        </a:rPr>
                        <a:t>側で実施する前提とする</a:t>
                      </a:r>
                      <a:endParaRPr lang="en-US" altLang="ja-JP" sz="1000" b="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21231555"/>
                  </a:ext>
                </a:extLst>
              </a:tr>
            </a:tbl>
          </a:graphicData>
        </a:graphic>
      </p:graphicFrame>
      <p:graphicFrame>
        <p:nvGraphicFramePr>
          <p:cNvPr id="3" name="Group 567">
            <a:extLst>
              <a:ext uri="{FF2B5EF4-FFF2-40B4-BE49-F238E27FC236}">
                <a16:creationId xmlns:a16="http://schemas.microsoft.com/office/drawing/2014/main" id="{6DACE24A-1433-E025-AE92-58D7CCA1DDB1}"/>
              </a:ext>
            </a:extLst>
          </p:cNvPr>
          <p:cNvGraphicFramePr>
            <a:graphicFrameLocks noGrp="1"/>
          </p:cNvGraphicFramePr>
          <p:nvPr>
            <p:extLst>
              <p:ext uri="{D42A27DB-BD31-4B8C-83A1-F6EECF244321}">
                <p14:modId xmlns:p14="http://schemas.microsoft.com/office/powerpoint/2010/main" val="813635347"/>
              </p:ext>
            </p:extLst>
          </p:nvPr>
        </p:nvGraphicFramePr>
        <p:xfrm>
          <a:off x="862287" y="4872808"/>
          <a:ext cx="8209376" cy="2875528"/>
        </p:xfrm>
        <a:graphic>
          <a:graphicData uri="http://schemas.openxmlformats.org/drawingml/2006/table">
            <a:tbl>
              <a:tblPr/>
              <a:tblGrid>
                <a:gridCol w="440001">
                  <a:extLst>
                    <a:ext uri="{9D8B030D-6E8A-4147-A177-3AD203B41FA5}">
                      <a16:colId xmlns:a16="http://schemas.microsoft.com/office/drawing/2014/main" val="20000"/>
                    </a:ext>
                  </a:extLst>
                </a:gridCol>
                <a:gridCol w="1609578">
                  <a:extLst>
                    <a:ext uri="{9D8B030D-6E8A-4147-A177-3AD203B41FA5}">
                      <a16:colId xmlns:a16="http://schemas.microsoft.com/office/drawing/2014/main" val="20001"/>
                    </a:ext>
                  </a:extLst>
                </a:gridCol>
                <a:gridCol w="1609578">
                  <a:extLst>
                    <a:ext uri="{9D8B030D-6E8A-4147-A177-3AD203B41FA5}">
                      <a16:colId xmlns:a16="http://schemas.microsoft.com/office/drawing/2014/main" val="470118490"/>
                    </a:ext>
                  </a:extLst>
                </a:gridCol>
                <a:gridCol w="980009">
                  <a:extLst>
                    <a:ext uri="{9D8B030D-6E8A-4147-A177-3AD203B41FA5}">
                      <a16:colId xmlns:a16="http://schemas.microsoft.com/office/drawing/2014/main" val="1889837944"/>
                    </a:ext>
                  </a:extLst>
                </a:gridCol>
                <a:gridCol w="3570210">
                  <a:extLst>
                    <a:ext uri="{9D8B030D-6E8A-4147-A177-3AD203B41FA5}">
                      <a16:colId xmlns:a16="http://schemas.microsoft.com/office/drawing/2014/main" val="539115367"/>
                    </a:ext>
                  </a:extLst>
                </a:gridCol>
              </a:tblGrid>
              <a:tr h="230534">
                <a:tc gridSpan="4">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lang="en-US" altLang="ja-JP" sz="1000" dirty="0">
                          <a:latin typeface="+mn-ea"/>
                          <a:ea typeface="+mn-ea"/>
                        </a:rPr>
                        <a:t>2022</a:t>
                      </a:r>
                      <a:r>
                        <a:rPr lang="ja-JP" altLang="en-US" sz="1000" dirty="0">
                          <a:latin typeface="+mn-ea"/>
                          <a:ea typeface="+mn-ea"/>
                        </a:rPr>
                        <a:t>年度実績（片方向番号ポータビリティ）</a:t>
                      </a:r>
                      <a:endParaRPr lang="en-US" altLang="ja-JP" sz="1000" dirty="0">
                        <a:latin typeface="+mn-ea"/>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j-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j-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lang="ja-JP" altLang="en-US" sz="1000" dirty="0">
                          <a:latin typeface="+mn-ea"/>
                          <a:ea typeface="+mn-ea"/>
                        </a:rPr>
                        <a:t>双方向番号ポータビリティ開始による増分</a:t>
                      </a:r>
                      <a:endParaRPr kumimoji="1" lang="ja-JP" altLang="en-US" sz="1000" b="0" i="0" u="none" strike="noStrike" cap="none" normalizeH="0" baseline="0" dirty="0">
                        <a:ln>
                          <a:noFill/>
                        </a:ln>
                        <a:solidFill>
                          <a:schemeClr val="tx1"/>
                        </a:solidFill>
                        <a:effectLst/>
                        <a:latin typeface="+mj-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3739349248"/>
                  </a:ext>
                </a:extLst>
              </a:tr>
              <a:tr h="230534">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項番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n-ea"/>
                          <a:ea typeface="+mn-ea"/>
                        </a:rPr>
                        <a:t>移転元→移転先</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lt"/>
                          <a:ea typeface="+mn-ea"/>
                        </a:rPr>
                        <a:t>オーダ種別</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lt"/>
                          <a:ea typeface="+mn-ea"/>
                        </a:rPr>
                        <a:t>オーダ件数</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v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lang="ja-JP" altLang="en-US" sz="1050" dirty="0">
                          <a:latin typeface="+mn-ea"/>
                          <a:ea typeface="+mn-ea"/>
                        </a:rPr>
                        <a:t>双方向番号ポータビリティ開始による増分</a:t>
                      </a:r>
                      <a:endParaRPr kumimoji="1" lang="ja-JP" altLang="en-US" sz="1050" b="0" i="0" u="none" strike="noStrike" cap="none" normalizeH="0" baseline="0" dirty="0">
                        <a:ln>
                          <a:noFill/>
                        </a:ln>
                        <a:solidFill>
                          <a:schemeClr val="tx1"/>
                        </a:solidFill>
                        <a:effectLst/>
                        <a:latin typeface="+mj-lt"/>
                        <a:ea typeface="+mn-ea"/>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276030">
                <a:tc>
                  <a:txBody>
                    <a:bodyPr/>
                    <a:lstStyle/>
                    <a:p>
                      <a:pPr algn="r"/>
                      <a:r>
                        <a:rPr kumimoji="1" lang="en-US" altLang="ja-JP" sz="1000" dirty="0">
                          <a:latin typeface="+mn-ea"/>
                          <a:ea typeface="+mn-ea"/>
                          <a:cs typeface="Meiryo UI" panose="020B0604030504040204" pitchFamily="50" charset="-128"/>
                        </a:rPr>
                        <a:t>1</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altLang="ja-JP" sz="1000" dirty="0">
                          <a:latin typeface="+mn-ea"/>
                          <a:ea typeface="+mn-ea"/>
                        </a:rPr>
                        <a:t>PSTN</a:t>
                      </a:r>
                      <a:r>
                        <a:rPr lang="ja-JP" altLang="en-US" sz="1000" dirty="0">
                          <a:latin typeface="+mn-ea"/>
                          <a:ea typeface="+mn-ea"/>
                        </a:rPr>
                        <a:t>→他事業者</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00" kern="1200" dirty="0">
                          <a:solidFill>
                            <a:schemeClr val="tx1"/>
                          </a:solidFill>
                          <a:latin typeface="+mn-lt"/>
                          <a:ea typeface="Meiryo UI" panose="020B0604030504040204" pitchFamily="50" charset="-128"/>
                          <a:cs typeface="Meiryo UI" panose="020B0604030504040204" pitchFamily="50" charset="-128"/>
                        </a:rPr>
                        <a:t>一般番ポ</a:t>
                      </a:r>
                      <a:br>
                        <a:rPr kumimoji="1" lang="en-US" altLang="ja-JP" sz="1000" kern="1200" dirty="0">
                          <a:solidFill>
                            <a:schemeClr val="tx1"/>
                          </a:solidFill>
                          <a:latin typeface="+mn-lt"/>
                          <a:ea typeface="Meiryo UI" panose="020B0604030504040204" pitchFamily="50" charset="-128"/>
                          <a:cs typeface="Meiryo UI" panose="020B0604030504040204" pitchFamily="50" charset="-128"/>
                        </a:rPr>
                      </a:br>
                      <a:r>
                        <a:rPr kumimoji="1" lang="ja-JP" altLang="en-US" sz="1000" kern="1200" dirty="0">
                          <a:solidFill>
                            <a:schemeClr val="tx1"/>
                          </a:solidFill>
                          <a:latin typeface="+mn-lt"/>
                          <a:ea typeface="Meiryo UI" panose="020B0604030504040204" pitchFamily="50" charset="-128"/>
                          <a:cs typeface="Meiryo UI" panose="020B0604030504040204" pitchFamily="50" charset="-128"/>
                        </a:rPr>
                        <a:t>（番号管理事業者＝移転元）</a:t>
                      </a:r>
                      <a:endParaRPr kumimoji="1" lang="en-US" altLang="ja-JP" sz="100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132,256</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indent="0" algn="l" defTabSz="649288" rtl="0" eaLnBrk="1" fontAlgn="base" latinLnBrk="0" hangingPunct="1">
                        <a:lnSpc>
                          <a:spcPct val="100000"/>
                        </a:lnSpc>
                        <a:spcBef>
                          <a:spcPct val="0"/>
                        </a:spcBef>
                        <a:spcAft>
                          <a:spcPct val="0"/>
                        </a:spcAft>
                        <a:buClrTx/>
                        <a:buSzTx/>
                        <a:buFontTx/>
                        <a:buNone/>
                        <a:tabLst/>
                      </a:pPr>
                      <a:r>
                        <a:rPr kumimoji="1" lang="ja-JP" altLang="en-US" sz="1000" dirty="0">
                          <a:latin typeface="+mn-ea"/>
                          <a:ea typeface="+mn-ea"/>
                        </a:rPr>
                        <a:t>以下のパターンの追加による増分</a:t>
                      </a:r>
                      <a:endParaRPr kumimoji="1" lang="en-US" altLang="ja-JP" sz="1000" dirty="0">
                        <a:latin typeface="+mn-ea"/>
                        <a:ea typeface="+mn-ea"/>
                      </a:endParaRPr>
                    </a:p>
                    <a:p>
                      <a:pPr marL="0" marR="0" indent="0" algn="l" defTabSz="649288" rtl="0" eaLnBrk="1" fontAlgn="base" latinLnBrk="0" hangingPunct="1">
                        <a:lnSpc>
                          <a:spcPct val="100000"/>
                        </a:lnSpc>
                        <a:spcBef>
                          <a:spcPct val="0"/>
                        </a:spcBef>
                        <a:spcAft>
                          <a:spcPct val="0"/>
                        </a:spcAft>
                        <a:buClrTx/>
                        <a:buSzTx/>
                        <a:buFontTx/>
                        <a:buNone/>
                        <a:tabLst/>
                      </a:pPr>
                      <a:r>
                        <a:rPr lang="ja-JP" altLang="en-US" sz="1000" dirty="0">
                          <a:latin typeface="+mn-ea"/>
                          <a:ea typeface="+mn-ea"/>
                        </a:rPr>
                        <a:t>・他事業者→ひかり電話／他事業者</a:t>
                      </a:r>
                      <a:br>
                        <a:rPr lang="en-US" altLang="ja-JP" sz="1000" dirty="0">
                          <a:latin typeface="+mn-ea"/>
                          <a:ea typeface="+mn-ea"/>
                        </a:rPr>
                      </a:br>
                      <a:r>
                        <a:rPr lang="ja-JP" altLang="en-US" sz="1000" dirty="0">
                          <a:latin typeface="+mn-ea"/>
                          <a:ea typeface="+mn-ea"/>
                        </a:rPr>
                        <a:t>・ひかり電話→他事業者</a:t>
                      </a:r>
                      <a:endParaRPr kumimoji="1" lang="en-US" altLang="ja-JP" sz="100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69092307"/>
                  </a:ext>
                </a:extLst>
              </a:tr>
              <a:tr h="276030">
                <a:tc>
                  <a:txBody>
                    <a:bodyPr/>
                    <a:lstStyle/>
                    <a:p>
                      <a:pPr algn="r"/>
                      <a:r>
                        <a:rPr kumimoji="1" lang="en-US" altLang="ja-JP" sz="1000" dirty="0">
                          <a:latin typeface="+mn-ea"/>
                          <a:ea typeface="+mn-ea"/>
                          <a:cs typeface="Meiryo UI" panose="020B0604030504040204" pitchFamily="50" charset="-128"/>
                        </a:rPr>
                        <a:t>2</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en-US" altLang="ja-JP" sz="1000" dirty="0">
                          <a:latin typeface="+mn-ea"/>
                          <a:ea typeface="+mn-ea"/>
                        </a:rPr>
                        <a:t>PSTN</a:t>
                      </a:r>
                      <a:r>
                        <a:rPr lang="ja-JP" altLang="en-US" sz="1000" dirty="0">
                          <a:latin typeface="+mn-ea"/>
                          <a:ea typeface="+mn-ea"/>
                        </a:rPr>
                        <a:t>→ひかり電話</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178,350</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132706654"/>
                  </a:ext>
                </a:extLst>
              </a:tr>
              <a:tr h="234000">
                <a:tc>
                  <a:txBody>
                    <a:bodyPr/>
                    <a:lstStyle/>
                    <a:p>
                      <a:pPr algn="r"/>
                      <a:r>
                        <a:rPr kumimoji="1" lang="en-US" altLang="ja-JP" sz="1000" dirty="0">
                          <a:latin typeface="+mn-ea"/>
                          <a:ea typeface="+mn-ea"/>
                          <a:cs typeface="Meiryo UI" panose="020B0604030504040204" pitchFamily="50" charset="-128"/>
                        </a:rPr>
                        <a:t>3</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latin typeface="+mn-ea"/>
                          <a:ea typeface="+mn-ea"/>
                        </a:rPr>
                        <a:t>ひかり電話→他事業者</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00" kern="1200" dirty="0">
                          <a:solidFill>
                            <a:schemeClr val="tx1"/>
                          </a:solidFill>
                          <a:latin typeface="+mn-lt"/>
                          <a:ea typeface="Meiryo UI" panose="020B0604030504040204" pitchFamily="50" charset="-128"/>
                          <a:cs typeface="Meiryo UI" panose="020B0604030504040204" pitchFamily="50" charset="-128"/>
                        </a:rPr>
                        <a:t>事業者間移転</a:t>
                      </a:r>
                      <a:endParaRPr kumimoji="1" lang="en-US" altLang="ja-JP" sz="100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93,830</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00" dirty="0">
                          <a:latin typeface="+mn-ea"/>
                          <a:ea typeface="+mn-ea"/>
                        </a:rPr>
                        <a:t>片方向番号ポータビリティは</a:t>
                      </a:r>
                      <a:r>
                        <a:rPr kumimoji="1" lang="en-US" altLang="ja-JP" sz="1000" dirty="0">
                          <a:latin typeface="+mn-ea"/>
                          <a:ea typeface="+mn-ea"/>
                        </a:rPr>
                        <a:t>NTT</a:t>
                      </a:r>
                      <a:r>
                        <a:rPr kumimoji="1" lang="ja-JP" altLang="en-US" sz="1000" dirty="0">
                          <a:latin typeface="+mn-ea"/>
                          <a:ea typeface="+mn-ea"/>
                        </a:rPr>
                        <a:t>東西</a:t>
                      </a:r>
                      <a:r>
                        <a:rPr kumimoji="1" lang="en-US" altLang="ja-JP" sz="1000" dirty="0">
                          <a:latin typeface="+mn-ea"/>
                          <a:ea typeface="+mn-ea"/>
                        </a:rPr>
                        <a:t>PSTN</a:t>
                      </a:r>
                      <a:r>
                        <a:rPr kumimoji="1" lang="ja-JP" altLang="en-US" sz="1000" dirty="0">
                          <a:latin typeface="+mn-ea"/>
                          <a:ea typeface="+mn-ea"/>
                        </a:rPr>
                        <a:t>ネイティブ番号帯のみが対象であったが、</a:t>
                      </a:r>
                      <a:r>
                        <a:rPr kumimoji="1" lang="en-US" altLang="ja-JP" sz="1000" dirty="0">
                          <a:latin typeface="+mn-ea"/>
                          <a:ea typeface="+mn-ea"/>
                        </a:rPr>
                        <a:t>NTT</a:t>
                      </a:r>
                      <a:r>
                        <a:rPr kumimoji="1" lang="ja-JP" altLang="en-US" sz="1000" dirty="0">
                          <a:latin typeface="+mn-ea"/>
                          <a:ea typeface="+mn-ea"/>
                        </a:rPr>
                        <a:t>東西ひかりネイティブ電話帯、他事業者ネイティブ番号帯が追加されることによる増分</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6115695"/>
                  </a:ext>
                </a:extLst>
              </a:tr>
              <a:tr h="234000">
                <a:tc>
                  <a:txBody>
                    <a:bodyPr/>
                    <a:lstStyle/>
                    <a:p>
                      <a:pPr algn="r"/>
                      <a:r>
                        <a:rPr kumimoji="1" lang="en-US" altLang="ja-JP" sz="1000" dirty="0">
                          <a:latin typeface="+mn-ea"/>
                          <a:ea typeface="+mn-ea"/>
                          <a:cs typeface="Meiryo UI" panose="020B0604030504040204" pitchFamily="50" charset="-128"/>
                        </a:rPr>
                        <a:t>4</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latin typeface="+mn-ea"/>
                          <a:ea typeface="+mn-ea"/>
                        </a:rPr>
                        <a:t>他事業者→ひかり電話</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76,635</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251518651"/>
                  </a:ext>
                </a:extLst>
              </a:tr>
              <a:tr h="234000">
                <a:tc>
                  <a:txBody>
                    <a:bodyPr/>
                    <a:lstStyle/>
                    <a:p>
                      <a:pPr algn="r"/>
                      <a:r>
                        <a:rPr kumimoji="1" lang="en-US" altLang="ja-JP" sz="1000" dirty="0">
                          <a:latin typeface="+mn-ea"/>
                          <a:ea typeface="+mn-ea"/>
                          <a:cs typeface="Meiryo UI" panose="020B0604030504040204" pitchFamily="50" charset="-128"/>
                        </a:rPr>
                        <a:t>5</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latin typeface="+mn-ea"/>
                          <a:ea typeface="+mn-ea"/>
                        </a:rPr>
                        <a:t>他事業者→他事業者</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53,780</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316191840"/>
                  </a:ext>
                </a:extLst>
              </a:tr>
              <a:tr h="234000">
                <a:tc>
                  <a:txBody>
                    <a:bodyPr/>
                    <a:lstStyle/>
                    <a:p>
                      <a:pPr algn="r"/>
                      <a:r>
                        <a:rPr kumimoji="1" lang="en-US" altLang="ja-JP" sz="1000" dirty="0">
                          <a:latin typeface="+mn-ea"/>
                          <a:ea typeface="+mn-ea"/>
                          <a:cs typeface="Meiryo UI" panose="020B0604030504040204" pitchFamily="50" charset="-128"/>
                        </a:rPr>
                        <a:t>6</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latin typeface="+mn-ea"/>
                          <a:ea typeface="+mn-ea"/>
                        </a:rPr>
                        <a:t>他事業者→</a:t>
                      </a:r>
                      <a:r>
                        <a:rPr lang="en-US" altLang="ja-JP" sz="1000" dirty="0">
                          <a:latin typeface="+mn-ea"/>
                          <a:ea typeface="+mn-ea"/>
                        </a:rPr>
                        <a:t>PSTN</a:t>
                      </a:r>
                      <a:endParaRPr lang="ja-JP" altLang="en-US" sz="1000" dirty="0">
                        <a:latin typeface="+mn-ea"/>
                        <a:ea typeface="+mn-ea"/>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NTT</a:t>
                      </a:r>
                      <a:r>
                        <a:rPr kumimoji="1" lang="ja-JP" altLang="en-US" sz="1000" kern="1200" dirty="0">
                          <a:solidFill>
                            <a:schemeClr val="tx1"/>
                          </a:solidFill>
                          <a:latin typeface="+mn-lt"/>
                          <a:ea typeface="Meiryo UI" panose="020B0604030504040204" pitchFamily="50" charset="-128"/>
                          <a:cs typeface="Meiryo UI" panose="020B0604030504040204" pitchFamily="50" charset="-128"/>
                        </a:rPr>
                        <a:t>戻り</a:t>
                      </a:r>
                      <a:endParaRPr kumimoji="1" lang="en-US" altLang="ja-JP" sz="100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21,324</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dirty="0">
                          <a:latin typeface="+mn-ea"/>
                          <a:ea typeface="+mn-ea"/>
                        </a:rPr>
                        <a:t>NTT</a:t>
                      </a:r>
                      <a:r>
                        <a:rPr kumimoji="1" lang="ja-JP" altLang="en-US" sz="1000" dirty="0">
                          <a:latin typeface="+mn-ea"/>
                          <a:ea typeface="+mn-ea"/>
                        </a:rPr>
                        <a:t>東西ひかりネイティブ電話帯への「</a:t>
                      </a:r>
                      <a:r>
                        <a:rPr kumimoji="1" lang="en-US" altLang="ja-JP" sz="1000" dirty="0">
                          <a:latin typeface="+mn-ea"/>
                          <a:ea typeface="+mn-ea"/>
                        </a:rPr>
                        <a:t>NTT</a:t>
                      </a:r>
                      <a:r>
                        <a:rPr kumimoji="1" lang="ja-JP" altLang="en-US" sz="1000" dirty="0">
                          <a:latin typeface="+mn-ea"/>
                          <a:ea typeface="+mn-ea"/>
                        </a:rPr>
                        <a:t>戻り」が追加</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0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531916559"/>
                  </a:ext>
                </a:extLst>
              </a:tr>
              <a:tr h="234000">
                <a:tc>
                  <a:txBody>
                    <a:bodyPr/>
                    <a:lstStyle/>
                    <a:p>
                      <a:pPr algn="r"/>
                      <a:r>
                        <a:rPr kumimoji="1" lang="en-US" altLang="ja-JP" sz="1000" dirty="0">
                          <a:latin typeface="+mn-ea"/>
                          <a:ea typeface="+mn-ea"/>
                          <a:cs typeface="Meiryo UI" panose="020B0604030504040204" pitchFamily="50" charset="-128"/>
                        </a:rPr>
                        <a:t>7</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latin typeface="+mn-ea"/>
                          <a:ea typeface="+mn-ea"/>
                        </a:rPr>
                        <a:t>ひかり電話→</a:t>
                      </a:r>
                      <a:r>
                        <a:rPr lang="en-US" altLang="ja-JP" sz="1000" dirty="0">
                          <a:latin typeface="+mn-ea"/>
                          <a:ea typeface="+mn-ea"/>
                        </a:rPr>
                        <a:t>PSTN</a:t>
                      </a:r>
                      <a:endParaRPr lang="ja-JP" altLang="en-US" sz="1000" dirty="0">
                        <a:latin typeface="+mn-ea"/>
                        <a:ea typeface="+mn-ea"/>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46,803</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27595963"/>
                  </a:ext>
                </a:extLst>
              </a:tr>
              <a:tr h="234000">
                <a:tc>
                  <a:txBody>
                    <a:bodyPr/>
                    <a:lstStyle/>
                    <a:p>
                      <a:pPr algn="r"/>
                      <a:r>
                        <a:rPr kumimoji="1" lang="en-US" altLang="ja-JP" sz="1000" dirty="0">
                          <a:latin typeface="+mn-ea"/>
                          <a:ea typeface="+mn-ea"/>
                          <a:cs typeface="Meiryo UI" panose="020B0604030504040204" pitchFamily="50" charset="-128"/>
                        </a:rPr>
                        <a:t>8</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latin typeface="+mn-ea"/>
                          <a:ea typeface="+mn-ea"/>
                        </a:rPr>
                        <a:t>他事業者→（廃止）</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00" kern="1200" dirty="0">
                          <a:solidFill>
                            <a:schemeClr val="tx1"/>
                          </a:solidFill>
                          <a:latin typeface="+mn-lt"/>
                          <a:ea typeface="Meiryo UI" panose="020B0604030504040204" pitchFamily="50" charset="-128"/>
                          <a:cs typeface="Meiryo UI" panose="020B0604030504040204" pitchFamily="50" charset="-128"/>
                        </a:rPr>
                        <a:t>番ポ廃止</a:t>
                      </a:r>
                      <a:endParaRPr kumimoji="1" lang="en-US" altLang="ja-JP" sz="100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209,085</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00" dirty="0">
                          <a:latin typeface="+mn-ea"/>
                          <a:ea typeface="+mn-ea"/>
                        </a:rPr>
                        <a:t>事業者間移転と同様</a:t>
                      </a:r>
                      <a:endParaRPr kumimoji="1" lang="en-US" altLang="ja-JP" sz="100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520331697"/>
                  </a:ext>
                </a:extLst>
              </a:tr>
              <a:tr h="234000">
                <a:tc>
                  <a:txBody>
                    <a:bodyPr/>
                    <a:lstStyle/>
                    <a:p>
                      <a:pPr algn="r"/>
                      <a:r>
                        <a:rPr kumimoji="1" lang="en-US" altLang="ja-JP" sz="1000" dirty="0">
                          <a:latin typeface="+mn-ea"/>
                          <a:ea typeface="+mn-ea"/>
                          <a:cs typeface="Meiryo UI" panose="020B0604030504040204" pitchFamily="50" charset="-128"/>
                        </a:rPr>
                        <a:t>9</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a:r>
                        <a:rPr lang="ja-JP" altLang="en-US" sz="1000" dirty="0">
                          <a:latin typeface="+mn-ea"/>
                          <a:ea typeface="+mn-ea"/>
                        </a:rPr>
                        <a:t>ひかり電話→（廃止）</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00" kern="1200" dirty="0">
                          <a:solidFill>
                            <a:schemeClr val="tx1"/>
                          </a:solidFill>
                          <a:latin typeface="+mn-lt"/>
                          <a:ea typeface="Meiryo UI" panose="020B0604030504040204" pitchFamily="50" charset="-128"/>
                          <a:cs typeface="Meiryo UI" panose="020B0604030504040204" pitchFamily="50" charset="-128"/>
                        </a:rPr>
                        <a:t>173,104</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vMerge="1">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2421026"/>
                  </a:ext>
                </a:extLst>
              </a:tr>
              <a:tr h="122667">
                <a:tc gridSpan="4">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000" b="1" kern="1200" dirty="0">
                          <a:solidFill>
                            <a:schemeClr val="tx1"/>
                          </a:solidFill>
                          <a:latin typeface="+mn-lt"/>
                          <a:ea typeface="Meiryo UI" panose="020B0604030504040204" pitchFamily="50" charset="-128"/>
                        </a:rPr>
                        <a:t>計　</a:t>
                      </a:r>
                      <a:r>
                        <a:rPr kumimoji="1" lang="en-US" altLang="ja-JP" sz="1000" b="1" kern="1200" dirty="0">
                          <a:solidFill>
                            <a:schemeClr val="tx1"/>
                          </a:solidFill>
                          <a:latin typeface="+mn-lt"/>
                          <a:ea typeface="Meiryo UI" panose="020B0604030504040204" pitchFamily="50" charset="-128"/>
                        </a:rPr>
                        <a:t>985,167</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algn="ctr"/>
                      <a:endParaRPr lang="ja-JP" altLang="en-US" sz="1050" dirty="0">
                        <a:latin typeface="+mn-ea"/>
                        <a:ea typeface="+mn-ea"/>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50" kern="1200" dirty="0">
                        <a:solidFill>
                          <a:schemeClr val="tx1"/>
                        </a:solidFill>
                        <a:latin typeface="+mn-lt"/>
                        <a:ea typeface="Meiryo UI" panose="020B0604030504040204" pitchFamily="50" charset="-128"/>
                        <a:cs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050" kern="1200" dirty="0">
                          <a:solidFill>
                            <a:schemeClr val="tx1"/>
                          </a:solidFill>
                          <a:latin typeface="+mn-lt"/>
                          <a:ea typeface="Meiryo UI" panose="020B0604030504040204" pitchFamily="50" charset="-128"/>
                          <a:cs typeface="Meiryo UI" panose="020B0604030504040204" pitchFamily="50" charset="-128"/>
                        </a:rPr>
                        <a:t>985,167</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000" b="1" kern="1200" dirty="0">
                        <a:solidFill>
                          <a:schemeClr val="tx1"/>
                        </a:solidFill>
                        <a:latin typeface="+mn-lt"/>
                        <a:ea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68752697"/>
                  </a:ext>
                </a:extLst>
              </a:tr>
            </a:tbl>
          </a:graphicData>
        </a:graphic>
      </p:graphicFrame>
      <p:sp>
        <p:nvSpPr>
          <p:cNvPr id="7" name="正方形/長方形 6">
            <a:extLst>
              <a:ext uri="{FF2B5EF4-FFF2-40B4-BE49-F238E27FC236}">
                <a16:creationId xmlns:a16="http://schemas.microsoft.com/office/drawing/2014/main" id="{E47C4B14-244B-4082-32A9-96F2D3E35F46}"/>
              </a:ext>
            </a:extLst>
          </p:cNvPr>
          <p:cNvSpPr/>
          <p:nvPr/>
        </p:nvSpPr>
        <p:spPr bwMode="auto">
          <a:xfrm>
            <a:off x="6371362" y="7707316"/>
            <a:ext cx="2700301" cy="504306"/>
          </a:xfrm>
          <a:prstGeom prst="rect">
            <a:avLst/>
          </a:prstGeom>
          <a:solidFill>
            <a:srgbClr val="FFFFCC"/>
          </a:solidFill>
          <a:ln w="9525"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1050" dirty="0">
                <a:latin typeface="+mn-ea"/>
                <a:ea typeface="+mn-ea"/>
              </a:rPr>
              <a:t>双方向番号ポータビリティでのオーダ件数</a:t>
            </a:r>
            <a:r>
              <a:rPr kumimoji="1" lang="en-US" altLang="ja-JP" sz="1050" dirty="0">
                <a:latin typeface="+mn-ea"/>
                <a:ea typeface="+mn-ea"/>
              </a:rPr>
              <a:t>(</a:t>
            </a:r>
            <a:r>
              <a:rPr kumimoji="1" lang="ja-JP" altLang="en-US" sz="1050" dirty="0">
                <a:latin typeface="+mn-ea"/>
                <a:ea typeface="+mn-ea"/>
              </a:rPr>
              <a:t>想定</a:t>
            </a:r>
            <a:r>
              <a:rPr kumimoji="1" lang="en-US" altLang="ja-JP" sz="1050" dirty="0">
                <a:latin typeface="+mn-ea"/>
                <a:ea typeface="+mn-ea"/>
              </a:rPr>
              <a:t>)</a:t>
            </a:r>
          </a:p>
          <a:p>
            <a:pPr marL="0" marR="0" indent="0" defTabSz="649288" rtl="0" eaLnBrk="1" fontAlgn="base" latinLnBrk="0" hangingPunct="1">
              <a:lnSpc>
                <a:spcPct val="100000"/>
              </a:lnSpc>
              <a:spcBef>
                <a:spcPct val="0"/>
              </a:spcBef>
              <a:spcAft>
                <a:spcPct val="0"/>
              </a:spcAft>
              <a:buClrTx/>
              <a:buSzTx/>
              <a:buFontTx/>
              <a:buNone/>
              <a:tabLst/>
            </a:pPr>
            <a:r>
              <a:rPr kumimoji="1" lang="ja-JP" altLang="en-US" sz="1400" b="1" u="sng" dirty="0">
                <a:latin typeface="+mn-ea"/>
                <a:ea typeface="+mn-ea"/>
              </a:rPr>
              <a:t>約</a:t>
            </a:r>
            <a:r>
              <a:rPr kumimoji="1" lang="en-US" altLang="ja-JP" sz="1400" b="1" u="sng" dirty="0">
                <a:latin typeface="+mn-ea"/>
                <a:ea typeface="+mn-ea"/>
              </a:rPr>
              <a:t>140</a:t>
            </a:r>
            <a:r>
              <a:rPr kumimoji="1" lang="ja-JP" altLang="en-US" sz="1400" b="1" u="sng" dirty="0">
                <a:latin typeface="+mn-ea"/>
                <a:ea typeface="+mn-ea"/>
              </a:rPr>
              <a:t>万／年</a:t>
            </a:r>
          </a:p>
        </p:txBody>
      </p:sp>
      <p:sp>
        <p:nvSpPr>
          <p:cNvPr id="11" name="正方形/長方形 10">
            <a:extLst>
              <a:ext uri="{FF2B5EF4-FFF2-40B4-BE49-F238E27FC236}">
                <a16:creationId xmlns:a16="http://schemas.microsoft.com/office/drawing/2014/main" id="{B7C2ADF3-BFDE-2F4B-ED3A-A4C5224E019D}"/>
              </a:ext>
            </a:extLst>
          </p:cNvPr>
          <p:cNvSpPr/>
          <p:nvPr/>
        </p:nvSpPr>
        <p:spPr bwMode="auto">
          <a:xfrm>
            <a:off x="5525552" y="7680879"/>
            <a:ext cx="837314" cy="283217"/>
          </a:xfrm>
          <a:prstGeom prst="rect">
            <a:avLst/>
          </a:prstGeom>
          <a:noFill/>
          <a:ln w="9525"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r>
              <a:rPr kumimoji="1" lang="en-US" altLang="ja-JP" sz="1050" b="1" dirty="0">
                <a:latin typeface="+mn-ea"/>
                <a:ea typeface="+mn-ea"/>
              </a:rPr>
              <a:t>×</a:t>
            </a:r>
            <a:r>
              <a:rPr kumimoji="1" lang="ja-JP" altLang="en-US" sz="1050" b="1" dirty="0">
                <a:latin typeface="+mn-ea"/>
                <a:ea typeface="+mn-ea"/>
              </a:rPr>
              <a:t>約</a:t>
            </a:r>
            <a:r>
              <a:rPr kumimoji="1" lang="en-US" altLang="ja-JP" sz="1050" b="1" dirty="0">
                <a:latin typeface="+mn-ea"/>
                <a:ea typeface="+mn-ea"/>
              </a:rPr>
              <a:t>1.4</a:t>
            </a:r>
            <a:r>
              <a:rPr kumimoji="1" lang="ja-JP" altLang="en-US" sz="1050" b="1" dirty="0">
                <a:latin typeface="+mn-ea"/>
                <a:ea typeface="+mn-ea"/>
              </a:rPr>
              <a:t>倍＝</a:t>
            </a:r>
          </a:p>
        </p:txBody>
      </p:sp>
    </p:spTree>
    <p:extLst>
      <p:ext uri="{BB962C8B-B14F-4D97-AF65-F5344CB8AC3E}">
        <p14:creationId xmlns:p14="http://schemas.microsoft.com/office/powerpoint/2010/main" val="163280988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2"/>
          <p:cNvSpPr txBox="1">
            <a:spLocks noChangeArrowheads="1"/>
          </p:cNvSpPr>
          <p:nvPr/>
        </p:nvSpPr>
        <p:spPr>
          <a:xfrm>
            <a:off x="2080321" y="3360440"/>
            <a:ext cx="8640960" cy="1695450"/>
          </a:xfrm>
          <a:prstGeom prst="rect">
            <a:avLst/>
          </a:prstGeom>
          <a:solidFill>
            <a:schemeClr val="bg1"/>
          </a:solidFill>
          <a:ln>
            <a:solidFill>
              <a:schemeClr val="tx1"/>
            </a:solidFill>
            <a:miter lim="800000"/>
            <a:headEnd/>
            <a:tailEnd/>
          </a:ln>
          <a:effectLst>
            <a:outerShdw blurRad="50800" dist="38100" dir="2700000" algn="tl" rotWithShape="0">
              <a:prstClr val="black">
                <a:alpha val="40000"/>
              </a:prstClr>
            </a:outerShdw>
          </a:effectLst>
        </p:spPr>
        <p:txBody>
          <a:bodyPr anchor="ctr"/>
          <a:lstStyle>
            <a:lvl1pPr algn="ctr" defTabSz="905828" rtl="0" eaLnBrk="1" fontAlgn="base" hangingPunct="1">
              <a:spcBef>
                <a:spcPct val="0"/>
              </a:spcBef>
              <a:spcAft>
                <a:spcPct val="0"/>
              </a:spcAft>
              <a:defRPr kumimoji="1" sz="4100">
                <a:solidFill>
                  <a:schemeClr val="tx2"/>
                </a:solidFill>
                <a:latin typeface="+mj-lt"/>
                <a:ea typeface="+mj-ea"/>
                <a:cs typeface="+mj-cs"/>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914400"/>
            <a:r>
              <a:rPr lang="ja-JP" altLang="en-US" kern="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３．全体概要</a:t>
            </a:r>
          </a:p>
        </p:txBody>
      </p:sp>
      <p:sp>
        <p:nvSpPr>
          <p:cNvPr id="3" name="スライド番号プレースホルダー 1">
            <a:extLst>
              <a:ext uri="{FF2B5EF4-FFF2-40B4-BE49-F238E27FC236}">
                <a16:creationId xmlns:a16="http://schemas.microsoft.com/office/drawing/2014/main" id="{B88742C2-005B-1B32-051A-61125586185A}"/>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12</a:t>
            </a:fld>
            <a:endParaRPr lang="en-US" altLang="ja-JP" dirty="0"/>
          </a:p>
        </p:txBody>
      </p:sp>
    </p:spTree>
    <p:extLst>
      <p:ext uri="{BB962C8B-B14F-4D97-AF65-F5344CB8AC3E}">
        <p14:creationId xmlns:p14="http://schemas.microsoft.com/office/powerpoint/2010/main" val="379438094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全体概要（開発概要（１／４））</a:t>
            </a:r>
          </a:p>
          <a:p>
            <a:r>
              <a:rPr lang="ja-JP" altLang="en-US" dirty="0"/>
              <a:t>　本開発における</a:t>
            </a:r>
            <a:r>
              <a:rPr lang="ja-JP" altLang="en-US" sz="1050" dirty="0">
                <a:latin typeface="+mn-ea"/>
                <a:ea typeface="+mn-ea"/>
              </a:rPr>
              <a:t>双方向番号ポータビリティの対象範囲</a:t>
            </a:r>
            <a:r>
              <a:rPr lang="ja-JP" altLang="en-US" dirty="0"/>
              <a:t>を以下に示す</a:t>
            </a:r>
          </a:p>
        </p:txBody>
      </p:sp>
      <p:sp>
        <p:nvSpPr>
          <p:cNvPr id="3" name="スライド番号プレースホルダー 1">
            <a:extLst>
              <a:ext uri="{FF2B5EF4-FFF2-40B4-BE49-F238E27FC236}">
                <a16:creationId xmlns:a16="http://schemas.microsoft.com/office/drawing/2014/main" id="{844F8607-CC09-2354-DDAD-95271E7FEFF1}"/>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13</a:t>
            </a:fld>
            <a:endParaRPr lang="en-US" altLang="ja-JP" dirty="0"/>
          </a:p>
        </p:txBody>
      </p:sp>
      <p:sp>
        <p:nvSpPr>
          <p:cNvPr id="27" name="テキスト ボックス 26">
            <a:extLst>
              <a:ext uri="{FF2B5EF4-FFF2-40B4-BE49-F238E27FC236}">
                <a16:creationId xmlns:a16="http://schemas.microsoft.com/office/drawing/2014/main" id="{FAE2B8FC-D4AB-C7FC-EE9B-3D7FEF5AF899}"/>
              </a:ext>
            </a:extLst>
          </p:cNvPr>
          <p:cNvSpPr txBox="1"/>
          <p:nvPr/>
        </p:nvSpPr>
        <p:spPr>
          <a:xfrm>
            <a:off x="1602574" y="2344190"/>
            <a:ext cx="9631071" cy="660245"/>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a:t>
            </a:r>
            <a:r>
              <a:rPr lang="ja-JP" altLang="en-US" sz="1000" dirty="0">
                <a:solidFill>
                  <a:srgbClr val="000000"/>
                </a:solidFill>
                <a:latin typeface="+mn-ea"/>
                <a:ea typeface="+mn-ea"/>
              </a:rPr>
              <a:t>現状の片方向番ポでは、</a:t>
            </a:r>
            <a:r>
              <a:rPr kumimoji="1" lang="ja-JP" altLang="en-US" sz="1000" b="0" i="0" u="none" strike="noStrike" cap="none" normalizeH="0" baseline="0" dirty="0">
                <a:ln>
                  <a:noFill/>
                </a:ln>
                <a:solidFill>
                  <a:schemeClr val="tx1"/>
                </a:solidFill>
                <a:effectLst/>
                <a:latin typeface="+mj-lt"/>
                <a:ea typeface="+mn-ea"/>
              </a:rPr>
              <a:t>初期払い出しの番号帯</a:t>
            </a:r>
            <a:r>
              <a:rPr kumimoji="1" lang="ja-JP" altLang="en-US" sz="1000" b="0" i="0" u="none" strike="noStrike" cap="none" normalizeH="0" baseline="0" dirty="0">
                <a:ln>
                  <a:noFill/>
                </a:ln>
                <a:solidFill>
                  <a:schemeClr val="tx1"/>
                </a:solidFill>
                <a:effectLst/>
                <a:latin typeface="+mn-ea"/>
                <a:ea typeface="+mn-ea"/>
              </a:rPr>
              <a:t>が</a:t>
            </a:r>
            <a:r>
              <a:rPr lang="en-US" altLang="ja-JP" sz="1000" dirty="0">
                <a:solidFill>
                  <a:srgbClr val="000000"/>
                </a:solidFill>
                <a:latin typeface="+mn-lt"/>
                <a:ea typeface="+mn-ea"/>
              </a:rPr>
              <a:t>NTT</a:t>
            </a:r>
            <a:r>
              <a:rPr lang="ja-JP" altLang="en-US" sz="1000" dirty="0">
                <a:solidFill>
                  <a:srgbClr val="000000"/>
                </a:solidFill>
                <a:latin typeface="+mn-lt"/>
                <a:ea typeface="+mn-ea"/>
              </a:rPr>
              <a:t>東西</a:t>
            </a:r>
            <a:r>
              <a:rPr lang="en-US" altLang="ja-JP" sz="1000" dirty="0">
                <a:solidFill>
                  <a:srgbClr val="000000"/>
                </a:solidFill>
                <a:latin typeface="+mn-lt"/>
                <a:ea typeface="+mn-ea"/>
              </a:rPr>
              <a:t>PSTN</a:t>
            </a:r>
            <a:r>
              <a:rPr lang="ja-JP" altLang="en-US" sz="1000" dirty="0">
                <a:solidFill>
                  <a:srgbClr val="000000"/>
                </a:solidFill>
                <a:latin typeface="+mn-lt"/>
                <a:ea typeface="+mn-ea"/>
              </a:rPr>
              <a:t>ネイティブ番号帯からの番号ポータビリティが対象である</a:t>
            </a:r>
            <a:br>
              <a:rPr lang="en-US" altLang="ja-JP" sz="1000" dirty="0">
                <a:solidFill>
                  <a:srgbClr val="000000"/>
                </a:solidFill>
                <a:latin typeface="+mn-lt"/>
                <a:ea typeface="+mn-ea"/>
              </a:rPr>
            </a:br>
            <a:endParaRPr lang="en-US" altLang="ja-JP" sz="1000" dirty="0">
              <a:solidFill>
                <a:srgbClr val="000000"/>
              </a:solidFill>
              <a:latin typeface="+mn-lt"/>
              <a:ea typeface="+mn-ea"/>
            </a:endParaRPr>
          </a:p>
          <a:p>
            <a:pPr algn="l">
              <a:lnSpc>
                <a:spcPct val="110000"/>
              </a:lnSpc>
            </a:pPr>
            <a:r>
              <a:rPr lang="ja-JP" altLang="en-US" sz="1000" dirty="0">
                <a:solidFill>
                  <a:srgbClr val="000000"/>
                </a:solidFill>
                <a:latin typeface="+mn-ea"/>
                <a:ea typeface="+mn-ea"/>
              </a:rPr>
              <a:t>・</a:t>
            </a:r>
            <a:r>
              <a:rPr lang="ja-JP" altLang="en-US" sz="1000" dirty="0">
                <a:solidFill>
                  <a:srgbClr val="000000"/>
                </a:solidFill>
                <a:latin typeface="+mn-lt"/>
                <a:ea typeface="+mn-ea"/>
              </a:rPr>
              <a:t>本開発で、片方向番ポに加え、</a:t>
            </a:r>
            <a:r>
              <a:rPr lang="en-US" altLang="ja-JP" sz="1000" dirty="0">
                <a:solidFill>
                  <a:srgbClr val="000000"/>
                </a:solidFill>
                <a:latin typeface="+mn-lt"/>
                <a:ea typeface="+mn-ea"/>
              </a:rPr>
              <a:t>NTT</a:t>
            </a:r>
            <a:r>
              <a:rPr lang="ja-JP" altLang="en-US" sz="1000" dirty="0">
                <a:solidFill>
                  <a:srgbClr val="000000"/>
                </a:solidFill>
                <a:latin typeface="+mn-lt"/>
                <a:ea typeface="+mn-ea"/>
              </a:rPr>
              <a:t>東西ひかりネイティブ番号帯、他事業者ネイティブ番号帯からの番号ポータビリティ（双方向番ポ）を実現可能とする</a:t>
            </a:r>
            <a:br>
              <a:rPr lang="en-US" altLang="ja-JP" sz="1000" dirty="0">
                <a:solidFill>
                  <a:srgbClr val="000000"/>
                </a:solidFill>
                <a:latin typeface="+mn-lt"/>
                <a:ea typeface="+mn-ea"/>
              </a:rPr>
            </a:br>
            <a:r>
              <a:rPr lang="ja-JP" altLang="en-US" sz="1000" dirty="0">
                <a:solidFill>
                  <a:srgbClr val="000000"/>
                </a:solidFill>
                <a:latin typeface="+mn-lt"/>
                <a:ea typeface="+mn-ea"/>
              </a:rPr>
              <a:t>　ただし、メタル系設備への追加開発を避けるため、</a:t>
            </a:r>
            <a:r>
              <a:rPr lang="en-US" altLang="ja-JP" sz="1000" dirty="0">
                <a:solidFill>
                  <a:srgbClr val="000000"/>
                </a:solidFill>
                <a:latin typeface="+mn-ea"/>
                <a:ea typeface="+mn-ea"/>
              </a:rPr>
              <a:t>NTT</a:t>
            </a:r>
            <a:r>
              <a:rPr lang="ja-JP" altLang="en-US" sz="1000" dirty="0">
                <a:solidFill>
                  <a:srgbClr val="000000"/>
                </a:solidFill>
                <a:latin typeface="+mn-ea"/>
                <a:ea typeface="+mn-ea"/>
              </a:rPr>
              <a:t>東西ひかりネイティブ番号帯、他事業者ネイティブ番号帯の</a:t>
            </a:r>
            <a:r>
              <a:rPr lang="en-US" altLang="ja-JP" sz="1000" dirty="0">
                <a:solidFill>
                  <a:srgbClr val="000000"/>
                </a:solidFill>
                <a:latin typeface="+mn-ea"/>
                <a:ea typeface="+mn-ea"/>
              </a:rPr>
              <a:t>NTT</a:t>
            </a:r>
            <a:r>
              <a:rPr lang="ja-JP" altLang="en-US" sz="1000" dirty="0">
                <a:solidFill>
                  <a:srgbClr val="000000"/>
                </a:solidFill>
                <a:latin typeface="+mn-ea"/>
                <a:ea typeface="+mn-ea"/>
              </a:rPr>
              <a:t>東西</a:t>
            </a:r>
            <a:r>
              <a:rPr lang="en-US" altLang="ja-JP" sz="1000" dirty="0">
                <a:solidFill>
                  <a:srgbClr val="000000"/>
                </a:solidFill>
                <a:latin typeface="+mn-ea"/>
                <a:ea typeface="+mn-ea"/>
              </a:rPr>
              <a:t>PSTN</a:t>
            </a:r>
            <a:r>
              <a:rPr lang="ja-JP" altLang="en-US" sz="1000" dirty="0">
                <a:solidFill>
                  <a:srgbClr val="000000"/>
                </a:solidFill>
                <a:latin typeface="+mn-ea"/>
                <a:ea typeface="+mn-ea"/>
              </a:rPr>
              <a:t>ポートインは不可とする</a:t>
            </a:r>
            <a:endParaRPr lang="en-US" altLang="ja-JP" sz="1000" dirty="0">
              <a:solidFill>
                <a:srgbClr val="000000"/>
              </a:solidFill>
              <a:latin typeface="+mn-ea"/>
              <a:ea typeface="+mn-ea"/>
            </a:endParaRPr>
          </a:p>
        </p:txBody>
      </p:sp>
      <p:pic>
        <p:nvPicPr>
          <p:cNvPr id="29" name="図 28" descr="テーブル&#10;&#10;自動的に生成された説明">
            <a:extLst>
              <a:ext uri="{FF2B5EF4-FFF2-40B4-BE49-F238E27FC236}">
                <a16:creationId xmlns:a16="http://schemas.microsoft.com/office/drawing/2014/main" id="{497C0E01-E777-6F45-0FD1-4C5EC216C6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8232" y="3648472"/>
            <a:ext cx="10225136" cy="4882978"/>
          </a:xfrm>
          <a:prstGeom prst="rect">
            <a:avLst/>
          </a:prstGeom>
        </p:spPr>
      </p:pic>
    </p:spTree>
    <p:extLst>
      <p:ext uri="{BB962C8B-B14F-4D97-AF65-F5344CB8AC3E}">
        <p14:creationId xmlns:p14="http://schemas.microsoft.com/office/powerpoint/2010/main" val="44303197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全体概要（開発概要（２／４））</a:t>
            </a:r>
          </a:p>
          <a:p>
            <a:r>
              <a:rPr lang="ja-JP" altLang="en-US" dirty="0"/>
              <a:t>　ポートイン業務におけるアクセス</a:t>
            </a:r>
            <a:r>
              <a:rPr lang="en-US" altLang="ja-JP" dirty="0"/>
              <a:t>PF</a:t>
            </a:r>
            <a:r>
              <a:rPr lang="ja-JP" altLang="en-US" dirty="0"/>
              <a:t>の対応パターンを以下に示す</a:t>
            </a:r>
          </a:p>
        </p:txBody>
      </p:sp>
      <p:sp>
        <p:nvSpPr>
          <p:cNvPr id="3" name="スライド番号プレースホルダー 1">
            <a:extLst>
              <a:ext uri="{FF2B5EF4-FFF2-40B4-BE49-F238E27FC236}">
                <a16:creationId xmlns:a16="http://schemas.microsoft.com/office/drawing/2014/main" id="{844F8607-CC09-2354-DDAD-95271E7FEFF1}"/>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14</a:t>
            </a:fld>
            <a:endParaRPr lang="en-US" altLang="ja-JP" dirty="0"/>
          </a:p>
        </p:txBody>
      </p:sp>
      <p:pic>
        <p:nvPicPr>
          <p:cNvPr id="4" name="図 3" descr="テーブル&#10;&#10;自動的に生成された説明">
            <a:extLst>
              <a:ext uri="{FF2B5EF4-FFF2-40B4-BE49-F238E27FC236}">
                <a16:creationId xmlns:a16="http://schemas.microsoft.com/office/drawing/2014/main" id="{46CC381E-4695-5C89-B9A7-742C04B6CC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4216" y="2023882"/>
            <a:ext cx="10513168" cy="6535948"/>
          </a:xfrm>
          <a:prstGeom prst="rect">
            <a:avLst/>
          </a:prstGeom>
        </p:spPr>
      </p:pic>
    </p:spTree>
    <p:extLst>
      <p:ext uri="{BB962C8B-B14F-4D97-AF65-F5344CB8AC3E}">
        <p14:creationId xmlns:p14="http://schemas.microsoft.com/office/powerpoint/2010/main" val="194282739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0EC21C52-C889-4D97-247E-407D5748F409}"/>
              </a:ext>
            </a:extLst>
          </p:cNvPr>
          <p:cNvSpPr/>
          <p:nvPr/>
        </p:nvSpPr>
        <p:spPr bwMode="auto">
          <a:xfrm>
            <a:off x="504799" y="1514057"/>
            <a:ext cx="11826622" cy="7180066"/>
          </a:xfrm>
          <a:prstGeom prst="rect">
            <a:avLst/>
          </a:prstGeom>
          <a:solidFill>
            <a:schemeClr val="bg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4558AB40-D4FA-D388-31C3-00CC73B91494}"/>
              </a:ext>
            </a:extLst>
          </p:cNvPr>
          <p:cNvSpPr>
            <a:spLocks noGrp="1"/>
          </p:cNvSpPr>
          <p:nvPr>
            <p:ph type="sldNum" sz="quarter" idx="4"/>
          </p:nvPr>
        </p:nvSpPr>
        <p:spPr/>
        <p:txBody>
          <a:bodyPr/>
          <a:lstStyle/>
          <a:p>
            <a:r>
              <a:rPr lang="en-US" altLang="ja-JP"/>
              <a:t>01.1-</a:t>
            </a:r>
            <a:fld id="{4C5E2FD1-144F-442B-9A84-40AAF03513A2}" type="slidenum">
              <a:rPr lang="en-US" altLang="ja-JP" smtClean="0"/>
              <a:pPr/>
              <a:t>15</a:t>
            </a:fld>
            <a:endParaRPr lang="en-US" altLang="ja-JP" dirty="0"/>
          </a:p>
        </p:txBody>
      </p:sp>
      <p:sp>
        <p:nvSpPr>
          <p:cNvPr id="9" name="テキスト ボックス 8">
            <a:extLst>
              <a:ext uri="{FF2B5EF4-FFF2-40B4-BE49-F238E27FC236}">
                <a16:creationId xmlns:a16="http://schemas.microsoft.com/office/drawing/2014/main" id="{C65A03B8-EC7D-BDE6-B22D-CF973D0AE462}"/>
              </a:ext>
            </a:extLst>
          </p:cNvPr>
          <p:cNvSpPr txBox="1"/>
          <p:nvPr/>
        </p:nvSpPr>
        <p:spPr>
          <a:xfrm>
            <a:off x="504799" y="989127"/>
            <a:ext cx="9631071" cy="152414"/>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・以下、</a:t>
            </a:r>
            <a:r>
              <a:rPr kumimoji="1" lang="ja-JP" altLang="en-US" sz="1000" dirty="0">
                <a:latin typeface="+mn-ea"/>
                <a:ea typeface="+mn-ea"/>
              </a:rPr>
              <a:t>双方向番ポシステム要件概要</a:t>
            </a:r>
            <a:r>
              <a:rPr kumimoji="1" lang="en-US" altLang="ja-JP" sz="1000" dirty="0">
                <a:latin typeface="+mn-ea"/>
                <a:ea typeface="+mn-ea"/>
              </a:rPr>
              <a:t>【</a:t>
            </a:r>
            <a:r>
              <a:rPr kumimoji="1" lang="ja-JP" altLang="en-US" sz="1000" dirty="0">
                <a:latin typeface="+mn-ea"/>
                <a:ea typeface="+mn-ea"/>
              </a:rPr>
              <a:t>開通</a:t>
            </a:r>
            <a:r>
              <a:rPr kumimoji="1" lang="en-US" altLang="ja-JP" sz="1000" dirty="0">
                <a:latin typeface="+mn-ea"/>
                <a:ea typeface="+mn-ea"/>
              </a:rPr>
              <a:t>】_20230928.pptx</a:t>
            </a:r>
            <a:r>
              <a:rPr kumimoji="1" lang="ja-JP" altLang="en-US" sz="1000" dirty="0">
                <a:latin typeface="+mn-ea"/>
                <a:ea typeface="+mn-ea"/>
              </a:rPr>
              <a:t>　より抜粋</a:t>
            </a:r>
            <a:endParaRPr lang="en-US" altLang="ja-JP" sz="1000" dirty="0">
              <a:solidFill>
                <a:srgbClr val="000000"/>
              </a:solidFill>
              <a:latin typeface="+mn-ea"/>
              <a:ea typeface="+mn-ea"/>
            </a:endParaRPr>
          </a:p>
        </p:txBody>
      </p:sp>
      <p:grpSp>
        <p:nvGrpSpPr>
          <p:cNvPr id="86" name="グループ化 85">
            <a:extLst>
              <a:ext uri="{FF2B5EF4-FFF2-40B4-BE49-F238E27FC236}">
                <a16:creationId xmlns:a16="http://schemas.microsoft.com/office/drawing/2014/main" id="{2D5916C5-C49B-A96C-1FB6-18E71C6E3AAE}"/>
              </a:ext>
            </a:extLst>
          </p:cNvPr>
          <p:cNvGrpSpPr/>
          <p:nvPr/>
        </p:nvGrpSpPr>
        <p:grpSpPr>
          <a:xfrm>
            <a:off x="1532602" y="2198595"/>
            <a:ext cx="9736397" cy="5221497"/>
            <a:chOff x="27017" y="413665"/>
            <a:chExt cx="9736397" cy="5221497"/>
          </a:xfrm>
        </p:grpSpPr>
        <p:sp>
          <p:nvSpPr>
            <p:cNvPr id="46" name="タイトル 1">
              <a:extLst>
                <a:ext uri="{FF2B5EF4-FFF2-40B4-BE49-F238E27FC236}">
                  <a16:creationId xmlns:a16="http://schemas.microsoft.com/office/drawing/2014/main" id="{C4AACF22-35CD-BD89-97D8-38254F5D3E17}"/>
                </a:ext>
              </a:extLst>
            </p:cNvPr>
            <p:cNvSpPr txBox="1">
              <a:spLocks/>
            </p:cNvSpPr>
            <p:nvPr/>
          </p:nvSpPr>
          <p:spPr>
            <a:xfrm>
              <a:off x="27017" y="413665"/>
              <a:ext cx="8482500" cy="360000"/>
            </a:xfrm>
          </p:spPr>
          <p:txBody>
            <a:bodyPr>
              <a:normAutofit/>
            </a:bodyPr>
            <a:lstStyle>
              <a:lvl1pPr algn="ctr" defTabSz="677863" rtl="0" eaLnBrk="1" fontAlgn="base" hangingPunct="1">
                <a:spcBef>
                  <a:spcPct val="0"/>
                </a:spcBef>
                <a:spcAft>
                  <a:spcPct val="0"/>
                </a:spcAft>
                <a:defRPr kumimoji="1" sz="1463" b="1">
                  <a:solidFill>
                    <a:schemeClr val="tx2"/>
                  </a:solidFill>
                  <a:latin typeface="Meiryo UI" panose="020B0604030504040204" pitchFamily="50" charset="-128"/>
                  <a:ea typeface="Meiryo UI" panose="020B0604030504040204" pitchFamily="50" charset="-128"/>
                  <a:cs typeface="+mj-cs"/>
                </a:defRPr>
              </a:lvl1pPr>
              <a:lvl2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2pPr>
              <a:lvl3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3pPr>
              <a:lvl4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4pPr>
              <a:lvl5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5pPr>
              <a:lvl6pPr marL="4572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6pPr>
              <a:lvl7pPr marL="9144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7pPr>
              <a:lvl8pPr marL="13716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8pPr>
              <a:lvl9pPr marL="18288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9pPr>
            </a:lstStyle>
            <a:p>
              <a:pPr marL="0" marR="0" lvl="0" indent="0" algn="l" defTabSz="677863" rtl="0" eaLnBrk="1" fontAlgn="base" latinLnBrk="0" hangingPunct="1">
                <a:lnSpc>
                  <a:spcPct val="100000"/>
                </a:lnSpc>
                <a:spcBef>
                  <a:spcPct val="0"/>
                </a:spcBef>
                <a:spcAft>
                  <a:spcPct val="0"/>
                </a:spcAft>
                <a:buClrTx/>
                <a:buSzTx/>
                <a:buFontTx/>
                <a:buNone/>
                <a:tabLst/>
                <a:defRPr/>
              </a:pPr>
              <a:r>
                <a:rPr kumimoji="1" lang="ja-JP" altLang="en-US" sz="1463"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j-cs"/>
                </a:rPr>
                <a:t>移転元業務＜ひかり電話ポートアウト＞　業務３　「</a:t>
              </a:r>
              <a:r>
                <a:rPr kumimoji="1" lang="en-US" altLang="ja-JP" sz="1463"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j-cs"/>
                </a:rPr>
                <a:t>17</a:t>
              </a:r>
              <a:r>
                <a:rPr kumimoji="1" lang="ja-JP" altLang="en-US" sz="1463" b="0" i="0" u="none" strike="noStrike" kern="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cs typeface="+mj-cs"/>
                </a:rPr>
                <a:t> 工事完了」</a:t>
              </a:r>
              <a:endPar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endParaRPr>
            </a:p>
          </p:txBody>
        </p:sp>
        <p:sp>
          <p:nvSpPr>
            <p:cNvPr id="47" name="正方形/長方形 46">
              <a:extLst>
                <a:ext uri="{FF2B5EF4-FFF2-40B4-BE49-F238E27FC236}">
                  <a16:creationId xmlns:a16="http://schemas.microsoft.com/office/drawing/2014/main" id="{0E0353F3-0FAA-7FE8-73FE-9C4DE0991854}"/>
                </a:ext>
              </a:extLst>
            </p:cNvPr>
            <p:cNvSpPr/>
            <p:nvPr/>
          </p:nvSpPr>
          <p:spPr>
            <a:xfrm>
              <a:off x="142587" y="1025669"/>
              <a:ext cx="9620827" cy="751965"/>
            </a:xfrm>
            <a:prstGeom prst="rect">
              <a:avLst/>
            </a:prstGeom>
            <a:solidFill>
              <a:sysClr val="window" lastClr="FFFFFF"/>
            </a:solidFill>
            <a:ln w="9525" cap="flat" cmpd="sng" algn="ctr">
              <a:solidFill>
                <a:srgbClr val="4F81BD">
                  <a:shade val="15000"/>
                </a:srgbClr>
              </a:solidFill>
              <a:prstDash val="solid"/>
            </a:ln>
            <a:effectLst/>
          </p:spPr>
          <p:txBody>
            <a:bodyPr rtlCol="0" anchor="ctr"/>
            <a:lstStyle/>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・ひかり電話のポートアウトの廃止オーダは、番号管理事業者の切替工事完了（工事完了ステータス）を待ってから実施するため、オーダ情報に番ポ申請のキー情報の登録が必要</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・ポートアウトのひかり電話廃止オーダは、コスト削減のため</a:t>
              </a: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BB-CASTAR</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からのみ登録を受け付けて、その際に、合わせて番ポ申請のキー情報の登録を行う</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・廃止工事日時に到達したタイミングより、</a:t>
              </a: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BB-CASTAR</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はオーダ流通システムに該当する切替工事が完了したかの確認を行い、工事完了の確認をもって、ひかり電話の廃止工事を行う</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48" name="正方形/長方形 47">
              <a:extLst>
                <a:ext uri="{FF2B5EF4-FFF2-40B4-BE49-F238E27FC236}">
                  <a16:creationId xmlns:a16="http://schemas.microsoft.com/office/drawing/2014/main" id="{574D5970-45E4-B93D-D8F6-412BDF96D973}"/>
                </a:ext>
              </a:extLst>
            </p:cNvPr>
            <p:cNvSpPr/>
            <p:nvPr/>
          </p:nvSpPr>
          <p:spPr>
            <a:xfrm>
              <a:off x="5722591" y="3156981"/>
              <a:ext cx="2248231" cy="664804"/>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CASTAR</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cxnSp>
          <p:nvCxnSpPr>
            <p:cNvPr id="49" name="直線コネクタ 48">
              <a:extLst>
                <a:ext uri="{FF2B5EF4-FFF2-40B4-BE49-F238E27FC236}">
                  <a16:creationId xmlns:a16="http://schemas.microsoft.com/office/drawing/2014/main" id="{234F0B51-F66B-E9D2-AF20-A53107148FAB}"/>
                </a:ext>
              </a:extLst>
            </p:cNvPr>
            <p:cNvCxnSpPr/>
            <p:nvPr/>
          </p:nvCxnSpPr>
          <p:spPr>
            <a:xfrm>
              <a:off x="164237" y="4050473"/>
              <a:ext cx="9448318" cy="0"/>
            </a:xfrm>
            <a:prstGeom prst="line">
              <a:avLst/>
            </a:prstGeom>
            <a:noFill/>
            <a:ln w="9525" cap="flat" cmpd="sng" algn="ctr">
              <a:solidFill>
                <a:srgbClr val="4F81BD">
                  <a:shade val="95000"/>
                  <a:satMod val="105000"/>
                </a:srgbClr>
              </a:solidFill>
              <a:prstDash val="dash"/>
            </a:ln>
            <a:effectLst/>
          </p:spPr>
        </p:cxnSp>
        <p:sp>
          <p:nvSpPr>
            <p:cNvPr id="50" name="テキスト ボックス 49">
              <a:extLst>
                <a:ext uri="{FF2B5EF4-FFF2-40B4-BE49-F238E27FC236}">
                  <a16:creationId xmlns:a16="http://schemas.microsoft.com/office/drawing/2014/main" id="{541D7B44-8754-3173-CC4C-8B53D95A022F}"/>
                </a:ext>
              </a:extLst>
            </p:cNvPr>
            <p:cNvSpPr txBox="1"/>
            <p:nvPr/>
          </p:nvSpPr>
          <p:spPr>
            <a:xfrm>
              <a:off x="132532" y="2884443"/>
              <a:ext cx="338554" cy="733535"/>
            </a:xfrm>
            <a:prstGeom prst="rect">
              <a:avLst/>
            </a:prstGeom>
            <a:noFill/>
          </p:spPr>
          <p:txBody>
            <a:bodyPr vert="eaVert" wrap="none" rtlCol="0">
              <a:spAutoFit/>
            </a:bodyPr>
            <a:lstStyle/>
            <a:p>
              <a:r>
                <a:rPr lang="ja-JP" altLang="en-US" sz="1000" dirty="0">
                  <a:solidFill>
                    <a:prstClr val="black"/>
                  </a:solidFill>
                  <a:latin typeface="Meiryo UI" panose="020B0604030504040204" pitchFamily="50" charset="-128"/>
                  <a:ea typeface="Meiryo UI" panose="020B0604030504040204" pitchFamily="50" charset="-128"/>
                </a:rPr>
                <a:t>オーダ作成</a:t>
              </a:r>
            </a:p>
          </p:txBody>
        </p:sp>
        <p:sp>
          <p:nvSpPr>
            <p:cNvPr id="51" name="円柱 50">
              <a:extLst>
                <a:ext uri="{FF2B5EF4-FFF2-40B4-BE49-F238E27FC236}">
                  <a16:creationId xmlns:a16="http://schemas.microsoft.com/office/drawing/2014/main" id="{1C9E113C-DFA3-1015-9726-44624852BE03}"/>
                </a:ext>
              </a:extLst>
            </p:cNvPr>
            <p:cNvSpPr/>
            <p:nvPr/>
          </p:nvSpPr>
          <p:spPr>
            <a:xfrm>
              <a:off x="6572008" y="3207902"/>
              <a:ext cx="2020371" cy="561888"/>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BB-CASTAR</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 （ひかり電話</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SO</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a:t>
              </a:r>
            </a:p>
          </p:txBody>
        </p:sp>
        <p:sp>
          <p:nvSpPr>
            <p:cNvPr id="52" name="正方形/長方形 51">
              <a:extLst>
                <a:ext uri="{FF2B5EF4-FFF2-40B4-BE49-F238E27FC236}">
                  <a16:creationId xmlns:a16="http://schemas.microsoft.com/office/drawing/2014/main" id="{F0C08E4D-3E86-9A84-79F3-1087E34C0270}"/>
                </a:ext>
              </a:extLst>
            </p:cNvPr>
            <p:cNvSpPr/>
            <p:nvPr/>
          </p:nvSpPr>
          <p:spPr>
            <a:xfrm>
              <a:off x="7931468" y="3472281"/>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53" name="正方形/長方形 52">
              <a:extLst>
                <a:ext uri="{FF2B5EF4-FFF2-40B4-BE49-F238E27FC236}">
                  <a16:creationId xmlns:a16="http://schemas.microsoft.com/office/drawing/2014/main" id="{AA433DBB-598E-DA5A-F170-C2A8A2C716BB}"/>
                </a:ext>
              </a:extLst>
            </p:cNvPr>
            <p:cNvSpPr/>
            <p:nvPr/>
          </p:nvSpPr>
          <p:spPr>
            <a:xfrm>
              <a:off x="6844172" y="3472281"/>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sp>
          <p:nvSpPr>
            <p:cNvPr id="54" name="正方形/長方形 53">
              <a:extLst>
                <a:ext uri="{FF2B5EF4-FFF2-40B4-BE49-F238E27FC236}">
                  <a16:creationId xmlns:a16="http://schemas.microsoft.com/office/drawing/2014/main" id="{8B7B5158-B9D0-832F-4105-DAB85BB4B699}"/>
                </a:ext>
              </a:extLst>
            </p:cNvPr>
            <p:cNvSpPr/>
            <p:nvPr/>
          </p:nvSpPr>
          <p:spPr>
            <a:xfrm>
              <a:off x="7931468" y="3614827"/>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55" name="正方形/長方形 54">
              <a:extLst>
                <a:ext uri="{FF2B5EF4-FFF2-40B4-BE49-F238E27FC236}">
                  <a16:creationId xmlns:a16="http://schemas.microsoft.com/office/drawing/2014/main" id="{1EA5DA5E-813D-A9F2-4C1E-EAF804A5CC9D}"/>
                </a:ext>
              </a:extLst>
            </p:cNvPr>
            <p:cNvSpPr/>
            <p:nvPr/>
          </p:nvSpPr>
          <p:spPr>
            <a:xfrm>
              <a:off x="6844172" y="3614827"/>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cxnSp>
          <p:nvCxnSpPr>
            <p:cNvPr id="56" name="直線コネクタ 55">
              <a:extLst>
                <a:ext uri="{FF2B5EF4-FFF2-40B4-BE49-F238E27FC236}">
                  <a16:creationId xmlns:a16="http://schemas.microsoft.com/office/drawing/2014/main" id="{C8302DBB-B3EC-587C-0C9D-A1E10813B736}"/>
                </a:ext>
              </a:extLst>
            </p:cNvPr>
            <p:cNvCxnSpPr>
              <a:stCxn id="53" idx="3"/>
              <a:endCxn id="52" idx="1"/>
            </p:cNvCxnSpPr>
            <p:nvPr/>
          </p:nvCxnSpPr>
          <p:spPr>
            <a:xfrm>
              <a:off x="7706627" y="3522250"/>
              <a:ext cx="224840" cy="0"/>
            </a:xfrm>
            <a:prstGeom prst="line">
              <a:avLst/>
            </a:prstGeom>
            <a:noFill/>
            <a:ln w="9525" cap="flat" cmpd="sng" algn="ctr">
              <a:solidFill>
                <a:srgbClr val="4F81BD">
                  <a:shade val="95000"/>
                  <a:satMod val="105000"/>
                </a:srgbClr>
              </a:solidFill>
              <a:prstDash val="solid"/>
            </a:ln>
            <a:effectLst/>
          </p:spPr>
        </p:cxnSp>
        <p:cxnSp>
          <p:nvCxnSpPr>
            <p:cNvPr id="57" name="直線コネクタ 56">
              <a:extLst>
                <a:ext uri="{FF2B5EF4-FFF2-40B4-BE49-F238E27FC236}">
                  <a16:creationId xmlns:a16="http://schemas.microsoft.com/office/drawing/2014/main" id="{3CD751ED-A3C6-1E98-1B5B-6711AC81795D}"/>
                </a:ext>
              </a:extLst>
            </p:cNvPr>
            <p:cNvCxnSpPr>
              <a:cxnSpLocks/>
              <a:stCxn id="55" idx="3"/>
              <a:endCxn id="54" idx="1"/>
            </p:cNvCxnSpPr>
            <p:nvPr/>
          </p:nvCxnSpPr>
          <p:spPr>
            <a:xfrm>
              <a:off x="7706627" y="3664796"/>
              <a:ext cx="224840" cy="0"/>
            </a:xfrm>
            <a:prstGeom prst="line">
              <a:avLst/>
            </a:prstGeom>
            <a:noFill/>
            <a:ln w="9525" cap="flat" cmpd="sng" algn="ctr">
              <a:solidFill>
                <a:srgbClr val="4F81BD">
                  <a:shade val="95000"/>
                  <a:satMod val="105000"/>
                </a:srgbClr>
              </a:solidFill>
              <a:prstDash val="solid"/>
            </a:ln>
            <a:effectLst/>
          </p:spPr>
        </p:cxnSp>
        <p:sp>
          <p:nvSpPr>
            <p:cNvPr id="58" name="テキスト ボックス 57">
              <a:extLst>
                <a:ext uri="{FF2B5EF4-FFF2-40B4-BE49-F238E27FC236}">
                  <a16:creationId xmlns:a16="http://schemas.microsoft.com/office/drawing/2014/main" id="{E50F077C-0C2E-D4D8-FC11-2129562D53A2}"/>
                </a:ext>
              </a:extLst>
            </p:cNvPr>
            <p:cNvSpPr txBox="1"/>
            <p:nvPr/>
          </p:nvSpPr>
          <p:spPr>
            <a:xfrm>
              <a:off x="132532" y="4536445"/>
              <a:ext cx="338554" cy="605294"/>
            </a:xfrm>
            <a:prstGeom prst="rect">
              <a:avLst/>
            </a:prstGeom>
            <a:noFill/>
          </p:spPr>
          <p:txBody>
            <a:bodyPr vert="eaVert" wrap="none" rtlCol="0">
              <a:spAutoFit/>
            </a:bodyPr>
            <a:lstStyle/>
            <a:p>
              <a:r>
                <a:rPr lang="ja-JP" altLang="en-US" sz="1000" dirty="0">
                  <a:solidFill>
                    <a:prstClr val="black"/>
                  </a:solidFill>
                  <a:latin typeface="Meiryo UI" panose="020B0604030504040204" pitchFamily="50" charset="-128"/>
                  <a:ea typeface="Meiryo UI" panose="020B0604030504040204" pitchFamily="50" charset="-128"/>
                </a:rPr>
                <a:t>廃止工事</a:t>
              </a:r>
            </a:p>
          </p:txBody>
        </p:sp>
        <p:sp>
          <p:nvSpPr>
            <p:cNvPr id="59" name="円柱 58">
              <a:extLst>
                <a:ext uri="{FF2B5EF4-FFF2-40B4-BE49-F238E27FC236}">
                  <a16:creationId xmlns:a16="http://schemas.microsoft.com/office/drawing/2014/main" id="{0C728D1C-F37E-5CC4-0829-BB0D86F02C5A}"/>
                </a:ext>
              </a:extLst>
            </p:cNvPr>
            <p:cNvSpPr/>
            <p:nvPr/>
          </p:nvSpPr>
          <p:spPr>
            <a:xfrm>
              <a:off x="2873507" y="4279649"/>
              <a:ext cx="2248231" cy="777866"/>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a:ln>
                    <a:noFill/>
                  </a:ln>
                  <a:solidFill>
                    <a:prstClr val="black"/>
                  </a:solidFill>
                  <a:effectLst/>
                  <a:uLnTx/>
                  <a:uFillTx/>
                  <a:latin typeface="Meiryo UI"/>
                  <a:ea typeface="Meiryo UI"/>
                  <a:cs typeface="+mn-cs"/>
                </a:rPr>
                <a:t>オーダ流通システム</a:t>
              </a:r>
            </a:p>
          </p:txBody>
        </p:sp>
        <p:sp>
          <p:nvSpPr>
            <p:cNvPr id="60" name="正方形/長方形 59">
              <a:extLst>
                <a:ext uri="{FF2B5EF4-FFF2-40B4-BE49-F238E27FC236}">
                  <a16:creationId xmlns:a16="http://schemas.microsoft.com/office/drawing/2014/main" id="{418FE43C-7A8C-0C6C-3972-2FFCA5AC6652}"/>
                </a:ext>
              </a:extLst>
            </p:cNvPr>
            <p:cNvSpPr/>
            <p:nvPr/>
          </p:nvSpPr>
          <p:spPr>
            <a:xfrm>
              <a:off x="3443921" y="4626808"/>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a:ln>
                    <a:noFill/>
                  </a:ln>
                  <a:solidFill>
                    <a:prstClr val="black"/>
                  </a:solidFill>
                  <a:effectLst/>
                  <a:uLnTx/>
                  <a:uFillTx/>
                  <a:latin typeface="Meiryo UI"/>
                  <a:ea typeface="Meiryo UI"/>
                  <a:cs typeface="+mn-cs"/>
                </a:rPr>
                <a:t>電番１</a:t>
              </a:r>
            </a:p>
          </p:txBody>
        </p:sp>
        <p:sp>
          <p:nvSpPr>
            <p:cNvPr id="61" name="正方形/長方形 60">
              <a:extLst>
                <a:ext uri="{FF2B5EF4-FFF2-40B4-BE49-F238E27FC236}">
                  <a16:creationId xmlns:a16="http://schemas.microsoft.com/office/drawing/2014/main" id="{3B96DCA0-C3B2-6EBD-B972-F7B39E06223D}"/>
                </a:ext>
              </a:extLst>
            </p:cNvPr>
            <p:cNvSpPr/>
            <p:nvPr/>
          </p:nvSpPr>
          <p:spPr>
            <a:xfrm>
              <a:off x="3443921" y="4770197"/>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a:ln>
                    <a:noFill/>
                  </a:ln>
                  <a:solidFill>
                    <a:prstClr val="black"/>
                  </a:solidFill>
                  <a:effectLst/>
                  <a:uLnTx/>
                  <a:uFillTx/>
                  <a:latin typeface="Meiryo UI"/>
                  <a:ea typeface="Meiryo UI"/>
                  <a:cs typeface="+mn-cs"/>
                </a:rPr>
                <a:t>電番２</a:t>
              </a:r>
            </a:p>
          </p:txBody>
        </p:sp>
        <p:sp>
          <p:nvSpPr>
            <p:cNvPr id="62" name="正方形/長方形 61">
              <a:extLst>
                <a:ext uri="{FF2B5EF4-FFF2-40B4-BE49-F238E27FC236}">
                  <a16:creationId xmlns:a16="http://schemas.microsoft.com/office/drawing/2014/main" id="{608FCB8B-1495-87CF-844D-E380C21553C7}"/>
                </a:ext>
              </a:extLst>
            </p:cNvPr>
            <p:cNvSpPr/>
            <p:nvPr/>
          </p:nvSpPr>
          <p:spPr>
            <a:xfrm>
              <a:off x="3931064" y="4626808"/>
              <a:ext cx="589068"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工事完了</a:t>
              </a:r>
            </a:p>
          </p:txBody>
        </p:sp>
        <p:sp>
          <p:nvSpPr>
            <p:cNvPr id="63" name="正方形/長方形 62">
              <a:extLst>
                <a:ext uri="{FF2B5EF4-FFF2-40B4-BE49-F238E27FC236}">
                  <a16:creationId xmlns:a16="http://schemas.microsoft.com/office/drawing/2014/main" id="{5F9C596F-070B-3AAE-D3FD-A084A3098DF2}"/>
                </a:ext>
              </a:extLst>
            </p:cNvPr>
            <p:cNvSpPr/>
            <p:nvPr/>
          </p:nvSpPr>
          <p:spPr>
            <a:xfrm>
              <a:off x="3931064" y="4770197"/>
              <a:ext cx="589068"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工事完了</a:t>
              </a:r>
            </a:p>
          </p:txBody>
        </p:sp>
        <p:cxnSp>
          <p:nvCxnSpPr>
            <p:cNvPr id="64" name="直線コネクタ 63">
              <a:extLst>
                <a:ext uri="{FF2B5EF4-FFF2-40B4-BE49-F238E27FC236}">
                  <a16:creationId xmlns:a16="http://schemas.microsoft.com/office/drawing/2014/main" id="{69B4C341-2B5F-A5B3-9DD6-7C3FF37CAC85}"/>
                </a:ext>
              </a:extLst>
            </p:cNvPr>
            <p:cNvCxnSpPr>
              <a:cxnSpLocks/>
              <a:stCxn id="61" idx="3"/>
              <a:endCxn id="63" idx="1"/>
            </p:cNvCxnSpPr>
            <p:nvPr/>
          </p:nvCxnSpPr>
          <p:spPr>
            <a:xfrm>
              <a:off x="3846261" y="4820166"/>
              <a:ext cx="84802" cy="0"/>
            </a:xfrm>
            <a:prstGeom prst="line">
              <a:avLst/>
            </a:prstGeom>
            <a:noFill/>
            <a:ln w="9525" cap="flat" cmpd="sng" algn="ctr">
              <a:solidFill>
                <a:srgbClr val="4F81BD">
                  <a:shade val="95000"/>
                  <a:satMod val="105000"/>
                </a:srgbClr>
              </a:solidFill>
              <a:prstDash val="solid"/>
            </a:ln>
            <a:effectLst/>
          </p:spPr>
        </p:cxnSp>
        <p:cxnSp>
          <p:nvCxnSpPr>
            <p:cNvPr id="65" name="直線コネクタ 64">
              <a:extLst>
                <a:ext uri="{FF2B5EF4-FFF2-40B4-BE49-F238E27FC236}">
                  <a16:creationId xmlns:a16="http://schemas.microsoft.com/office/drawing/2014/main" id="{6D82B392-DB14-0031-CB29-E82F6A2AEFFC}"/>
                </a:ext>
              </a:extLst>
            </p:cNvPr>
            <p:cNvCxnSpPr>
              <a:cxnSpLocks/>
              <a:stCxn id="60" idx="3"/>
              <a:endCxn id="62" idx="1"/>
            </p:cNvCxnSpPr>
            <p:nvPr/>
          </p:nvCxnSpPr>
          <p:spPr>
            <a:xfrm>
              <a:off x="3846261" y="4676777"/>
              <a:ext cx="84802" cy="0"/>
            </a:xfrm>
            <a:prstGeom prst="line">
              <a:avLst/>
            </a:prstGeom>
            <a:noFill/>
            <a:ln w="9525" cap="flat" cmpd="sng" algn="ctr">
              <a:solidFill>
                <a:srgbClr val="4F81BD">
                  <a:shade val="95000"/>
                  <a:satMod val="105000"/>
                </a:srgbClr>
              </a:solidFill>
              <a:prstDash val="solid"/>
            </a:ln>
            <a:effectLst/>
          </p:spPr>
        </p:cxnSp>
        <p:sp>
          <p:nvSpPr>
            <p:cNvPr id="66" name="矢印: 右カーブ 65">
              <a:extLst>
                <a:ext uri="{FF2B5EF4-FFF2-40B4-BE49-F238E27FC236}">
                  <a16:creationId xmlns:a16="http://schemas.microsoft.com/office/drawing/2014/main" id="{8BE4D7AA-3AF1-9EF9-6156-DC568256CB5F}"/>
                </a:ext>
              </a:extLst>
            </p:cNvPr>
            <p:cNvSpPr/>
            <p:nvPr/>
          </p:nvSpPr>
          <p:spPr>
            <a:xfrm>
              <a:off x="5070776" y="4660717"/>
              <a:ext cx="629393" cy="240892"/>
            </a:xfrm>
            <a:prstGeom prst="curvedRightArrow">
              <a:avLst>
                <a:gd name="adj1" fmla="val 25000"/>
                <a:gd name="adj2" fmla="val 48206"/>
                <a:gd name="adj3" fmla="val 25000"/>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67" name="テキスト ボックス 66">
              <a:extLst>
                <a:ext uri="{FF2B5EF4-FFF2-40B4-BE49-F238E27FC236}">
                  <a16:creationId xmlns:a16="http://schemas.microsoft.com/office/drawing/2014/main" id="{3491E95B-8959-7EBC-0DCC-B47FAFD6557C}"/>
                </a:ext>
              </a:extLst>
            </p:cNvPr>
            <p:cNvSpPr txBox="1"/>
            <p:nvPr/>
          </p:nvSpPr>
          <p:spPr>
            <a:xfrm>
              <a:off x="5098773" y="4344721"/>
              <a:ext cx="649537" cy="317266"/>
            </a:xfrm>
            <a:prstGeom prst="rect">
              <a:avLst/>
            </a:prstGeom>
            <a:noFill/>
          </p:spPr>
          <p:txBody>
            <a:bodyPr wrap="none" rtlCol="0">
              <a:spAutoFit/>
            </a:bodyPr>
            <a:lstStyle/>
            <a:p>
              <a:r>
                <a:rPr lang="ja-JP" altLang="en-US" sz="731" dirty="0">
                  <a:solidFill>
                    <a:prstClr val="black"/>
                  </a:solidFill>
                  <a:latin typeface="Meiryo UI" panose="020B0604030504040204" pitchFamily="50" charset="-128"/>
                  <a:ea typeface="Meiryo UI" panose="020B0604030504040204" pitchFamily="50" charset="-128"/>
                </a:rPr>
                <a:t>「工事完了」</a:t>
              </a:r>
              <a:endParaRPr lang="en-US" altLang="ja-JP" sz="731" dirty="0">
                <a:solidFill>
                  <a:prstClr val="black"/>
                </a:solidFill>
                <a:latin typeface="Meiryo UI" panose="020B0604030504040204" pitchFamily="50" charset="-128"/>
                <a:ea typeface="Meiryo UI" panose="020B0604030504040204" pitchFamily="50" charset="-128"/>
              </a:endParaRPr>
            </a:p>
            <a:p>
              <a:r>
                <a:rPr lang="ja-JP" altLang="en-US" sz="731" dirty="0">
                  <a:solidFill>
                    <a:prstClr val="black"/>
                  </a:solidFill>
                  <a:latin typeface="Meiryo UI" panose="020B0604030504040204" pitchFamily="50" charset="-128"/>
                  <a:ea typeface="Meiryo UI" panose="020B0604030504040204" pitchFamily="50" charset="-128"/>
                </a:rPr>
                <a:t>チェック</a:t>
              </a:r>
            </a:p>
          </p:txBody>
        </p:sp>
        <p:sp>
          <p:nvSpPr>
            <p:cNvPr id="68" name="正方形/長方形 67">
              <a:extLst>
                <a:ext uri="{FF2B5EF4-FFF2-40B4-BE49-F238E27FC236}">
                  <a16:creationId xmlns:a16="http://schemas.microsoft.com/office/drawing/2014/main" id="{63789BF6-E710-CBBC-B382-18B87832BADF}"/>
                </a:ext>
              </a:extLst>
            </p:cNvPr>
            <p:cNvSpPr/>
            <p:nvPr/>
          </p:nvSpPr>
          <p:spPr>
            <a:xfrm>
              <a:off x="5722591" y="4336740"/>
              <a:ext cx="2248231" cy="664804"/>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CASTAR</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69" name="円柱 68">
              <a:extLst>
                <a:ext uri="{FF2B5EF4-FFF2-40B4-BE49-F238E27FC236}">
                  <a16:creationId xmlns:a16="http://schemas.microsoft.com/office/drawing/2014/main" id="{2B03344D-3FD5-986F-BBB5-B75BE0D37567}"/>
                </a:ext>
              </a:extLst>
            </p:cNvPr>
            <p:cNvSpPr/>
            <p:nvPr/>
          </p:nvSpPr>
          <p:spPr>
            <a:xfrm>
              <a:off x="6572008" y="4387660"/>
              <a:ext cx="2020371" cy="561888"/>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BB-CASTAR</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 （ひかり電話</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SO</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a:t>
              </a:r>
            </a:p>
          </p:txBody>
        </p:sp>
        <p:sp>
          <p:nvSpPr>
            <p:cNvPr id="70" name="正方形/長方形 69">
              <a:extLst>
                <a:ext uri="{FF2B5EF4-FFF2-40B4-BE49-F238E27FC236}">
                  <a16:creationId xmlns:a16="http://schemas.microsoft.com/office/drawing/2014/main" id="{E54E0436-6544-B952-D4D1-5EE88D139825}"/>
                </a:ext>
              </a:extLst>
            </p:cNvPr>
            <p:cNvSpPr/>
            <p:nvPr/>
          </p:nvSpPr>
          <p:spPr>
            <a:xfrm>
              <a:off x="7931468" y="4652039"/>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71" name="正方形/長方形 70">
              <a:extLst>
                <a:ext uri="{FF2B5EF4-FFF2-40B4-BE49-F238E27FC236}">
                  <a16:creationId xmlns:a16="http://schemas.microsoft.com/office/drawing/2014/main" id="{888EF290-5714-D0EB-EFDA-39FB3BA2EF68}"/>
                </a:ext>
              </a:extLst>
            </p:cNvPr>
            <p:cNvSpPr/>
            <p:nvPr/>
          </p:nvSpPr>
          <p:spPr>
            <a:xfrm>
              <a:off x="6844172" y="4652039"/>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sp>
          <p:nvSpPr>
            <p:cNvPr id="72" name="正方形/長方形 71">
              <a:extLst>
                <a:ext uri="{FF2B5EF4-FFF2-40B4-BE49-F238E27FC236}">
                  <a16:creationId xmlns:a16="http://schemas.microsoft.com/office/drawing/2014/main" id="{1D5E61DB-A2FE-A1B3-02FF-9A14B1A681C3}"/>
                </a:ext>
              </a:extLst>
            </p:cNvPr>
            <p:cNvSpPr/>
            <p:nvPr/>
          </p:nvSpPr>
          <p:spPr>
            <a:xfrm>
              <a:off x="7931468" y="4794586"/>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73" name="正方形/長方形 72">
              <a:extLst>
                <a:ext uri="{FF2B5EF4-FFF2-40B4-BE49-F238E27FC236}">
                  <a16:creationId xmlns:a16="http://schemas.microsoft.com/office/drawing/2014/main" id="{7F747FBE-A4C1-DBA9-85DC-568AAAAA2BDE}"/>
                </a:ext>
              </a:extLst>
            </p:cNvPr>
            <p:cNvSpPr/>
            <p:nvPr/>
          </p:nvSpPr>
          <p:spPr>
            <a:xfrm>
              <a:off x="6844172" y="4794586"/>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cxnSp>
          <p:nvCxnSpPr>
            <p:cNvPr id="74" name="直線コネクタ 73">
              <a:extLst>
                <a:ext uri="{FF2B5EF4-FFF2-40B4-BE49-F238E27FC236}">
                  <a16:creationId xmlns:a16="http://schemas.microsoft.com/office/drawing/2014/main" id="{81351C59-F7A1-D973-8848-339F11336981}"/>
                </a:ext>
              </a:extLst>
            </p:cNvPr>
            <p:cNvCxnSpPr>
              <a:stCxn id="71" idx="3"/>
              <a:endCxn id="70" idx="1"/>
            </p:cNvCxnSpPr>
            <p:nvPr/>
          </p:nvCxnSpPr>
          <p:spPr>
            <a:xfrm>
              <a:off x="7706627" y="4702008"/>
              <a:ext cx="224840" cy="0"/>
            </a:xfrm>
            <a:prstGeom prst="line">
              <a:avLst/>
            </a:prstGeom>
            <a:noFill/>
            <a:ln w="9525" cap="flat" cmpd="sng" algn="ctr">
              <a:solidFill>
                <a:srgbClr val="4F81BD">
                  <a:shade val="95000"/>
                  <a:satMod val="105000"/>
                </a:srgbClr>
              </a:solidFill>
              <a:prstDash val="solid"/>
            </a:ln>
            <a:effectLst/>
          </p:spPr>
        </p:cxnSp>
        <p:cxnSp>
          <p:nvCxnSpPr>
            <p:cNvPr id="75" name="直線コネクタ 74">
              <a:extLst>
                <a:ext uri="{FF2B5EF4-FFF2-40B4-BE49-F238E27FC236}">
                  <a16:creationId xmlns:a16="http://schemas.microsoft.com/office/drawing/2014/main" id="{B1DBBECE-DF60-1997-4620-B7DF1ABB5663}"/>
                </a:ext>
              </a:extLst>
            </p:cNvPr>
            <p:cNvCxnSpPr>
              <a:cxnSpLocks/>
              <a:stCxn id="73" idx="3"/>
              <a:endCxn id="72" idx="1"/>
            </p:cNvCxnSpPr>
            <p:nvPr/>
          </p:nvCxnSpPr>
          <p:spPr>
            <a:xfrm>
              <a:off x="7706627" y="4844555"/>
              <a:ext cx="224840" cy="0"/>
            </a:xfrm>
            <a:prstGeom prst="line">
              <a:avLst/>
            </a:prstGeom>
            <a:noFill/>
            <a:ln w="9525" cap="flat" cmpd="sng" algn="ctr">
              <a:solidFill>
                <a:srgbClr val="4F81BD">
                  <a:shade val="95000"/>
                  <a:satMod val="105000"/>
                </a:srgbClr>
              </a:solidFill>
              <a:prstDash val="solid"/>
            </a:ln>
            <a:effectLst/>
          </p:spPr>
        </p:cxnSp>
        <p:sp>
          <p:nvSpPr>
            <p:cNvPr id="76" name="テキスト ボックス 75">
              <a:extLst>
                <a:ext uri="{FF2B5EF4-FFF2-40B4-BE49-F238E27FC236}">
                  <a16:creationId xmlns:a16="http://schemas.microsoft.com/office/drawing/2014/main" id="{EE6C8BEB-BA09-1A2B-32E2-FF6C7AB8AEF8}"/>
                </a:ext>
              </a:extLst>
            </p:cNvPr>
            <p:cNvSpPr txBox="1"/>
            <p:nvPr/>
          </p:nvSpPr>
          <p:spPr>
            <a:xfrm>
              <a:off x="5352684" y="5295099"/>
              <a:ext cx="830677" cy="317266"/>
            </a:xfrm>
            <a:prstGeom prst="rect">
              <a:avLst/>
            </a:prstGeom>
            <a:noFill/>
          </p:spPr>
          <p:txBody>
            <a:bodyPr wrap="none" rtlCol="0">
              <a:spAutoFit/>
            </a:bodyPr>
            <a:lstStyle>
              <a:defPPr>
                <a:defRPr lang="ja-JP"/>
              </a:defPPr>
              <a:lvl1pPr algn="ctr">
                <a:defRPr sz="900">
                  <a:latin typeface="Meiryo UI" panose="020B0604030504040204" pitchFamily="50" charset="-128"/>
                  <a:ea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ひかり電話廃止</a:t>
              </a:r>
              <a:endParaRPr kumimoji="0" lang="en-US" altLang="ja-JP"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（カスコン参照）</a:t>
              </a:r>
            </a:p>
          </p:txBody>
        </p:sp>
        <p:sp>
          <p:nvSpPr>
            <p:cNvPr id="77" name="矢印: 折線 76">
              <a:extLst>
                <a:ext uri="{FF2B5EF4-FFF2-40B4-BE49-F238E27FC236}">
                  <a16:creationId xmlns:a16="http://schemas.microsoft.com/office/drawing/2014/main" id="{BE2DD938-AED3-C03E-8815-62E4660A6EF3}"/>
                </a:ext>
              </a:extLst>
            </p:cNvPr>
            <p:cNvSpPr/>
            <p:nvPr/>
          </p:nvSpPr>
          <p:spPr>
            <a:xfrm flipV="1">
              <a:off x="6083656" y="4863008"/>
              <a:ext cx="637865" cy="690506"/>
            </a:xfrm>
            <a:prstGeom prst="bentArrow">
              <a:avLst>
                <a:gd name="adj1" fmla="val 17325"/>
                <a:gd name="adj2" fmla="val 18036"/>
                <a:gd name="adj3" fmla="val 26916"/>
                <a:gd name="adj4" fmla="val 46823"/>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78" name="正方形/長方形 77">
              <a:extLst>
                <a:ext uri="{FF2B5EF4-FFF2-40B4-BE49-F238E27FC236}">
                  <a16:creationId xmlns:a16="http://schemas.microsoft.com/office/drawing/2014/main" id="{B6CF14FC-9A20-515E-961C-8F44BF526C29}"/>
                </a:ext>
              </a:extLst>
            </p:cNvPr>
            <p:cNvSpPr/>
            <p:nvPr/>
          </p:nvSpPr>
          <p:spPr>
            <a:xfrm>
              <a:off x="6790922" y="5247450"/>
              <a:ext cx="1083967" cy="387712"/>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N-GAIA</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79" name="正方形/長方形 78">
              <a:extLst>
                <a:ext uri="{FF2B5EF4-FFF2-40B4-BE49-F238E27FC236}">
                  <a16:creationId xmlns:a16="http://schemas.microsoft.com/office/drawing/2014/main" id="{F87BBF32-39E4-38D5-79EB-DC37FA9F4026}"/>
                </a:ext>
              </a:extLst>
            </p:cNvPr>
            <p:cNvSpPr/>
            <p:nvPr/>
          </p:nvSpPr>
          <p:spPr>
            <a:xfrm>
              <a:off x="8408025" y="5247450"/>
              <a:ext cx="1083967" cy="387712"/>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SSC</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80" name="矢印: 右 79">
              <a:extLst>
                <a:ext uri="{FF2B5EF4-FFF2-40B4-BE49-F238E27FC236}">
                  <a16:creationId xmlns:a16="http://schemas.microsoft.com/office/drawing/2014/main" id="{9194445C-17D2-ED23-89E4-91DE75F6091A}"/>
                </a:ext>
              </a:extLst>
            </p:cNvPr>
            <p:cNvSpPr/>
            <p:nvPr/>
          </p:nvSpPr>
          <p:spPr>
            <a:xfrm rot="10800000" flipH="1">
              <a:off x="7917868" y="5295099"/>
              <a:ext cx="420313" cy="258416"/>
            </a:xfrm>
            <a:prstGeom prst="rightArrow">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81" name="テキスト ボックス 80">
              <a:extLst>
                <a:ext uri="{FF2B5EF4-FFF2-40B4-BE49-F238E27FC236}">
                  <a16:creationId xmlns:a16="http://schemas.microsoft.com/office/drawing/2014/main" id="{4532999A-2DE9-C338-1C1A-6AFACEA0AC7C}"/>
                </a:ext>
              </a:extLst>
            </p:cNvPr>
            <p:cNvSpPr txBox="1"/>
            <p:nvPr/>
          </p:nvSpPr>
          <p:spPr>
            <a:xfrm>
              <a:off x="7836117" y="5056331"/>
              <a:ext cx="583814" cy="317266"/>
            </a:xfrm>
            <a:prstGeom prst="rect">
              <a:avLst/>
            </a:prstGeom>
            <a:noFill/>
          </p:spPr>
          <p:txBody>
            <a:bodyPr wrap="none" rtlCol="0">
              <a:spAutoFit/>
            </a:bodyPr>
            <a:lstStyle>
              <a:defPPr>
                <a:defRPr lang="ja-JP"/>
              </a:defPPr>
              <a:lvl1pPr algn="ctr">
                <a:defRPr sz="900">
                  <a:latin typeface="Meiryo UI" panose="020B0604030504040204" pitchFamily="50" charset="-128"/>
                  <a:ea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a:t>
              </a:r>
              <a:endParaRPr kumimoji="0" lang="en-US" altLang="ja-JP"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廃止</a:t>
              </a:r>
            </a:p>
          </p:txBody>
        </p:sp>
        <p:pic>
          <p:nvPicPr>
            <p:cNvPr id="82" name="Picture 98" descr="j0434874">
              <a:extLst>
                <a:ext uri="{FF2B5EF4-FFF2-40B4-BE49-F238E27FC236}">
                  <a16:creationId xmlns:a16="http://schemas.microsoft.com/office/drawing/2014/main" id="{7668AEF4-23F8-82F5-857B-4B04B8AB1BEA}"/>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05161" y="2782837"/>
              <a:ext cx="357794" cy="325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テキスト ボックス 82">
              <a:extLst>
                <a:ext uri="{FF2B5EF4-FFF2-40B4-BE49-F238E27FC236}">
                  <a16:creationId xmlns:a16="http://schemas.microsoft.com/office/drawing/2014/main" id="{6B1AD00B-3C9E-0AFC-8D5E-03F0BC91D224}"/>
                </a:ext>
              </a:extLst>
            </p:cNvPr>
            <p:cNvSpPr txBox="1"/>
            <p:nvPr/>
          </p:nvSpPr>
          <p:spPr>
            <a:xfrm>
              <a:off x="6116594" y="2901115"/>
              <a:ext cx="910827" cy="204800"/>
            </a:xfrm>
            <a:prstGeom prst="rect">
              <a:avLst/>
            </a:prstGeom>
            <a:noFill/>
          </p:spPr>
          <p:txBody>
            <a:bodyPr wrap="none" rtlCol="0">
              <a:spAutoFit/>
            </a:bodyPr>
            <a:lstStyle/>
            <a:p>
              <a:r>
                <a:rPr lang="en-US" altLang="ja-JP" sz="731" dirty="0">
                  <a:solidFill>
                    <a:prstClr val="black"/>
                  </a:solidFill>
                  <a:latin typeface="Meiryo UI" panose="020B0604030504040204" pitchFamily="50" charset="-128"/>
                  <a:ea typeface="Meiryo UI" panose="020B0604030504040204" pitchFamily="50" charset="-128"/>
                </a:rPr>
                <a:t>BB-CASTAR</a:t>
              </a:r>
              <a:r>
                <a:rPr lang="ja-JP" altLang="en-US" sz="731" dirty="0">
                  <a:solidFill>
                    <a:prstClr val="black"/>
                  </a:solidFill>
                  <a:latin typeface="Meiryo UI" panose="020B0604030504040204" pitchFamily="50" charset="-128"/>
                  <a:ea typeface="Meiryo UI" panose="020B0604030504040204" pitchFamily="50" charset="-128"/>
                </a:rPr>
                <a:t>直投</a:t>
              </a:r>
            </a:p>
          </p:txBody>
        </p:sp>
        <p:sp>
          <p:nvSpPr>
            <p:cNvPr id="84" name="楕円 83">
              <a:extLst>
                <a:ext uri="{FF2B5EF4-FFF2-40B4-BE49-F238E27FC236}">
                  <a16:creationId xmlns:a16="http://schemas.microsoft.com/office/drawing/2014/main" id="{D991CDB9-C720-D497-0EEF-35941BD5A2B4}"/>
                </a:ext>
              </a:extLst>
            </p:cNvPr>
            <p:cNvSpPr/>
            <p:nvPr/>
          </p:nvSpPr>
          <p:spPr>
            <a:xfrm>
              <a:off x="5511399" y="2730407"/>
              <a:ext cx="3261871" cy="1133307"/>
            </a:xfrm>
            <a:prstGeom prst="ellipse">
              <a:avLst/>
            </a:prstGeom>
            <a:noFill/>
            <a:ln w="9525" cap="flat" cmpd="sng" algn="ctr">
              <a:solidFill>
                <a:sysClr val="windowText" lastClr="000000">
                  <a:lumMod val="50000"/>
                  <a:lumOff val="50000"/>
                </a:sysClr>
              </a:solid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85" name="テキスト ボックス 84">
              <a:extLst>
                <a:ext uri="{FF2B5EF4-FFF2-40B4-BE49-F238E27FC236}">
                  <a16:creationId xmlns:a16="http://schemas.microsoft.com/office/drawing/2014/main" id="{EB7C8CC0-1C6A-858B-B70E-F3CE468B9FBC}"/>
                </a:ext>
              </a:extLst>
            </p:cNvPr>
            <p:cNvSpPr txBox="1"/>
            <p:nvPr/>
          </p:nvSpPr>
          <p:spPr>
            <a:xfrm>
              <a:off x="7149919" y="2650245"/>
              <a:ext cx="2174488" cy="429733"/>
            </a:xfrm>
            <a:prstGeom prst="rect">
              <a:avLst/>
            </a:prstGeom>
            <a:solidFill>
              <a:sysClr val="window" lastClr="FFFFFF">
                <a:lumMod val="95000"/>
              </a:sysClr>
            </a:solidFill>
            <a:ln w="9525">
              <a:solidFill>
                <a:sysClr val="windowText" lastClr="000000">
                  <a:lumMod val="50000"/>
                  <a:lumOff val="50000"/>
                </a:sysClr>
              </a:solidFill>
            </a:ln>
            <a:effectLst>
              <a:outerShdw blurRad="50800" dist="38100" dir="2700000" algn="tl" rotWithShape="0">
                <a:prstClr val="black">
                  <a:alpha val="40000"/>
                </a:prstClr>
              </a:outerShdw>
            </a:effectLst>
          </p:spPr>
          <p:txBody>
            <a:bodyPr wrap="square" rtlCol="0">
              <a:spAutoFit/>
            </a:bodyPr>
            <a:lstStyle>
              <a:defPPr>
                <a:defRPr lang="ja-JP"/>
              </a:defPPr>
              <a:lvl1pPr>
                <a:defRPr sz="1000">
                  <a:solidFill>
                    <a:srgbClr val="FF0000"/>
                  </a:solidFill>
                  <a:latin typeface="Meiryo UI" panose="020B0604030504040204" pitchFamily="50" charset="-128"/>
                  <a:ea typeface="Meiryo UI" panose="020B0604030504040204" pitchFamily="50" charset="-128"/>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lumMod val="50000"/>
                      <a:lumOff val="50000"/>
                    </a:prstClr>
                  </a:solidFill>
                  <a:effectLst/>
                  <a:uLnTx/>
                  <a:uFillTx/>
                  <a:latin typeface="Meiryo UI" panose="020B0604030504040204" pitchFamily="50" charset="-128"/>
                  <a:ea typeface="Meiryo UI" panose="020B0604030504040204" pitchFamily="50" charset="-128"/>
                </a:rPr>
                <a:t>コスト低減のため、</a:t>
              </a:r>
              <a:r>
                <a:rPr kumimoji="0" lang="en-US" altLang="ja-JP" sz="731" b="0" i="0" u="none" strike="noStrike" kern="0" cap="none" spc="0" normalizeH="0" baseline="0" noProof="0" dirty="0">
                  <a:ln>
                    <a:noFill/>
                  </a:ln>
                  <a:solidFill>
                    <a:prstClr val="black">
                      <a:lumMod val="50000"/>
                      <a:lumOff val="50000"/>
                    </a:prstClr>
                  </a:solidFill>
                  <a:effectLst/>
                  <a:uLnTx/>
                  <a:uFillTx/>
                  <a:latin typeface="Meiryo UI" panose="020B0604030504040204" pitchFamily="50" charset="-128"/>
                  <a:ea typeface="Meiryo UI" panose="020B0604030504040204" pitchFamily="50" charset="-128"/>
                </a:rPr>
                <a:t>Frontier/</a:t>
              </a:r>
              <a:r>
                <a:rPr kumimoji="0" lang="ja-JP" altLang="en-US" sz="731" b="0" i="0" u="none" strike="noStrike" kern="0" cap="none" spc="0" normalizeH="0" baseline="0" noProof="0" dirty="0">
                  <a:ln>
                    <a:noFill/>
                  </a:ln>
                  <a:solidFill>
                    <a:prstClr val="black">
                      <a:lumMod val="50000"/>
                      <a:lumOff val="50000"/>
                    </a:prstClr>
                  </a:solidFill>
                  <a:effectLst/>
                  <a:uLnTx/>
                  <a:uFillTx/>
                  <a:latin typeface="Meiryo UI" panose="020B0604030504040204" pitchFamily="50" charset="-128"/>
                  <a:ea typeface="Meiryo UI" panose="020B0604030504040204" pitchFamily="50" charset="-128"/>
                </a:rPr>
                <a:t>ひかり</a:t>
              </a:r>
              <a:r>
                <a:rPr kumimoji="0" lang="en-US" altLang="ja-JP" sz="731" b="0" i="0" u="none" strike="noStrike" kern="0" cap="none" spc="0" normalizeH="0" baseline="0" noProof="0" dirty="0">
                  <a:ln>
                    <a:noFill/>
                  </a:ln>
                  <a:solidFill>
                    <a:prstClr val="black">
                      <a:lumMod val="50000"/>
                      <a:lumOff val="50000"/>
                    </a:prstClr>
                  </a:solidFill>
                  <a:effectLst/>
                  <a:uLnTx/>
                  <a:uFillTx/>
                  <a:latin typeface="Meiryo UI" panose="020B0604030504040204" pitchFamily="50" charset="-128"/>
                  <a:ea typeface="Meiryo UI" panose="020B0604030504040204" pitchFamily="50" charset="-128"/>
                </a:rPr>
                <a:t>HMI</a:t>
              </a:r>
              <a:r>
                <a:rPr kumimoji="0" lang="ja-JP" altLang="en-US" sz="731" b="0" i="0" u="none" strike="noStrike" kern="0" cap="none" spc="0" normalizeH="0" baseline="0" noProof="0" dirty="0">
                  <a:ln>
                    <a:noFill/>
                  </a:ln>
                  <a:solidFill>
                    <a:prstClr val="black">
                      <a:lumMod val="50000"/>
                      <a:lumOff val="50000"/>
                    </a:prstClr>
                  </a:solidFill>
                  <a:effectLst/>
                  <a:uLnTx/>
                  <a:uFillTx/>
                  <a:latin typeface="Meiryo UI" panose="020B0604030504040204" pitchFamily="50" charset="-128"/>
                  <a:ea typeface="Meiryo UI" panose="020B0604030504040204" pitchFamily="50" charset="-128"/>
                </a:rPr>
                <a:t>からの、「番ポ申請キー情報」付でのひかり電話廃止オーダ登録は行わない（</a:t>
              </a:r>
              <a:r>
                <a:rPr kumimoji="0" lang="en-US" altLang="ja-JP" sz="731" b="0" i="0" u="none" strike="noStrike" kern="0" cap="none" spc="0" normalizeH="0" baseline="0" noProof="0" dirty="0">
                  <a:ln>
                    <a:noFill/>
                  </a:ln>
                  <a:solidFill>
                    <a:prstClr val="black">
                      <a:lumMod val="50000"/>
                      <a:lumOff val="50000"/>
                    </a:prstClr>
                  </a:solidFill>
                  <a:effectLst/>
                  <a:uLnTx/>
                  <a:uFillTx/>
                  <a:latin typeface="Meiryo UI" panose="020B0604030504040204" pitchFamily="50" charset="-128"/>
                  <a:ea typeface="Meiryo UI" panose="020B0604030504040204" pitchFamily="50" charset="-128"/>
                </a:rPr>
                <a:t>BB-CASTAR</a:t>
              </a:r>
              <a:r>
                <a:rPr kumimoji="0" lang="ja-JP" altLang="en-US" sz="731" b="0" i="0" u="none" strike="noStrike" kern="0" cap="none" spc="0" normalizeH="0" baseline="0" noProof="0" dirty="0">
                  <a:ln>
                    <a:noFill/>
                  </a:ln>
                  <a:solidFill>
                    <a:prstClr val="black">
                      <a:lumMod val="50000"/>
                      <a:lumOff val="50000"/>
                    </a:prstClr>
                  </a:solidFill>
                  <a:effectLst/>
                  <a:uLnTx/>
                  <a:uFillTx/>
                  <a:latin typeface="Meiryo UI" panose="020B0604030504040204" pitchFamily="50" charset="-128"/>
                  <a:ea typeface="Meiryo UI" panose="020B0604030504040204" pitchFamily="50" charset="-128"/>
                </a:rPr>
                <a:t>直投に限定）</a:t>
              </a:r>
            </a:p>
          </p:txBody>
        </p:sp>
      </p:grpSp>
    </p:spTree>
    <p:extLst>
      <p:ext uri="{BB962C8B-B14F-4D97-AF65-F5344CB8AC3E}">
        <p14:creationId xmlns:p14="http://schemas.microsoft.com/office/powerpoint/2010/main" val="1263085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F0B8DDC0-5C57-0B45-1A00-0DB4955D2A6A}"/>
              </a:ext>
            </a:extLst>
          </p:cNvPr>
          <p:cNvSpPr/>
          <p:nvPr/>
        </p:nvSpPr>
        <p:spPr bwMode="auto">
          <a:xfrm>
            <a:off x="504799" y="1514057"/>
            <a:ext cx="11826622" cy="7180066"/>
          </a:xfrm>
          <a:prstGeom prst="rect">
            <a:avLst/>
          </a:prstGeom>
          <a:solidFill>
            <a:schemeClr val="bg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33EC6B34-6B9F-4A5C-B95D-BA3640DD938C}"/>
              </a:ext>
            </a:extLst>
          </p:cNvPr>
          <p:cNvSpPr>
            <a:spLocks noGrp="1"/>
          </p:cNvSpPr>
          <p:nvPr>
            <p:ph type="sldNum" sz="quarter" idx="4"/>
          </p:nvPr>
        </p:nvSpPr>
        <p:spPr/>
        <p:txBody>
          <a:bodyPr/>
          <a:lstStyle/>
          <a:p>
            <a:r>
              <a:rPr lang="en-US" altLang="ja-JP"/>
              <a:t>01.1-</a:t>
            </a:r>
            <a:fld id="{4C5E2FD1-144F-442B-9A84-40AAF03513A2}" type="slidenum">
              <a:rPr lang="en-US" altLang="ja-JP" smtClean="0"/>
              <a:pPr/>
              <a:t>16</a:t>
            </a:fld>
            <a:endParaRPr lang="en-US" altLang="ja-JP" dirty="0"/>
          </a:p>
        </p:txBody>
      </p:sp>
      <p:grpSp>
        <p:nvGrpSpPr>
          <p:cNvPr id="2" name="グループ化 1">
            <a:extLst>
              <a:ext uri="{FF2B5EF4-FFF2-40B4-BE49-F238E27FC236}">
                <a16:creationId xmlns:a16="http://schemas.microsoft.com/office/drawing/2014/main" id="{95E464A1-F645-B332-F949-A519EBFD102C}"/>
              </a:ext>
            </a:extLst>
          </p:cNvPr>
          <p:cNvGrpSpPr/>
          <p:nvPr/>
        </p:nvGrpSpPr>
        <p:grpSpPr>
          <a:xfrm>
            <a:off x="1532602" y="2223422"/>
            <a:ext cx="9736397" cy="5221497"/>
            <a:chOff x="1395854" y="2223422"/>
            <a:chExt cx="9736397" cy="5221497"/>
          </a:xfrm>
        </p:grpSpPr>
        <p:sp>
          <p:nvSpPr>
            <p:cNvPr id="50" name="タイトル 1">
              <a:extLst>
                <a:ext uri="{FF2B5EF4-FFF2-40B4-BE49-F238E27FC236}">
                  <a16:creationId xmlns:a16="http://schemas.microsoft.com/office/drawing/2014/main" id="{7C8BE43D-C2F9-9A67-6D17-F714A6A3ABDF}"/>
                </a:ext>
              </a:extLst>
            </p:cNvPr>
            <p:cNvSpPr txBox="1">
              <a:spLocks/>
            </p:cNvSpPr>
            <p:nvPr/>
          </p:nvSpPr>
          <p:spPr>
            <a:xfrm>
              <a:off x="1395854" y="2223422"/>
              <a:ext cx="8482500" cy="360000"/>
            </a:xfrm>
          </p:spPr>
          <p:txBody>
            <a:bodyPr>
              <a:normAutofit/>
            </a:bodyPr>
            <a:lstStyle>
              <a:lvl1pPr algn="ctr" defTabSz="677863" rtl="0" eaLnBrk="1" fontAlgn="base" hangingPunct="1">
                <a:spcBef>
                  <a:spcPct val="0"/>
                </a:spcBef>
                <a:spcAft>
                  <a:spcPct val="0"/>
                </a:spcAft>
                <a:defRPr kumimoji="1" sz="1463" b="1">
                  <a:solidFill>
                    <a:schemeClr val="tx2"/>
                  </a:solidFill>
                  <a:latin typeface="Meiryo UI" panose="020B0604030504040204" pitchFamily="50" charset="-128"/>
                  <a:ea typeface="Meiryo UI" panose="020B0604030504040204" pitchFamily="50" charset="-128"/>
                  <a:cs typeface="+mj-cs"/>
                </a:defRPr>
              </a:lvl1pPr>
              <a:lvl2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2pPr>
              <a:lvl3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3pPr>
              <a:lvl4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4pPr>
              <a:lvl5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5pPr>
              <a:lvl6pPr marL="4572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6pPr>
              <a:lvl7pPr marL="9144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7pPr>
              <a:lvl8pPr marL="13716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8pPr>
              <a:lvl9pPr marL="18288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9pPr>
            </a:lstStyle>
            <a:p>
              <a:pPr marL="0" marR="0" lvl="0" indent="0" algn="l" defTabSz="677863" rtl="0" eaLnBrk="1" fontAlgn="base" latinLnBrk="0" hangingPunct="1">
                <a:lnSpc>
                  <a:spcPct val="100000"/>
                </a:lnSpc>
                <a:spcBef>
                  <a:spcPct val="0"/>
                </a:spcBef>
                <a:spcAft>
                  <a:spcPct val="0"/>
                </a:spcAft>
                <a:buClrTx/>
                <a:buSzTx/>
                <a:buFontTx/>
                <a:buNone/>
                <a:tabLst/>
                <a:defRPr/>
              </a:pP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移転元業務＜ひかり電話ポートアウト＞　業務３　「</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17</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 工事完了」 </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並行</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a:t>
              </a:r>
              <a:endPar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endParaRPr>
            </a:p>
          </p:txBody>
        </p:sp>
        <p:sp>
          <p:nvSpPr>
            <p:cNvPr id="51" name="正方形/長方形 50">
              <a:extLst>
                <a:ext uri="{FF2B5EF4-FFF2-40B4-BE49-F238E27FC236}">
                  <a16:creationId xmlns:a16="http://schemas.microsoft.com/office/drawing/2014/main" id="{6D86FFB1-2CE4-FF0C-7863-FEC829B69935}"/>
                </a:ext>
              </a:extLst>
            </p:cNvPr>
            <p:cNvSpPr/>
            <p:nvPr/>
          </p:nvSpPr>
          <p:spPr>
            <a:xfrm>
              <a:off x="1511424" y="2835426"/>
              <a:ext cx="9620827" cy="751965"/>
            </a:xfrm>
            <a:prstGeom prst="rect">
              <a:avLst/>
            </a:prstGeom>
            <a:solidFill>
              <a:sysClr val="window" lastClr="FFFFFF"/>
            </a:solidFill>
            <a:ln w="9525" cap="flat" cmpd="sng" algn="ctr">
              <a:solidFill>
                <a:srgbClr val="4F81BD">
                  <a:shade val="15000"/>
                </a:srgbClr>
              </a:solidFill>
              <a:prstDash val="solid"/>
            </a:ln>
            <a:effectLst/>
          </p:spPr>
          <p:txBody>
            <a:bodyPr rtlCol="0" anchor="ctr"/>
            <a:lstStyle/>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・双方向番号ポータビリティでは、ひかり電話のポートアウトの時に、工事完了ステータスを見て廃止工事を流す仕組みを検討する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a:t>
              </a:r>
              <a:r>
                <a:rPr kumimoji="0" lang="zh-TW" altLang="en-US" sz="1000" b="0" i="0" u="none" strike="noStrike" kern="0" cap="none" spc="0" normalizeH="0" baseline="0" noProof="0" dirty="0">
                  <a:ln>
                    <a:noFill/>
                  </a:ln>
                  <a:solidFill>
                    <a:prstClr val="black"/>
                  </a:solidFill>
                  <a:effectLst/>
                  <a:uLnTx/>
                  <a:uFillTx/>
                  <a:latin typeface="Meiryo UI"/>
                  <a:ea typeface="Meiryo UI"/>
                  <a:cs typeface="+mn-cs"/>
                </a:rPr>
                <a:t>並行運用期間</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のオーダはオーダ流通システムへ登録されていないことから、工事完了ステータスのチェックは行えないため、ひかり電話のの廃止工事は全て運用対応となる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52" name="正方形/長方形 51">
              <a:extLst>
                <a:ext uri="{FF2B5EF4-FFF2-40B4-BE49-F238E27FC236}">
                  <a16:creationId xmlns:a16="http://schemas.microsoft.com/office/drawing/2014/main" id="{8BB56EDD-3B42-94F3-B096-191285C53BB6}"/>
                </a:ext>
              </a:extLst>
            </p:cNvPr>
            <p:cNvSpPr/>
            <p:nvPr/>
          </p:nvSpPr>
          <p:spPr>
            <a:xfrm>
              <a:off x="7091428" y="4966738"/>
              <a:ext cx="2248231" cy="664804"/>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CASTAR</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cxnSp>
          <p:nvCxnSpPr>
            <p:cNvPr id="53" name="直線コネクタ 52">
              <a:extLst>
                <a:ext uri="{FF2B5EF4-FFF2-40B4-BE49-F238E27FC236}">
                  <a16:creationId xmlns:a16="http://schemas.microsoft.com/office/drawing/2014/main" id="{E080DB0D-1BE3-23BA-8ABC-BBCF60FDCA40}"/>
                </a:ext>
              </a:extLst>
            </p:cNvPr>
            <p:cNvCxnSpPr/>
            <p:nvPr/>
          </p:nvCxnSpPr>
          <p:spPr>
            <a:xfrm>
              <a:off x="1533074" y="5860230"/>
              <a:ext cx="9448318" cy="0"/>
            </a:xfrm>
            <a:prstGeom prst="line">
              <a:avLst/>
            </a:prstGeom>
            <a:noFill/>
            <a:ln w="9525" cap="flat" cmpd="sng" algn="ctr">
              <a:solidFill>
                <a:srgbClr val="4F81BD">
                  <a:shade val="95000"/>
                  <a:satMod val="105000"/>
                </a:srgbClr>
              </a:solidFill>
              <a:prstDash val="dash"/>
            </a:ln>
            <a:effectLst/>
          </p:spPr>
        </p:cxnSp>
        <p:sp>
          <p:nvSpPr>
            <p:cNvPr id="54" name="テキスト ボックス 53">
              <a:extLst>
                <a:ext uri="{FF2B5EF4-FFF2-40B4-BE49-F238E27FC236}">
                  <a16:creationId xmlns:a16="http://schemas.microsoft.com/office/drawing/2014/main" id="{ED218CFF-2E66-7A80-2552-BB8C3266D8C4}"/>
                </a:ext>
              </a:extLst>
            </p:cNvPr>
            <p:cNvSpPr txBox="1"/>
            <p:nvPr/>
          </p:nvSpPr>
          <p:spPr>
            <a:xfrm>
              <a:off x="1501369" y="4694200"/>
              <a:ext cx="338554" cy="733535"/>
            </a:xfrm>
            <a:prstGeom prst="rect">
              <a:avLst/>
            </a:prstGeom>
            <a:noFill/>
          </p:spPr>
          <p:txBody>
            <a:bodyPr vert="eaVert" wrap="none" rtlCol="0">
              <a:spAutoFit/>
            </a:bodyPr>
            <a:lstStyle/>
            <a:p>
              <a:r>
                <a:rPr lang="ja-JP" altLang="en-US" sz="1000" dirty="0">
                  <a:solidFill>
                    <a:prstClr val="black"/>
                  </a:solidFill>
                  <a:latin typeface="Meiryo UI" panose="020B0604030504040204" pitchFamily="50" charset="-128"/>
                  <a:ea typeface="Meiryo UI" panose="020B0604030504040204" pitchFamily="50" charset="-128"/>
                </a:rPr>
                <a:t>オーダ作成</a:t>
              </a:r>
            </a:p>
          </p:txBody>
        </p:sp>
        <p:sp>
          <p:nvSpPr>
            <p:cNvPr id="55" name="円柱 54">
              <a:extLst>
                <a:ext uri="{FF2B5EF4-FFF2-40B4-BE49-F238E27FC236}">
                  <a16:creationId xmlns:a16="http://schemas.microsoft.com/office/drawing/2014/main" id="{3D5AABBE-97EA-559C-659B-1E397C02F1AF}"/>
                </a:ext>
              </a:extLst>
            </p:cNvPr>
            <p:cNvSpPr/>
            <p:nvPr/>
          </p:nvSpPr>
          <p:spPr>
            <a:xfrm>
              <a:off x="7940845" y="5017659"/>
              <a:ext cx="2020371" cy="561888"/>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BB-CASTAR</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 （ひかり電話</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SO</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a:t>
              </a:r>
            </a:p>
          </p:txBody>
        </p:sp>
        <p:sp>
          <p:nvSpPr>
            <p:cNvPr id="56" name="正方形/長方形 55">
              <a:extLst>
                <a:ext uri="{FF2B5EF4-FFF2-40B4-BE49-F238E27FC236}">
                  <a16:creationId xmlns:a16="http://schemas.microsoft.com/office/drawing/2014/main" id="{AD530E8E-EC88-38F1-E1A6-7007D16DE351}"/>
                </a:ext>
              </a:extLst>
            </p:cNvPr>
            <p:cNvSpPr/>
            <p:nvPr/>
          </p:nvSpPr>
          <p:spPr>
            <a:xfrm>
              <a:off x="9300305" y="5282038"/>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57" name="正方形/長方形 56">
              <a:extLst>
                <a:ext uri="{FF2B5EF4-FFF2-40B4-BE49-F238E27FC236}">
                  <a16:creationId xmlns:a16="http://schemas.microsoft.com/office/drawing/2014/main" id="{E897C3EC-A70F-0FF6-CE65-04B50A2F335C}"/>
                </a:ext>
              </a:extLst>
            </p:cNvPr>
            <p:cNvSpPr/>
            <p:nvPr/>
          </p:nvSpPr>
          <p:spPr>
            <a:xfrm>
              <a:off x="8213009" y="5282038"/>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sp>
          <p:nvSpPr>
            <p:cNvPr id="58" name="正方形/長方形 57">
              <a:extLst>
                <a:ext uri="{FF2B5EF4-FFF2-40B4-BE49-F238E27FC236}">
                  <a16:creationId xmlns:a16="http://schemas.microsoft.com/office/drawing/2014/main" id="{01FC846B-557D-1500-D872-5017436E6F27}"/>
                </a:ext>
              </a:extLst>
            </p:cNvPr>
            <p:cNvSpPr/>
            <p:nvPr/>
          </p:nvSpPr>
          <p:spPr>
            <a:xfrm>
              <a:off x="9300305" y="5424584"/>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59" name="正方形/長方形 58">
              <a:extLst>
                <a:ext uri="{FF2B5EF4-FFF2-40B4-BE49-F238E27FC236}">
                  <a16:creationId xmlns:a16="http://schemas.microsoft.com/office/drawing/2014/main" id="{25F925BE-AEC6-0700-737A-1A97F60E554A}"/>
                </a:ext>
              </a:extLst>
            </p:cNvPr>
            <p:cNvSpPr/>
            <p:nvPr/>
          </p:nvSpPr>
          <p:spPr>
            <a:xfrm>
              <a:off x="8213009" y="5424584"/>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cxnSp>
          <p:nvCxnSpPr>
            <p:cNvPr id="60" name="直線コネクタ 59">
              <a:extLst>
                <a:ext uri="{FF2B5EF4-FFF2-40B4-BE49-F238E27FC236}">
                  <a16:creationId xmlns:a16="http://schemas.microsoft.com/office/drawing/2014/main" id="{7E7B30A0-38B4-50CE-4DAD-15E891E4A959}"/>
                </a:ext>
              </a:extLst>
            </p:cNvPr>
            <p:cNvCxnSpPr>
              <a:stCxn id="57" idx="3"/>
              <a:endCxn id="56" idx="1"/>
            </p:cNvCxnSpPr>
            <p:nvPr/>
          </p:nvCxnSpPr>
          <p:spPr>
            <a:xfrm>
              <a:off x="9075464" y="5332007"/>
              <a:ext cx="224840" cy="0"/>
            </a:xfrm>
            <a:prstGeom prst="line">
              <a:avLst/>
            </a:prstGeom>
            <a:noFill/>
            <a:ln w="9525" cap="flat" cmpd="sng" algn="ctr">
              <a:solidFill>
                <a:srgbClr val="4F81BD">
                  <a:shade val="95000"/>
                  <a:satMod val="105000"/>
                </a:srgbClr>
              </a:solidFill>
              <a:prstDash val="solid"/>
            </a:ln>
            <a:effectLst/>
          </p:spPr>
        </p:cxnSp>
        <p:cxnSp>
          <p:nvCxnSpPr>
            <p:cNvPr id="61" name="直線コネクタ 60">
              <a:extLst>
                <a:ext uri="{FF2B5EF4-FFF2-40B4-BE49-F238E27FC236}">
                  <a16:creationId xmlns:a16="http://schemas.microsoft.com/office/drawing/2014/main" id="{D4AB83E3-E7A1-D31A-429E-5300B0FF7CBF}"/>
                </a:ext>
              </a:extLst>
            </p:cNvPr>
            <p:cNvCxnSpPr>
              <a:cxnSpLocks/>
              <a:stCxn id="59" idx="3"/>
              <a:endCxn id="58" idx="1"/>
            </p:cNvCxnSpPr>
            <p:nvPr/>
          </p:nvCxnSpPr>
          <p:spPr>
            <a:xfrm>
              <a:off x="9075464" y="5474553"/>
              <a:ext cx="224840" cy="0"/>
            </a:xfrm>
            <a:prstGeom prst="line">
              <a:avLst/>
            </a:prstGeom>
            <a:noFill/>
            <a:ln w="9525" cap="flat" cmpd="sng" algn="ctr">
              <a:solidFill>
                <a:srgbClr val="4F81BD">
                  <a:shade val="95000"/>
                  <a:satMod val="105000"/>
                </a:srgbClr>
              </a:solidFill>
              <a:prstDash val="solid"/>
            </a:ln>
            <a:effectLst/>
          </p:spPr>
        </p:cxnSp>
        <p:sp>
          <p:nvSpPr>
            <p:cNvPr id="62" name="テキスト ボックス 61">
              <a:extLst>
                <a:ext uri="{FF2B5EF4-FFF2-40B4-BE49-F238E27FC236}">
                  <a16:creationId xmlns:a16="http://schemas.microsoft.com/office/drawing/2014/main" id="{AE948B97-7561-DD48-CECC-9ECED0046184}"/>
                </a:ext>
              </a:extLst>
            </p:cNvPr>
            <p:cNvSpPr txBox="1"/>
            <p:nvPr/>
          </p:nvSpPr>
          <p:spPr>
            <a:xfrm>
              <a:off x="1501369" y="6346202"/>
              <a:ext cx="338554" cy="605294"/>
            </a:xfrm>
            <a:prstGeom prst="rect">
              <a:avLst/>
            </a:prstGeom>
            <a:noFill/>
          </p:spPr>
          <p:txBody>
            <a:bodyPr vert="eaVert" wrap="none" rtlCol="0">
              <a:spAutoFit/>
            </a:bodyPr>
            <a:lstStyle/>
            <a:p>
              <a:r>
                <a:rPr lang="ja-JP" altLang="en-US" sz="1000" dirty="0">
                  <a:solidFill>
                    <a:prstClr val="black"/>
                  </a:solidFill>
                  <a:latin typeface="Meiryo UI" panose="020B0604030504040204" pitchFamily="50" charset="-128"/>
                  <a:ea typeface="Meiryo UI" panose="020B0604030504040204" pitchFamily="50" charset="-128"/>
                </a:rPr>
                <a:t>廃止工事</a:t>
              </a:r>
            </a:p>
          </p:txBody>
        </p:sp>
        <p:sp>
          <p:nvSpPr>
            <p:cNvPr id="63" name="円柱 62">
              <a:extLst>
                <a:ext uri="{FF2B5EF4-FFF2-40B4-BE49-F238E27FC236}">
                  <a16:creationId xmlns:a16="http://schemas.microsoft.com/office/drawing/2014/main" id="{836F437A-DCF7-8A05-8FE8-8754FB6A9E7F}"/>
                </a:ext>
              </a:extLst>
            </p:cNvPr>
            <p:cNvSpPr/>
            <p:nvPr/>
          </p:nvSpPr>
          <p:spPr>
            <a:xfrm>
              <a:off x="4242344" y="6089406"/>
              <a:ext cx="2248231" cy="777866"/>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a:ln>
                    <a:noFill/>
                  </a:ln>
                  <a:solidFill>
                    <a:prstClr val="black"/>
                  </a:solidFill>
                  <a:effectLst/>
                  <a:uLnTx/>
                  <a:uFillTx/>
                  <a:latin typeface="Meiryo UI"/>
                  <a:ea typeface="Meiryo UI"/>
                  <a:cs typeface="+mn-cs"/>
                </a:rPr>
                <a:t>オーダ流通システム</a:t>
              </a:r>
            </a:p>
          </p:txBody>
        </p:sp>
        <p:sp>
          <p:nvSpPr>
            <p:cNvPr id="64" name="正方形/長方形 63">
              <a:extLst>
                <a:ext uri="{FF2B5EF4-FFF2-40B4-BE49-F238E27FC236}">
                  <a16:creationId xmlns:a16="http://schemas.microsoft.com/office/drawing/2014/main" id="{7084CCD5-475A-518B-12DA-A2F662D472DE}"/>
                </a:ext>
              </a:extLst>
            </p:cNvPr>
            <p:cNvSpPr/>
            <p:nvPr/>
          </p:nvSpPr>
          <p:spPr>
            <a:xfrm>
              <a:off x="4812758" y="6436565"/>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a:ln>
                    <a:noFill/>
                  </a:ln>
                  <a:solidFill>
                    <a:prstClr val="black"/>
                  </a:solidFill>
                  <a:effectLst/>
                  <a:uLnTx/>
                  <a:uFillTx/>
                  <a:latin typeface="Meiryo UI"/>
                  <a:ea typeface="Meiryo UI"/>
                  <a:cs typeface="+mn-cs"/>
                </a:rPr>
                <a:t>電番１</a:t>
              </a:r>
            </a:p>
          </p:txBody>
        </p:sp>
        <p:sp>
          <p:nvSpPr>
            <p:cNvPr id="65" name="正方形/長方形 64">
              <a:extLst>
                <a:ext uri="{FF2B5EF4-FFF2-40B4-BE49-F238E27FC236}">
                  <a16:creationId xmlns:a16="http://schemas.microsoft.com/office/drawing/2014/main" id="{21A0A939-AA17-5573-8247-0B54FE5513D7}"/>
                </a:ext>
              </a:extLst>
            </p:cNvPr>
            <p:cNvSpPr/>
            <p:nvPr/>
          </p:nvSpPr>
          <p:spPr>
            <a:xfrm>
              <a:off x="4812758" y="6579954"/>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a:ln>
                    <a:noFill/>
                  </a:ln>
                  <a:solidFill>
                    <a:prstClr val="black"/>
                  </a:solidFill>
                  <a:effectLst/>
                  <a:uLnTx/>
                  <a:uFillTx/>
                  <a:latin typeface="Meiryo UI"/>
                  <a:ea typeface="Meiryo UI"/>
                  <a:cs typeface="+mn-cs"/>
                </a:rPr>
                <a:t>電番２</a:t>
              </a:r>
            </a:p>
          </p:txBody>
        </p:sp>
        <p:sp>
          <p:nvSpPr>
            <p:cNvPr id="66" name="正方形/長方形 65">
              <a:extLst>
                <a:ext uri="{FF2B5EF4-FFF2-40B4-BE49-F238E27FC236}">
                  <a16:creationId xmlns:a16="http://schemas.microsoft.com/office/drawing/2014/main" id="{CCC97856-1BC9-4C6F-4D26-E4F26E089194}"/>
                </a:ext>
              </a:extLst>
            </p:cNvPr>
            <p:cNvSpPr/>
            <p:nvPr/>
          </p:nvSpPr>
          <p:spPr>
            <a:xfrm>
              <a:off x="5299901" y="6436565"/>
              <a:ext cx="589068"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工事完了</a:t>
              </a:r>
            </a:p>
          </p:txBody>
        </p:sp>
        <p:sp>
          <p:nvSpPr>
            <p:cNvPr id="67" name="正方形/長方形 66">
              <a:extLst>
                <a:ext uri="{FF2B5EF4-FFF2-40B4-BE49-F238E27FC236}">
                  <a16:creationId xmlns:a16="http://schemas.microsoft.com/office/drawing/2014/main" id="{98C69225-8463-91FE-738F-9B5AE0EA9640}"/>
                </a:ext>
              </a:extLst>
            </p:cNvPr>
            <p:cNvSpPr/>
            <p:nvPr/>
          </p:nvSpPr>
          <p:spPr>
            <a:xfrm>
              <a:off x="5299901" y="6579954"/>
              <a:ext cx="589068"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工事完了</a:t>
              </a:r>
            </a:p>
          </p:txBody>
        </p:sp>
        <p:cxnSp>
          <p:nvCxnSpPr>
            <p:cNvPr id="68" name="直線コネクタ 67">
              <a:extLst>
                <a:ext uri="{FF2B5EF4-FFF2-40B4-BE49-F238E27FC236}">
                  <a16:creationId xmlns:a16="http://schemas.microsoft.com/office/drawing/2014/main" id="{1D474C04-A3B0-5B9B-E170-79FC1DE005F4}"/>
                </a:ext>
              </a:extLst>
            </p:cNvPr>
            <p:cNvCxnSpPr>
              <a:cxnSpLocks/>
              <a:stCxn id="65" idx="3"/>
              <a:endCxn id="67" idx="1"/>
            </p:cNvCxnSpPr>
            <p:nvPr/>
          </p:nvCxnSpPr>
          <p:spPr>
            <a:xfrm>
              <a:off x="5215098" y="6629923"/>
              <a:ext cx="84802" cy="0"/>
            </a:xfrm>
            <a:prstGeom prst="line">
              <a:avLst/>
            </a:prstGeom>
            <a:noFill/>
            <a:ln w="9525" cap="flat" cmpd="sng" algn="ctr">
              <a:solidFill>
                <a:srgbClr val="4F81BD">
                  <a:shade val="95000"/>
                  <a:satMod val="105000"/>
                </a:srgbClr>
              </a:solidFill>
              <a:prstDash val="solid"/>
            </a:ln>
            <a:effectLst/>
          </p:spPr>
        </p:cxnSp>
        <p:cxnSp>
          <p:nvCxnSpPr>
            <p:cNvPr id="69" name="直線コネクタ 68">
              <a:extLst>
                <a:ext uri="{FF2B5EF4-FFF2-40B4-BE49-F238E27FC236}">
                  <a16:creationId xmlns:a16="http://schemas.microsoft.com/office/drawing/2014/main" id="{96918449-8F69-DD42-77B9-EE379BE4B5A8}"/>
                </a:ext>
              </a:extLst>
            </p:cNvPr>
            <p:cNvCxnSpPr>
              <a:cxnSpLocks/>
              <a:stCxn id="64" idx="3"/>
              <a:endCxn id="66" idx="1"/>
            </p:cNvCxnSpPr>
            <p:nvPr/>
          </p:nvCxnSpPr>
          <p:spPr>
            <a:xfrm>
              <a:off x="5215098" y="6486534"/>
              <a:ext cx="84802" cy="0"/>
            </a:xfrm>
            <a:prstGeom prst="line">
              <a:avLst/>
            </a:prstGeom>
            <a:noFill/>
            <a:ln w="9525" cap="flat" cmpd="sng" algn="ctr">
              <a:solidFill>
                <a:srgbClr val="4F81BD">
                  <a:shade val="95000"/>
                  <a:satMod val="105000"/>
                </a:srgbClr>
              </a:solidFill>
              <a:prstDash val="solid"/>
            </a:ln>
            <a:effectLst/>
          </p:spPr>
        </p:cxnSp>
        <p:sp>
          <p:nvSpPr>
            <p:cNvPr id="70" name="矢印: 右カーブ 69">
              <a:extLst>
                <a:ext uri="{FF2B5EF4-FFF2-40B4-BE49-F238E27FC236}">
                  <a16:creationId xmlns:a16="http://schemas.microsoft.com/office/drawing/2014/main" id="{0FAE13E1-FE74-7EED-F8AA-ECDD8C079A1A}"/>
                </a:ext>
              </a:extLst>
            </p:cNvPr>
            <p:cNvSpPr/>
            <p:nvPr/>
          </p:nvSpPr>
          <p:spPr>
            <a:xfrm>
              <a:off x="6439613" y="6470474"/>
              <a:ext cx="629393" cy="240892"/>
            </a:xfrm>
            <a:prstGeom prst="curvedRightArrow">
              <a:avLst>
                <a:gd name="adj1" fmla="val 25000"/>
                <a:gd name="adj2" fmla="val 48206"/>
                <a:gd name="adj3" fmla="val 25000"/>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71" name="テキスト ボックス 70">
              <a:extLst>
                <a:ext uri="{FF2B5EF4-FFF2-40B4-BE49-F238E27FC236}">
                  <a16:creationId xmlns:a16="http://schemas.microsoft.com/office/drawing/2014/main" id="{88237735-1941-6917-3BF6-D399F39CA308}"/>
                </a:ext>
              </a:extLst>
            </p:cNvPr>
            <p:cNvSpPr txBox="1"/>
            <p:nvPr/>
          </p:nvSpPr>
          <p:spPr>
            <a:xfrm>
              <a:off x="6467610" y="6154478"/>
              <a:ext cx="649537" cy="317266"/>
            </a:xfrm>
            <a:prstGeom prst="rect">
              <a:avLst/>
            </a:prstGeom>
            <a:noFill/>
          </p:spPr>
          <p:txBody>
            <a:bodyPr wrap="none" rtlCol="0">
              <a:spAutoFit/>
            </a:bodyPr>
            <a:lstStyle/>
            <a:p>
              <a:r>
                <a:rPr lang="ja-JP" altLang="en-US" sz="731" dirty="0">
                  <a:solidFill>
                    <a:prstClr val="black"/>
                  </a:solidFill>
                  <a:latin typeface="Meiryo UI" panose="020B0604030504040204" pitchFamily="50" charset="-128"/>
                  <a:ea typeface="Meiryo UI" panose="020B0604030504040204" pitchFamily="50" charset="-128"/>
                </a:rPr>
                <a:t>「工事完了」</a:t>
              </a:r>
              <a:endParaRPr lang="en-US" altLang="ja-JP" sz="731" dirty="0">
                <a:solidFill>
                  <a:prstClr val="black"/>
                </a:solidFill>
                <a:latin typeface="Meiryo UI" panose="020B0604030504040204" pitchFamily="50" charset="-128"/>
                <a:ea typeface="Meiryo UI" panose="020B0604030504040204" pitchFamily="50" charset="-128"/>
              </a:endParaRPr>
            </a:p>
            <a:p>
              <a:r>
                <a:rPr lang="ja-JP" altLang="en-US" sz="731" dirty="0">
                  <a:solidFill>
                    <a:prstClr val="black"/>
                  </a:solidFill>
                  <a:latin typeface="Meiryo UI" panose="020B0604030504040204" pitchFamily="50" charset="-128"/>
                  <a:ea typeface="Meiryo UI" panose="020B0604030504040204" pitchFamily="50" charset="-128"/>
                </a:rPr>
                <a:t>チェック</a:t>
              </a:r>
            </a:p>
          </p:txBody>
        </p:sp>
        <p:sp>
          <p:nvSpPr>
            <p:cNvPr id="72" name="正方形/長方形 71">
              <a:extLst>
                <a:ext uri="{FF2B5EF4-FFF2-40B4-BE49-F238E27FC236}">
                  <a16:creationId xmlns:a16="http://schemas.microsoft.com/office/drawing/2014/main" id="{41E3391B-E1C2-1FDC-5623-0155D241CB05}"/>
                </a:ext>
              </a:extLst>
            </p:cNvPr>
            <p:cNvSpPr/>
            <p:nvPr/>
          </p:nvSpPr>
          <p:spPr>
            <a:xfrm>
              <a:off x="7091428" y="6146497"/>
              <a:ext cx="2248231" cy="664804"/>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CASTAR</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73" name="円柱 72">
              <a:extLst>
                <a:ext uri="{FF2B5EF4-FFF2-40B4-BE49-F238E27FC236}">
                  <a16:creationId xmlns:a16="http://schemas.microsoft.com/office/drawing/2014/main" id="{2ED3A1C7-22A2-50D0-C665-44A02A2E3D88}"/>
                </a:ext>
              </a:extLst>
            </p:cNvPr>
            <p:cNvSpPr/>
            <p:nvPr/>
          </p:nvSpPr>
          <p:spPr>
            <a:xfrm>
              <a:off x="7940845" y="6197417"/>
              <a:ext cx="2020371" cy="561888"/>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BB-CASTAR</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 （ひかり電話</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SO</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a:t>
              </a:r>
            </a:p>
          </p:txBody>
        </p:sp>
        <p:sp>
          <p:nvSpPr>
            <p:cNvPr id="74" name="正方形/長方形 73">
              <a:extLst>
                <a:ext uri="{FF2B5EF4-FFF2-40B4-BE49-F238E27FC236}">
                  <a16:creationId xmlns:a16="http://schemas.microsoft.com/office/drawing/2014/main" id="{6B4333B1-9A85-7AB8-9626-1BF379273CAF}"/>
                </a:ext>
              </a:extLst>
            </p:cNvPr>
            <p:cNvSpPr/>
            <p:nvPr/>
          </p:nvSpPr>
          <p:spPr>
            <a:xfrm>
              <a:off x="9300305" y="6461796"/>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75" name="正方形/長方形 74">
              <a:extLst>
                <a:ext uri="{FF2B5EF4-FFF2-40B4-BE49-F238E27FC236}">
                  <a16:creationId xmlns:a16="http://schemas.microsoft.com/office/drawing/2014/main" id="{93125F53-D419-F3A5-E1DF-BB7A3CB55EE7}"/>
                </a:ext>
              </a:extLst>
            </p:cNvPr>
            <p:cNvSpPr/>
            <p:nvPr/>
          </p:nvSpPr>
          <p:spPr>
            <a:xfrm>
              <a:off x="8213009" y="6461796"/>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sp>
          <p:nvSpPr>
            <p:cNvPr id="76" name="正方形/長方形 75">
              <a:extLst>
                <a:ext uri="{FF2B5EF4-FFF2-40B4-BE49-F238E27FC236}">
                  <a16:creationId xmlns:a16="http://schemas.microsoft.com/office/drawing/2014/main" id="{53A1D4C2-3B14-99B7-3CD8-83CA6DE9FC48}"/>
                </a:ext>
              </a:extLst>
            </p:cNvPr>
            <p:cNvSpPr/>
            <p:nvPr/>
          </p:nvSpPr>
          <p:spPr>
            <a:xfrm>
              <a:off x="9300305" y="6604343"/>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77" name="正方形/長方形 76">
              <a:extLst>
                <a:ext uri="{FF2B5EF4-FFF2-40B4-BE49-F238E27FC236}">
                  <a16:creationId xmlns:a16="http://schemas.microsoft.com/office/drawing/2014/main" id="{3685CE3C-AB71-5685-903D-7F68F06896FD}"/>
                </a:ext>
              </a:extLst>
            </p:cNvPr>
            <p:cNvSpPr/>
            <p:nvPr/>
          </p:nvSpPr>
          <p:spPr>
            <a:xfrm>
              <a:off x="8213009" y="6604343"/>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cxnSp>
          <p:nvCxnSpPr>
            <p:cNvPr id="78" name="直線コネクタ 77">
              <a:extLst>
                <a:ext uri="{FF2B5EF4-FFF2-40B4-BE49-F238E27FC236}">
                  <a16:creationId xmlns:a16="http://schemas.microsoft.com/office/drawing/2014/main" id="{6D8FEE40-4A16-8911-FA5A-4EFC5A63B3DE}"/>
                </a:ext>
              </a:extLst>
            </p:cNvPr>
            <p:cNvCxnSpPr>
              <a:stCxn id="75" idx="3"/>
              <a:endCxn id="74" idx="1"/>
            </p:cNvCxnSpPr>
            <p:nvPr/>
          </p:nvCxnSpPr>
          <p:spPr>
            <a:xfrm>
              <a:off x="9075464" y="6511765"/>
              <a:ext cx="224840" cy="0"/>
            </a:xfrm>
            <a:prstGeom prst="line">
              <a:avLst/>
            </a:prstGeom>
            <a:noFill/>
            <a:ln w="9525" cap="flat" cmpd="sng" algn="ctr">
              <a:solidFill>
                <a:srgbClr val="4F81BD">
                  <a:shade val="95000"/>
                  <a:satMod val="105000"/>
                </a:srgbClr>
              </a:solidFill>
              <a:prstDash val="solid"/>
            </a:ln>
            <a:effectLst/>
          </p:spPr>
        </p:cxnSp>
        <p:cxnSp>
          <p:nvCxnSpPr>
            <p:cNvPr id="79" name="直線コネクタ 78">
              <a:extLst>
                <a:ext uri="{FF2B5EF4-FFF2-40B4-BE49-F238E27FC236}">
                  <a16:creationId xmlns:a16="http://schemas.microsoft.com/office/drawing/2014/main" id="{733828C9-0AE7-498C-A210-D2F85C05A939}"/>
                </a:ext>
              </a:extLst>
            </p:cNvPr>
            <p:cNvCxnSpPr>
              <a:cxnSpLocks/>
              <a:stCxn id="77" idx="3"/>
              <a:endCxn id="76" idx="1"/>
            </p:cNvCxnSpPr>
            <p:nvPr/>
          </p:nvCxnSpPr>
          <p:spPr>
            <a:xfrm>
              <a:off x="9075464" y="6654312"/>
              <a:ext cx="224840" cy="0"/>
            </a:xfrm>
            <a:prstGeom prst="line">
              <a:avLst/>
            </a:prstGeom>
            <a:noFill/>
            <a:ln w="9525" cap="flat" cmpd="sng" algn="ctr">
              <a:solidFill>
                <a:srgbClr val="4F81BD">
                  <a:shade val="95000"/>
                  <a:satMod val="105000"/>
                </a:srgbClr>
              </a:solidFill>
              <a:prstDash val="solid"/>
            </a:ln>
            <a:effectLst/>
          </p:spPr>
        </p:cxnSp>
        <p:sp>
          <p:nvSpPr>
            <p:cNvPr id="80" name="テキスト ボックス 79">
              <a:extLst>
                <a:ext uri="{FF2B5EF4-FFF2-40B4-BE49-F238E27FC236}">
                  <a16:creationId xmlns:a16="http://schemas.microsoft.com/office/drawing/2014/main" id="{CDD70D83-5AC9-3D60-B55B-BEDECA5E0D7A}"/>
                </a:ext>
              </a:extLst>
            </p:cNvPr>
            <p:cNvSpPr txBox="1"/>
            <p:nvPr/>
          </p:nvSpPr>
          <p:spPr>
            <a:xfrm>
              <a:off x="6721521" y="7104856"/>
              <a:ext cx="830677" cy="317266"/>
            </a:xfrm>
            <a:prstGeom prst="rect">
              <a:avLst/>
            </a:prstGeom>
            <a:noFill/>
          </p:spPr>
          <p:txBody>
            <a:bodyPr wrap="none" rtlCol="0">
              <a:spAutoFit/>
            </a:bodyPr>
            <a:lstStyle>
              <a:defPPr>
                <a:defRPr lang="ja-JP"/>
              </a:defPPr>
              <a:lvl1pPr algn="ctr">
                <a:defRPr sz="900">
                  <a:latin typeface="Meiryo UI" panose="020B0604030504040204" pitchFamily="50" charset="-128"/>
                  <a:ea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ひかり電話廃止</a:t>
              </a:r>
              <a:endParaRPr kumimoji="0" lang="en-US" altLang="ja-JP"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（カスコン参照）</a:t>
              </a:r>
            </a:p>
          </p:txBody>
        </p:sp>
        <p:sp>
          <p:nvSpPr>
            <p:cNvPr id="81" name="矢印: 折線 80">
              <a:extLst>
                <a:ext uri="{FF2B5EF4-FFF2-40B4-BE49-F238E27FC236}">
                  <a16:creationId xmlns:a16="http://schemas.microsoft.com/office/drawing/2014/main" id="{6C8727D7-FA84-8E38-D085-335F43B62D14}"/>
                </a:ext>
              </a:extLst>
            </p:cNvPr>
            <p:cNvSpPr/>
            <p:nvPr/>
          </p:nvSpPr>
          <p:spPr>
            <a:xfrm flipV="1">
              <a:off x="7452493" y="6672765"/>
              <a:ext cx="637865" cy="690506"/>
            </a:xfrm>
            <a:prstGeom prst="bentArrow">
              <a:avLst>
                <a:gd name="adj1" fmla="val 17325"/>
                <a:gd name="adj2" fmla="val 18036"/>
                <a:gd name="adj3" fmla="val 26916"/>
                <a:gd name="adj4" fmla="val 46823"/>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82" name="正方形/長方形 81">
              <a:extLst>
                <a:ext uri="{FF2B5EF4-FFF2-40B4-BE49-F238E27FC236}">
                  <a16:creationId xmlns:a16="http://schemas.microsoft.com/office/drawing/2014/main" id="{AD8D0E2E-6C90-31C4-43F1-EECBDBC00F22}"/>
                </a:ext>
              </a:extLst>
            </p:cNvPr>
            <p:cNvSpPr/>
            <p:nvPr/>
          </p:nvSpPr>
          <p:spPr>
            <a:xfrm>
              <a:off x="8159759" y="7057207"/>
              <a:ext cx="1083967" cy="387712"/>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N-GAIA</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83" name="正方形/長方形 82">
              <a:extLst>
                <a:ext uri="{FF2B5EF4-FFF2-40B4-BE49-F238E27FC236}">
                  <a16:creationId xmlns:a16="http://schemas.microsoft.com/office/drawing/2014/main" id="{59344B78-B390-1381-D8A4-410EB5EA97BA}"/>
                </a:ext>
              </a:extLst>
            </p:cNvPr>
            <p:cNvSpPr/>
            <p:nvPr/>
          </p:nvSpPr>
          <p:spPr>
            <a:xfrm>
              <a:off x="9776862" y="7057207"/>
              <a:ext cx="1083967" cy="387712"/>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SSC</a:t>
              </a:r>
              <a:endParaRPr kumimoji="0" lang="ja-JP" altLang="en-US" sz="975"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84" name="矢印: 右 83">
              <a:extLst>
                <a:ext uri="{FF2B5EF4-FFF2-40B4-BE49-F238E27FC236}">
                  <a16:creationId xmlns:a16="http://schemas.microsoft.com/office/drawing/2014/main" id="{8E6C984E-89B0-8273-F51E-64806B437745}"/>
                </a:ext>
              </a:extLst>
            </p:cNvPr>
            <p:cNvSpPr/>
            <p:nvPr/>
          </p:nvSpPr>
          <p:spPr>
            <a:xfrm rot="10800000" flipH="1">
              <a:off x="9286705" y="7104856"/>
              <a:ext cx="420313" cy="258416"/>
            </a:xfrm>
            <a:prstGeom prst="rightArrow">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85" name="テキスト ボックス 84">
              <a:extLst>
                <a:ext uri="{FF2B5EF4-FFF2-40B4-BE49-F238E27FC236}">
                  <a16:creationId xmlns:a16="http://schemas.microsoft.com/office/drawing/2014/main" id="{80704B79-8063-8926-E539-A8667B361935}"/>
                </a:ext>
              </a:extLst>
            </p:cNvPr>
            <p:cNvSpPr txBox="1"/>
            <p:nvPr/>
          </p:nvSpPr>
          <p:spPr>
            <a:xfrm>
              <a:off x="9204954" y="6866088"/>
              <a:ext cx="583814" cy="317266"/>
            </a:xfrm>
            <a:prstGeom prst="rect">
              <a:avLst/>
            </a:prstGeom>
            <a:noFill/>
          </p:spPr>
          <p:txBody>
            <a:bodyPr wrap="none" rtlCol="0">
              <a:spAutoFit/>
            </a:bodyPr>
            <a:lstStyle>
              <a:defPPr>
                <a:defRPr lang="ja-JP"/>
              </a:defPPr>
              <a:lvl1pPr algn="ctr">
                <a:defRPr sz="900">
                  <a:latin typeface="Meiryo UI" panose="020B0604030504040204" pitchFamily="50" charset="-128"/>
                  <a:ea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a:t>
              </a:r>
              <a:endParaRPr kumimoji="0" lang="en-US" altLang="ja-JP"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廃止</a:t>
              </a:r>
            </a:p>
          </p:txBody>
        </p:sp>
        <p:sp>
          <p:nvSpPr>
            <p:cNvPr id="86" name="矢印: 右 85">
              <a:extLst>
                <a:ext uri="{FF2B5EF4-FFF2-40B4-BE49-F238E27FC236}">
                  <a16:creationId xmlns:a16="http://schemas.microsoft.com/office/drawing/2014/main" id="{15775349-411F-876D-9C51-97056CF83C02}"/>
                </a:ext>
              </a:extLst>
            </p:cNvPr>
            <p:cNvSpPr/>
            <p:nvPr/>
          </p:nvSpPr>
          <p:spPr>
            <a:xfrm rot="5400000">
              <a:off x="8148904" y="5820136"/>
              <a:ext cx="280125" cy="258416"/>
            </a:xfrm>
            <a:prstGeom prst="rightArrow">
              <a:avLst/>
            </a:prstGeom>
            <a:solidFill>
              <a:sysClr val="window" lastClr="FFFFFF">
                <a:lumMod val="95000"/>
              </a:sysClr>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pic>
          <p:nvPicPr>
            <p:cNvPr id="87" name="Picture 98" descr="j0434874">
              <a:extLst>
                <a:ext uri="{FF2B5EF4-FFF2-40B4-BE49-F238E27FC236}">
                  <a16:creationId xmlns:a16="http://schemas.microsoft.com/office/drawing/2014/main" id="{C040DE7F-5090-7C92-71A0-E434DCFF35CE}"/>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73998" y="4592594"/>
              <a:ext cx="357794" cy="325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テキスト ボックス 87">
              <a:extLst>
                <a:ext uri="{FF2B5EF4-FFF2-40B4-BE49-F238E27FC236}">
                  <a16:creationId xmlns:a16="http://schemas.microsoft.com/office/drawing/2014/main" id="{F4D41F1C-71DC-C23C-7CB2-2820370F9600}"/>
                </a:ext>
              </a:extLst>
            </p:cNvPr>
            <p:cNvSpPr txBox="1"/>
            <p:nvPr/>
          </p:nvSpPr>
          <p:spPr>
            <a:xfrm>
              <a:off x="7485431" y="4710872"/>
              <a:ext cx="910827" cy="204800"/>
            </a:xfrm>
            <a:prstGeom prst="rect">
              <a:avLst/>
            </a:prstGeom>
            <a:noFill/>
          </p:spPr>
          <p:txBody>
            <a:bodyPr wrap="none" rtlCol="0">
              <a:spAutoFit/>
            </a:bodyPr>
            <a:lstStyle/>
            <a:p>
              <a:r>
                <a:rPr lang="en-US" altLang="ja-JP" sz="731" dirty="0">
                  <a:solidFill>
                    <a:prstClr val="black"/>
                  </a:solidFill>
                  <a:latin typeface="Meiryo UI" panose="020B0604030504040204" pitchFamily="50" charset="-128"/>
                  <a:ea typeface="Meiryo UI" panose="020B0604030504040204" pitchFamily="50" charset="-128"/>
                </a:rPr>
                <a:t>BB-CASTAR</a:t>
              </a:r>
              <a:r>
                <a:rPr lang="ja-JP" altLang="en-US" sz="731" dirty="0">
                  <a:solidFill>
                    <a:prstClr val="black"/>
                  </a:solidFill>
                  <a:latin typeface="Meiryo UI" panose="020B0604030504040204" pitchFamily="50" charset="-128"/>
                  <a:ea typeface="Meiryo UI" panose="020B0604030504040204" pitchFamily="50" charset="-128"/>
                </a:rPr>
                <a:t>直投</a:t>
              </a:r>
            </a:p>
          </p:txBody>
        </p:sp>
        <p:sp>
          <p:nvSpPr>
            <p:cNvPr id="89" name="楕円 88">
              <a:extLst>
                <a:ext uri="{FF2B5EF4-FFF2-40B4-BE49-F238E27FC236}">
                  <a16:creationId xmlns:a16="http://schemas.microsoft.com/office/drawing/2014/main" id="{2EFD66E5-8E0D-E558-7EEB-26FE5F6364D3}"/>
                </a:ext>
              </a:extLst>
            </p:cNvPr>
            <p:cNvSpPr/>
            <p:nvPr/>
          </p:nvSpPr>
          <p:spPr>
            <a:xfrm>
              <a:off x="6238801" y="6002446"/>
              <a:ext cx="1092618" cy="1016161"/>
            </a:xfrm>
            <a:prstGeom prst="ellipse">
              <a:avLst/>
            </a:prstGeom>
            <a:noFill/>
            <a:ln w="9525" cap="flat" cmpd="sng" algn="ctr">
              <a:solidFill>
                <a:srgbClr val="FF0000"/>
              </a:solidFill>
              <a:prstDash val="solid"/>
            </a:ln>
            <a:effectLst>
              <a:outerShdw blurRad="50800" dist="38100" dir="2700000" algn="tl" rotWithShape="0">
                <a:prstClr val="black">
                  <a:alpha val="40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grpSp>
          <p:nvGrpSpPr>
            <p:cNvPr id="90" name="グループ化 89">
              <a:extLst>
                <a:ext uri="{FF2B5EF4-FFF2-40B4-BE49-F238E27FC236}">
                  <a16:creationId xmlns:a16="http://schemas.microsoft.com/office/drawing/2014/main" id="{321ED3D5-92FD-DFF0-0089-07FC5B0C31E4}"/>
                </a:ext>
              </a:extLst>
            </p:cNvPr>
            <p:cNvGrpSpPr/>
            <p:nvPr/>
          </p:nvGrpSpPr>
          <p:grpSpPr>
            <a:xfrm>
              <a:off x="6498441" y="6229484"/>
              <a:ext cx="588013" cy="588013"/>
              <a:chOff x="6911841" y="3558830"/>
              <a:chExt cx="723708" cy="723708"/>
            </a:xfrm>
          </p:grpSpPr>
          <p:cxnSp>
            <p:nvCxnSpPr>
              <p:cNvPr id="91" name="直線コネクタ 90">
                <a:extLst>
                  <a:ext uri="{FF2B5EF4-FFF2-40B4-BE49-F238E27FC236}">
                    <a16:creationId xmlns:a16="http://schemas.microsoft.com/office/drawing/2014/main" id="{F38C6554-BE66-B8B8-577D-A26BF6708C0A}"/>
                  </a:ext>
                </a:extLst>
              </p:cNvPr>
              <p:cNvCxnSpPr>
                <a:cxnSpLocks/>
              </p:cNvCxnSpPr>
              <p:nvPr/>
            </p:nvCxnSpPr>
            <p:spPr>
              <a:xfrm>
                <a:off x="6911841" y="3558830"/>
                <a:ext cx="723708" cy="723708"/>
              </a:xfrm>
              <a:prstGeom prst="line">
                <a:avLst/>
              </a:prstGeom>
              <a:noFill/>
              <a:ln w="28575" cap="flat" cmpd="sng" algn="ctr">
                <a:solidFill>
                  <a:srgbClr val="FF0000"/>
                </a:solidFill>
                <a:prstDash val="solid"/>
              </a:ln>
              <a:effectLst>
                <a:outerShdw blurRad="50800" dist="38100" dir="2700000" algn="tl" rotWithShape="0">
                  <a:prstClr val="black">
                    <a:alpha val="40000"/>
                  </a:prstClr>
                </a:outerShdw>
              </a:effectLst>
            </p:spPr>
          </p:cxnSp>
          <p:cxnSp>
            <p:nvCxnSpPr>
              <p:cNvPr id="92" name="直線コネクタ 91">
                <a:extLst>
                  <a:ext uri="{FF2B5EF4-FFF2-40B4-BE49-F238E27FC236}">
                    <a16:creationId xmlns:a16="http://schemas.microsoft.com/office/drawing/2014/main" id="{7B642230-0C0B-5EE0-CBB0-8B3C970DDC77}"/>
                  </a:ext>
                </a:extLst>
              </p:cNvPr>
              <p:cNvCxnSpPr>
                <a:cxnSpLocks/>
              </p:cNvCxnSpPr>
              <p:nvPr/>
            </p:nvCxnSpPr>
            <p:spPr>
              <a:xfrm flipV="1">
                <a:off x="6911841" y="3558830"/>
                <a:ext cx="723708" cy="723708"/>
              </a:xfrm>
              <a:prstGeom prst="line">
                <a:avLst/>
              </a:prstGeom>
              <a:noFill/>
              <a:ln w="28575" cap="flat" cmpd="sng" algn="ctr">
                <a:solidFill>
                  <a:srgbClr val="FF0000"/>
                </a:solidFill>
                <a:prstDash val="solid"/>
              </a:ln>
              <a:effectLst>
                <a:outerShdw blurRad="50800" dist="38100" dir="2700000" algn="tl" rotWithShape="0">
                  <a:prstClr val="black">
                    <a:alpha val="40000"/>
                  </a:prstClr>
                </a:outerShdw>
              </a:effectLst>
            </p:spPr>
          </p:cxnSp>
        </p:grpSp>
        <p:sp>
          <p:nvSpPr>
            <p:cNvPr id="93" name="正方形/長方形 92">
              <a:extLst>
                <a:ext uri="{FF2B5EF4-FFF2-40B4-BE49-F238E27FC236}">
                  <a16:creationId xmlns:a16="http://schemas.microsoft.com/office/drawing/2014/main" id="{A9FFD51F-BF42-F3DC-3A10-F224B44F18FB}"/>
                </a:ext>
              </a:extLst>
            </p:cNvPr>
            <p:cNvSpPr/>
            <p:nvPr/>
          </p:nvSpPr>
          <p:spPr>
            <a:xfrm>
              <a:off x="3939380" y="5405287"/>
              <a:ext cx="2884473" cy="342530"/>
            </a:xfrm>
            <a:prstGeom prst="rect">
              <a:avLst/>
            </a:prstGeom>
            <a:solidFill>
              <a:srgbClr val="FF0000"/>
            </a:solidFill>
          </p:spPr>
          <p:txBody>
            <a:bodyPr wrap="square" rtlCol="0">
              <a:spAutoFit/>
            </a:bodyPr>
            <a:lstStyle/>
            <a:p>
              <a:r>
                <a:rPr lang="ja-JP" altLang="en-US" sz="813" dirty="0">
                  <a:solidFill>
                    <a:prstClr val="white"/>
                  </a:solidFill>
                  <a:latin typeface="Meiryo UI" panose="020B0604030504040204" pitchFamily="50" charset="-128"/>
                  <a:ea typeface="Meiryo UI" panose="020B0604030504040204" pitchFamily="50" charset="-128"/>
                </a:rPr>
                <a:t>オーダ流通システムの工事完了ステータスチェックが行えないため、廃止工事は手動で対応が必要</a:t>
              </a:r>
              <a:endParaRPr lang="en-US" altLang="ja-JP" sz="813" dirty="0">
                <a:solidFill>
                  <a:prstClr val="white"/>
                </a:solidFill>
                <a:latin typeface="Meiryo UI" panose="020B0604030504040204" pitchFamily="50" charset="-128"/>
                <a:ea typeface="Meiryo UI" panose="020B0604030504040204" pitchFamily="50" charset="-128"/>
              </a:endParaRPr>
            </a:p>
          </p:txBody>
        </p:sp>
        <p:cxnSp>
          <p:nvCxnSpPr>
            <p:cNvPr id="94" name="直線コネクタ 93">
              <a:extLst>
                <a:ext uri="{FF2B5EF4-FFF2-40B4-BE49-F238E27FC236}">
                  <a16:creationId xmlns:a16="http://schemas.microsoft.com/office/drawing/2014/main" id="{833DE403-A088-A8DC-A136-2D0E952371F5}"/>
                </a:ext>
              </a:extLst>
            </p:cNvPr>
            <p:cNvCxnSpPr>
              <a:cxnSpLocks/>
              <a:stCxn id="89" idx="0"/>
              <a:endCxn id="93" idx="2"/>
            </p:cNvCxnSpPr>
            <p:nvPr/>
          </p:nvCxnSpPr>
          <p:spPr>
            <a:xfrm flipH="1" flipV="1">
              <a:off x="5381617" y="5747817"/>
              <a:ext cx="1403493" cy="254629"/>
            </a:xfrm>
            <a:prstGeom prst="line">
              <a:avLst/>
            </a:prstGeom>
            <a:noFill/>
            <a:ln w="9525" cap="flat" cmpd="sng" algn="ctr">
              <a:solidFill>
                <a:srgbClr val="FF0000"/>
              </a:solidFill>
              <a:prstDash val="solid"/>
            </a:ln>
            <a:effectLst>
              <a:outerShdw blurRad="50800" dist="38100" dir="2700000" algn="tl" rotWithShape="0">
                <a:prstClr val="black">
                  <a:alpha val="40000"/>
                </a:prstClr>
              </a:outerShdw>
            </a:effectLst>
          </p:spPr>
        </p:cxnSp>
        <p:sp>
          <p:nvSpPr>
            <p:cNvPr id="95" name="テキスト ボックス 94">
              <a:extLst>
                <a:ext uri="{FF2B5EF4-FFF2-40B4-BE49-F238E27FC236}">
                  <a16:creationId xmlns:a16="http://schemas.microsoft.com/office/drawing/2014/main" id="{38BCCAFF-D3E6-3FAE-A810-3D4D0533B573}"/>
                </a:ext>
              </a:extLst>
            </p:cNvPr>
            <p:cNvSpPr txBox="1"/>
            <p:nvPr/>
          </p:nvSpPr>
          <p:spPr>
            <a:xfrm>
              <a:off x="1539841" y="3929462"/>
              <a:ext cx="5692405" cy="292388"/>
            </a:xfrm>
            <a:prstGeom prst="rect">
              <a:avLst/>
            </a:prstGeom>
            <a:noFill/>
          </p:spPr>
          <p:txBody>
            <a:bodyPr wrap="square" rtlCol="0">
              <a:spAutoFit/>
            </a:bodyPr>
            <a:lstStyle/>
            <a:p>
              <a:pPr algn="l"/>
              <a:r>
                <a:rPr lang="en-US" altLang="ja-JP" b="1" dirty="0">
                  <a:solidFill>
                    <a:srgbClr val="FF0000"/>
                  </a:solidFill>
                  <a:latin typeface="Meiryo UI" panose="020B0604030504040204" pitchFamily="50" charset="-128"/>
                  <a:ea typeface="Meiryo UI" panose="020B0604030504040204" pitchFamily="50" charset="-128"/>
                </a:rPr>
                <a:t>《</a:t>
              </a:r>
              <a:r>
                <a:rPr lang="ja-JP" altLang="en-US" b="1" dirty="0">
                  <a:solidFill>
                    <a:srgbClr val="FF0000"/>
                  </a:solidFill>
                  <a:latin typeface="Meiryo UI" panose="020B0604030504040204" pitchFamily="50" charset="-128"/>
                  <a:ea typeface="Meiryo UI" panose="020B0604030504040204" pitchFamily="50" charset="-128"/>
                </a:rPr>
                <a:t>参考：　双方向番号ポータビリティの仕組みが利用できない理由</a:t>
              </a:r>
              <a:r>
                <a:rPr lang="en-US" altLang="ja-JP" b="1" dirty="0">
                  <a:solidFill>
                    <a:srgbClr val="FF0000"/>
                  </a:solidFill>
                  <a:latin typeface="Meiryo UI" panose="020B0604030504040204" pitchFamily="50" charset="-128"/>
                  <a:ea typeface="Meiryo UI" panose="020B0604030504040204" pitchFamily="50" charset="-128"/>
                </a:rPr>
                <a:t>》</a:t>
              </a:r>
              <a:endParaRPr lang="ja-JP" altLang="en-US" b="1" dirty="0">
                <a:solidFill>
                  <a:srgbClr val="FF0000"/>
                </a:solidFill>
                <a:latin typeface="Meiryo UI" panose="020B0604030504040204" pitchFamily="50" charset="-128"/>
                <a:ea typeface="Meiryo UI" panose="020B0604030504040204" pitchFamily="50" charset="-128"/>
              </a:endParaRPr>
            </a:p>
          </p:txBody>
        </p:sp>
      </p:grpSp>
      <p:sp>
        <p:nvSpPr>
          <p:cNvPr id="7" name="テキスト ボックス 6">
            <a:extLst>
              <a:ext uri="{FF2B5EF4-FFF2-40B4-BE49-F238E27FC236}">
                <a16:creationId xmlns:a16="http://schemas.microsoft.com/office/drawing/2014/main" id="{F17FE194-6BD6-FC40-6C80-01ACD55B6857}"/>
              </a:ext>
            </a:extLst>
          </p:cNvPr>
          <p:cNvSpPr txBox="1"/>
          <p:nvPr/>
        </p:nvSpPr>
        <p:spPr>
          <a:xfrm>
            <a:off x="504799" y="989127"/>
            <a:ext cx="9631071" cy="152414"/>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・以下、</a:t>
            </a:r>
            <a:r>
              <a:rPr kumimoji="1" lang="ja-JP" altLang="en-US" sz="1000" dirty="0">
                <a:latin typeface="+mn-ea"/>
                <a:ea typeface="+mn-ea"/>
              </a:rPr>
              <a:t>双方向番ポシステム要件概要</a:t>
            </a:r>
            <a:r>
              <a:rPr kumimoji="1" lang="en-US" altLang="ja-JP" sz="1000" dirty="0">
                <a:latin typeface="+mn-ea"/>
                <a:ea typeface="+mn-ea"/>
              </a:rPr>
              <a:t>【</a:t>
            </a:r>
            <a:r>
              <a:rPr kumimoji="1" lang="ja-JP" altLang="en-US" sz="1000" dirty="0">
                <a:latin typeface="+mn-ea"/>
                <a:ea typeface="+mn-ea"/>
              </a:rPr>
              <a:t>開通</a:t>
            </a:r>
            <a:r>
              <a:rPr kumimoji="1" lang="en-US" altLang="ja-JP" sz="1000" dirty="0">
                <a:latin typeface="+mn-ea"/>
                <a:ea typeface="+mn-ea"/>
              </a:rPr>
              <a:t>】_20230928.pptx</a:t>
            </a:r>
            <a:r>
              <a:rPr kumimoji="1" lang="ja-JP" altLang="en-US" sz="1000" dirty="0">
                <a:latin typeface="+mn-ea"/>
                <a:ea typeface="+mn-ea"/>
              </a:rPr>
              <a:t>　より抜粋</a:t>
            </a:r>
            <a:endParaRPr lang="en-US" altLang="ja-JP" sz="1000" dirty="0">
              <a:solidFill>
                <a:srgbClr val="000000"/>
              </a:solidFill>
              <a:latin typeface="+mn-ea"/>
              <a:ea typeface="+mn-ea"/>
            </a:endParaRPr>
          </a:p>
        </p:txBody>
      </p:sp>
    </p:spTree>
    <p:extLst>
      <p:ext uri="{BB962C8B-B14F-4D97-AF65-F5344CB8AC3E}">
        <p14:creationId xmlns:p14="http://schemas.microsoft.com/office/powerpoint/2010/main" val="182074067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6AF0A87-75C4-CD5F-0918-C4A71FF5875E}"/>
              </a:ext>
            </a:extLst>
          </p:cNvPr>
          <p:cNvSpPr/>
          <p:nvPr/>
        </p:nvSpPr>
        <p:spPr bwMode="auto">
          <a:xfrm>
            <a:off x="504799" y="1514057"/>
            <a:ext cx="11826622" cy="7180066"/>
          </a:xfrm>
          <a:prstGeom prst="rect">
            <a:avLst/>
          </a:prstGeom>
          <a:solidFill>
            <a:schemeClr val="bg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284C34EF-4B05-7D5D-82B7-CCC85BFC8AE1}"/>
              </a:ext>
            </a:extLst>
          </p:cNvPr>
          <p:cNvSpPr>
            <a:spLocks noGrp="1"/>
          </p:cNvSpPr>
          <p:nvPr>
            <p:ph type="sldNum" sz="quarter" idx="4"/>
          </p:nvPr>
        </p:nvSpPr>
        <p:spPr/>
        <p:txBody>
          <a:bodyPr/>
          <a:lstStyle/>
          <a:p>
            <a:r>
              <a:rPr lang="en-US" altLang="ja-JP"/>
              <a:t>01.1-</a:t>
            </a:r>
            <a:fld id="{4C5E2FD1-144F-442B-9A84-40AAF03513A2}" type="slidenum">
              <a:rPr lang="en-US" altLang="ja-JP" smtClean="0"/>
              <a:pPr/>
              <a:t>17</a:t>
            </a:fld>
            <a:endParaRPr lang="en-US" altLang="ja-JP" dirty="0"/>
          </a:p>
        </p:txBody>
      </p:sp>
      <p:grpSp>
        <p:nvGrpSpPr>
          <p:cNvPr id="2" name="グループ化 1">
            <a:extLst>
              <a:ext uri="{FF2B5EF4-FFF2-40B4-BE49-F238E27FC236}">
                <a16:creationId xmlns:a16="http://schemas.microsoft.com/office/drawing/2014/main" id="{39E8AB5A-703D-757D-B82D-AC4427E515BC}"/>
              </a:ext>
            </a:extLst>
          </p:cNvPr>
          <p:cNvGrpSpPr/>
          <p:nvPr/>
        </p:nvGrpSpPr>
        <p:grpSpPr>
          <a:xfrm>
            <a:off x="1532602" y="2208312"/>
            <a:ext cx="9736397" cy="5152124"/>
            <a:chOff x="1729143" y="2659039"/>
            <a:chExt cx="9736397" cy="5152124"/>
          </a:xfrm>
        </p:grpSpPr>
        <p:sp>
          <p:nvSpPr>
            <p:cNvPr id="7" name="タイトル 1">
              <a:extLst>
                <a:ext uri="{FF2B5EF4-FFF2-40B4-BE49-F238E27FC236}">
                  <a16:creationId xmlns:a16="http://schemas.microsoft.com/office/drawing/2014/main" id="{FB9A2366-8285-E6CC-0FA5-7EAEDA3D1EAE}"/>
                </a:ext>
              </a:extLst>
            </p:cNvPr>
            <p:cNvSpPr txBox="1">
              <a:spLocks/>
            </p:cNvSpPr>
            <p:nvPr/>
          </p:nvSpPr>
          <p:spPr>
            <a:xfrm>
              <a:off x="1729143" y="2659039"/>
              <a:ext cx="8482500" cy="360000"/>
            </a:xfrm>
          </p:spPr>
          <p:txBody>
            <a:bodyPr>
              <a:normAutofit/>
            </a:bodyPr>
            <a:lstStyle>
              <a:lvl1pPr algn="ctr" defTabSz="677863" rtl="0" eaLnBrk="1" fontAlgn="base" hangingPunct="1">
                <a:spcBef>
                  <a:spcPct val="0"/>
                </a:spcBef>
                <a:spcAft>
                  <a:spcPct val="0"/>
                </a:spcAft>
                <a:defRPr kumimoji="1" sz="1463" b="1">
                  <a:solidFill>
                    <a:schemeClr val="tx2"/>
                  </a:solidFill>
                  <a:latin typeface="Meiryo UI" panose="020B0604030504040204" pitchFamily="50" charset="-128"/>
                  <a:ea typeface="Meiryo UI" panose="020B0604030504040204" pitchFamily="50" charset="-128"/>
                  <a:cs typeface="+mj-cs"/>
                </a:defRPr>
              </a:lvl1pPr>
              <a:lvl2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2pPr>
              <a:lvl3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3pPr>
              <a:lvl4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4pPr>
              <a:lvl5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5pPr>
              <a:lvl6pPr marL="4572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6pPr>
              <a:lvl7pPr marL="9144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7pPr>
              <a:lvl8pPr marL="13716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8pPr>
              <a:lvl9pPr marL="18288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9pPr>
            </a:lstStyle>
            <a:p>
              <a:pPr marL="0" marR="0" lvl="0" indent="0" algn="l" defTabSz="677863" rtl="0" eaLnBrk="1" fontAlgn="base" latinLnBrk="0" hangingPunct="1">
                <a:lnSpc>
                  <a:spcPct val="100000"/>
                </a:lnSpc>
                <a:spcBef>
                  <a:spcPct val="0"/>
                </a:spcBef>
                <a:spcAft>
                  <a:spcPct val="0"/>
                </a:spcAft>
                <a:buClrTx/>
                <a:buSzTx/>
                <a:buFontTx/>
                <a:buNone/>
                <a:tabLst/>
                <a:defRPr/>
              </a:pP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移転元業務＜暫定</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PSTN</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ポートアウト＞　業務３　「</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17</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 工事完了」</a:t>
              </a:r>
            </a:p>
          </p:txBody>
        </p:sp>
        <p:sp>
          <p:nvSpPr>
            <p:cNvPr id="8" name="正方形/長方形 7">
              <a:extLst>
                <a:ext uri="{FF2B5EF4-FFF2-40B4-BE49-F238E27FC236}">
                  <a16:creationId xmlns:a16="http://schemas.microsoft.com/office/drawing/2014/main" id="{01986FFE-5E90-8137-A736-BBC93C5A1690}"/>
                </a:ext>
              </a:extLst>
            </p:cNvPr>
            <p:cNvSpPr/>
            <p:nvPr/>
          </p:nvSpPr>
          <p:spPr>
            <a:xfrm>
              <a:off x="1844713" y="3271043"/>
              <a:ext cx="9620827" cy="751965"/>
            </a:xfrm>
            <a:prstGeom prst="rect">
              <a:avLst/>
            </a:prstGeom>
            <a:solidFill>
              <a:sysClr val="window" lastClr="FFFFFF"/>
            </a:solidFill>
            <a:ln w="9525" cap="flat" cmpd="sng" algn="ctr">
              <a:solidFill>
                <a:srgbClr val="4F81BD">
                  <a:shade val="15000"/>
                </a:srgbClr>
              </a:solidFill>
              <a:prstDash val="solid"/>
            </a:ln>
            <a:effectLst/>
          </p:spPr>
          <p:txBody>
            <a:bodyPr rtlCol="0" anchor="ctr"/>
            <a:lstStyle/>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・双方向番号ポータビリティでは、ポートアウトの電話廃止工事は、番号管理事業者の工事完了が行われてから実施する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・既存の</a:t>
              </a: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PSTN</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の仕組みでは、ポートアウトの廃止工事完了をもって、所内工事廃止を流通仕組みを追加開発することはできないことから、手動での対応とする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9" name="正方形/長方形 8">
              <a:extLst>
                <a:ext uri="{FF2B5EF4-FFF2-40B4-BE49-F238E27FC236}">
                  <a16:creationId xmlns:a16="http://schemas.microsoft.com/office/drawing/2014/main" id="{8DA17A1C-9753-A65C-DF96-51BBA5232929}"/>
                </a:ext>
              </a:extLst>
            </p:cNvPr>
            <p:cNvSpPr/>
            <p:nvPr/>
          </p:nvSpPr>
          <p:spPr>
            <a:xfrm>
              <a:off x="2800400" y="4800600"/>
              <a:ext cx="7629773" cy="3010563"/>
            </a:xfrm>
            <a:prstGeom prst="rect">
              <a:avLst/>
            </a:prstGeom>
            <a:solidFill>
              <a:srgbClr val="FFCCCC"/>
            </a:solidFill>
            <a:ln w="9525" cap="flat" cmpd="sng" algn="ctr">
              <a:solidFill>
                <a:srgbClr val="4F81BD">
                  <a:shade val="1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暫定運用期間中は、工事完了をもって、廃止工事を流すシステム化対応は不可</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そのため、すべて手動工事での対応が必要</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双方向番ポ申請は手動での連絡が来ないので、オーダ流通システムで工事完了ステータスに切り替わっているかの確認を行ってから廃止工事を行う</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（工事時間が夜の遅い時間の場合、対応不可と想定される）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grpSp>
      <p:sp>
        <p:nvSpPr>
          <p:cNvPr id="11" name="テキスト ボックス 10">
            <a:extLst>
              <a:ext uri="{FF2B5EF4-FFF2-40B4-BE49-F238E27FC236}">
                <a16:creationId xmlns:a16="http://schemas.microsoft.com/office/drawing/2014/main" id="{39D2D277-5B61-D90D-EB25-5A00D3353815}"/>
              </a:ext>
            </a:extLst>
          </p:cNvPr>
          <p:cNvSpPr txBox="1"/>
          <p:nvPr/>
        </p:nvSpPr>
        <p:spPr>
          <a:xfrm>
            <a:off x="504799" y="989127"/>
            <a:ext cx="9631071" cy="152414"/>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・以下、</a:t>
            </a:r>
            <a:r>
              <a:rPr kumimoji="1" lang="ja-JP" altLang="en-US" sz="1000" dirty="0">
                <a:latin typeface="+mn-ea"/>
                <a:ea typeface="+mn-ea"/>
              </a:rPr>
              <a:t>双方向番ポシステム要件概要</a:t>
            </a:r>
            <a:r>
              <a:rPr kumimoji="1" lang="en-US" altLang="ja-JP" sz="1000" dirty="0">
                <a:latin typeface="+mn-ea"/>
                <a:ea typeface="+mn-ea"/>
              </a:rPr>
              <a:t>【</a:t>
            </a:r>
            <a:r>
              <a:rPr kumimoji="1" lang="ja-JP" altLang="en-US" sz="1000" dirty="0">
                <a:latin typeface="+mn-ea"/>
                <a:ea typeface="+mn-ea"/>
              </a:rPr>
              <a:t>開通</a:t>
            </a:r>
            <a:r>
              <a:rPr kumimoji="1" lang="en-US" altLang="ja-JP" sz="1000" dirty="0">
                <a:latin typeface="+mn-ea"/>
                <a:ea typeface="+mn-ea"/>
              </a:rPr>
              <a:t>】_20230928.pptx</a:t>
            </a:r>
            <a:r>
              <a:rPr kumimoji="1" lang="ja-JP" altLang="en-US" sz="1000" dirty="0">
                <a:latin typeface="+mn-ea"/>
                <a:ea typeface="+mn-ea"/>
              </a:rPr>
              <a:t>　より抜粋</a:t>
            </a:r>
            <a:endParaRPr lang="en-US" altLang="ja-JP" sz="1000" dirty="0">
              <a:solidFill>
                <a:srgbClr val="000000"/>
              </a:solidFill>
              <a:latin typeface="+mn-ea"/>
              <a:ea typeface="+mn-ea"/>
            </a:endParaRPr>
          </a:p>
        </p:txBody>
      </p:sp>
    </p:spTree>
    <p:extLst>
      <p:ext uri="{BB962C8B-B14F-4D97-AF65-F5344CB8AC3E}">
        <p14:creationId xmlns:p14="http://schemas.microsoft.com/office/powerpoint/2010/main" val="302464585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2EF33D35-D137-A3A1-CACF-CC53C131AC0A}"/>
              </a:ext>
            </a:extLst>
          </p:cNvPr>
          <p:cNvSpPr/>
          <p:nvPr/>
        </p:nvSpPr>
        <p:spPr bwMode="auto">
          <a:xfrm>
            <a:off x="504799" y="1514057"/>
            <a:ext cx="11826622" cy="7180066"/>
          </a:xfrm>
          <a:prstGeom prst="rect">
            <a:avLst/>
          </a:prstGeom>
          <a:solidFill>
            <a:schemeClr val="bg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4CBD9360-1FAE-58B1-077D-B1F502659DC8}"/>
              </a:ext>
            </a:extLst>
          </p:cNvPr>
          <p:cNvSpPr>
            <a:spLocks noGrp="1"/>
          </p:cNvSpPr>
          <p:nvPr>
            <p:ph type="sldNum" sz="quarter" idx="4"/>
          </p:nvPr>
        </p:nvSpPr>
        <p:spPr/>
        <p:txBody>
          <a:bodyPr/>
          <a:lstStyle/>
          <a:p>
            <a:r>
              <a:rPr lang="en-US" altLang="ja-JP"/>
              <a:t>01.1-</a:t>
            </a:r>
            <a:fld id="{4C5E2FD1-144F-442B-9A84-40AAF03513A2}" type="slidenum">
              <a:rPr lang="en-US" altLang="ja-JP" smtClean="0"/>
              <a:pPr/>
              <a:t>18</a:t>
            </a:fld>
            <a:endParaRPr lang="en-US" altLang="ja-JP" dirty="0"/>
          </a:p>
        </p:txBody>
      </p:sp>
      <p:grpSp>
        <p:nvGrpSpPr>
          <p:cNvPr id="2" name="グループ化 1">
            <a:extLst>
              <a:ext uri="{FF2B5EF4-FFF2-40B4-BE49-F238E27FC236}">
                <a16:creationId xmlns:a16="http://schemas.microsoft.com/office/drawing/2014/main" id="{43C1CF53-EEAA-0F00-C625-EE27862D69EE}"/>
              </a:ext>
            </a:extLst>
          </p:cNvPr>
          <p:cNvGrpSpPr/>
          <p:nvPr/>
        </p:nvGrpSpPr>
        <p:grpSpPr>
          <a:xfrm>
            <a:off x="1532602" y="2136304"/>
            <a:ext cx="9736397" cy="5152084"/>
            <a:chOff x="1657135" y="2731087"/>
            <a:chExt cx="9736397" cy="5152084"/>
          </a:xfrm>
        </p:grpSpPr>
        <p:sp>
          <p:nvSpPr>
            <p:cNvPr id="10" name="タイトル 1">
              <a:extLst>
                <a:ext uri="{FF2B5EF4-FFF2-40B4-BE49-F238E27FC236}">
                  <a16:creationId xmlns:a16="http://schemas.microsoft.com/office/drawing/2014/main" id="{57560E55-E642-5ABB-A394-A311D970BDE3}"/>
                </a:ext>
              </a:extLst>
            </p:cNvPr>
            <p:cNvSpPr txBox="1">
              <a:spLocks/>
            </p:cNvSpPr>
            <p:nvPr/>
          </p:nvSpPr>
          <p:spPr>
            <a:xfrm>
              <a:off x="1657135" y="2731087"/>
              <a:ext cx="8482500" cy="360000"/>
            </a:xfrm>
          </p:spPr>
          <p:txBody>
            <a:bodyPr>
              <a:normAutofit/>
            </a:bodyPr>
            <a:lstStyle>
              <a:lvl1pPr algn="ctr" defTabSz="677863" rtl="0" eaLnBrk="1" fontAlgn="base" hangingPunct="1">
                <a:spcBef>
                  <a:spcPct val="0"/>
                </a:spcBef>
                <a:spcAft>
                  <a:spcPct val="0"/>
                </a:spcAft>
                <a:defRPr kumimoji="1" sz="1463" b="1">
                  <a:solidFill>
                    <a:schemeClr val="tx2"/>
                  </a:solidFill>
                  <a:latin typeface="Meiryo UI" panose="020B0604030504040204" pitchFamily="50" charset="-128"/>
                  <a:ea typeface="Meiryo UI" panose="020B0604030504040204" pitchFamily="50" charset="-128"/>
                  <a:cs typeface="+mj-cs"/>
                </a:defRPr>
              </a:lvl1pPr>
              <a:lvl2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2pPr>
              <a:lvl3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3pPr>
              <a:lvl4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4pPr>
              <a:lvl5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5pPr>
              <a:lvl6pPr marL="4572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6pPr>
              <a:lvl7pPr marL="9144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7pPr>
              <a:lvl8pPr marL="13716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8pPr>
              <a:lvl9pPr marL="18288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9pPr>
            </a:lstStyle>
            <a:p>
              <a:pPr marL="0" marR="0" lvl="0" indent="0" algn="l" defTabSz="677863" rtl="0" eaLnBrk="1" fontAlgn="base" latinLnBrk="0" hangingPunct="1">
                <a:lnSpc>
                  <a:spcPct val="100000"/>
                </a:lnSpc>
                <a:spcBef>
                  <a:spcPct val="0"/>
                </a:spcBef>
                <a:spcAft>
                  <a:spcPct val="0"/>
                </a:spcAft>
                <a:buClrTx/>
                <a:buSzTx/>
                <a:buFontTx/>
                <a:buNone/>
                <a:tabLst/>
                <a:defRPr/>
              </a:pP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移転元業務＜暫定</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PSTN</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ポートアウト＞　業務３　「</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17</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 工事完了」 </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並行</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a:t>
              </a:r>
              <a:endPar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endParaRPr>
            </a:p>
          </p:txBody>
        </p:sp>
        <p:sp>
          <p:nvSpPr>
            <p:cNvPr id="11" name="正方形/長方形 10">
              <a:extLst>
                <a:ext uri="{FF2B5EF4-FFF2-40B4-BE49-F238E27FC236}">
                  <a16:creationId xmlns:a16="http://schemas.microsoft.com/office/drawing/2014/main" id="{7EE91771-46D1-416A-E213-DAC6EDA8447A}"/>
                </a:ext>
              </a:extLst>
            </p:cNvPr>
            <p:cNvSpPr/>
            <p:nvPr/>
          </p:nvSpPr>
          <p:spPr>
            <a:xfrm>
              <a:off x="1772705" y="3343051"/>
              <a:ext cx="9620827" cy="751965"/>
            </a:xfrm>
            <a:prstGeom prst="rect">
              <a:avLst/>
            </a:prstGeom>
            <a:solidFill>
              <a:sysClr val="window" lastClr="FFFFFF"/>
            </a:solidFill>
            <a:ln w="9525" cap="flat" cmpd="sng" algn="ctr">
              <a:solidFill>
                <a:srgbClr val="4F81BD">
                  <a:shade val="15000"/>
                </a:srgbClr>
              </a:solidFill>
              <a:prstDash val="solid"/>
            </a:ln>
            <a:effectLst/>
          </p:spPr>
          <p:txBody>
            <a:bodyPr rtlCol="0" anchor="ctr"/>
            <a:lstStyle/>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・片方向番ポの仕組みで対応するため、工事完了をもって廃止工事を流す仕組みについては検討不要であり、既存の運用を踏襲</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12" name="正方形/長方形 11">
              <a:extLst>
                <a:ext uri="{FF2B5EF4-FFF2-40B4-BE49-F238E27FC236}">
                  <a16:creationId xmlns:a16="http://schemas.microsoft.com/office/drawing/2014/main" id="{454C138B-D187-2B68-87C9-08EEA3EFED35}"/>
                </a:ext>
              </a:extLst>
            </p:cNvPr>
            <p:cNvSpPr/>
            <p:nvPr/>
          </p:nvSpPr>
          <p:spPr>
            <a:xfrm>
              <a:off x="2728392" y="4872608"/>
              <a:ext cx="7629773" cy="3010563"/>
            </a:xfrm>
            <a:prstGeom prst="rect">
              <a:avLst/>
            </a:prstGeom>
            <a:solidFill>
              <a:srgbClr val="FFCCCC"/>
            </a:solidFill>
            <a:ln w="9525" cap="flat" cmpd="sng" algn="ctr">
              <a:solidFill>
                <a:srgbClr val="4F81BD">
                  <a:shade val="15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検討不要</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grpSp>
      <p:sp>
        <p:nvSpPr>
          <p:cNvPr id="7" name="テキスト ボックス 6">
            <a:extLst>
              <a:ext uri="{FF2B5EF4-FFF2-40B4-BE49-F238E27FC236}">
                <a16:creationId xmlns:a16="http://schemas.microsoft.com/office/drawing/2014/main" id="{AF5473D6-610B-1898-C86E-C5E68EFF0B3C}"/>
              </a:ext>
            </a:extLst>
          </p:cNvPr>
          <p:cNvSpPr txBox="1"/>
          <p:nvPr/>
        </p:nvSpPr>
        <p:spPr>
          <a:xfrm>
            <a:off x="504799" y="989127"/>
            <a:ext cx="9631071" cy="152414"/>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・以下、</a:t>
            </a:r>
            <a:r>
              <a:rPr kumimoji="1" lang="ja-JP" altLang="en-US" sz="1000" dirty="0">
                <a:latin typeface="+mn-ea"/>
                <a:ea typeface="+mn-ea"/>
              </a:rPr>
              <a:t>双方向番ポシステム要件概要</a:t>
            </a:r>
            <a:r>
              <a:rPr kumimoji="1" lang="en-US" altLang="ja-JP" sz="1000" dirty="0">
                <a:latin typeface="+mn-ea"/>
                <a:ea typeface="+mn-ea"/>
              </a:rPr>
              <a:t>【</a:t>
            </a:r>
            <a:r>
              <a:rPr kumimoji="1" lang="ja-JP" altLang="en-US" sz="1000" dirty="0">
                <a:latin typeface="+mn-ea"/>
                <a:ea typeface="+mn-ea"/>
              </a:rPr>
              <a:t>開通</a:t>
            </a:r>
            <a:r>
              <a:rPr kumimoji="1" lang="en-US" altLang="ja-JP" sz="1000" dirty="0">
                <a:latin typeface="+mn-ea"/>
                <a:ea typeface="+mn-ea"/>
              </a:rPr>
              <a:t>】_20230928.pptx</a:t>
            </a:r>
            <a:r>
              <a:rPr kumimoji="1" lang="ja-JP" altLang="en-US" sz="1000" dirty="0">
                <a:latin typeface="+mn-ea"/>
                <a:ea typeface="+mn-ea"/>
              </a:rPr>
              <a:t>　より抜粋</a:t>
            </a:r>
            <a:endParaRPr lang="en-US" altLang="ja-JP" sz="1000" dirty="0">
              <a:solidFill>
                <a:srgbClr val="000000"/>
              </a:solidFill>
              <a:latin typeface="+mn-ea"/>
              <a:ea typeface="+mn-ea"/>
            </a:endParaRPr>
          </a:p>
        </p:txBody>
      </p:sp>
    </p:spTree>
    <p:extLst>
      <p:ext uri="{BB962C8B-B14F-4D97-AF65-F5344CB8AC3E}">
        <p14:creationId xmlns:p14="http://schemas.microsoft.com/office/powerpoint/2010/main" val="5659214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633BDDD-A0CA-81CE-A622-5D4563D313C1}"/>
              </a:ext>
            </a:extLst>
          </p:cNvPr>
          <p:cNvSpPr/>
          <p:nvPr/>
        </p:nvSpPr>
        <p:spPr bwMode="auto">
          <a:xfrm>
            <a:off x="504799" y="1514057"/>
            <a:ext cx="11826622" cy="7180066"/>
          </a:xfrm>
          <a:prstGeom prst="rect">
            <a:avLst/>
          </a:prstGeom>
          <a:solidFill>
            <a:schemeClr val="bg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2B098FF1-6B68-C285-BDC7-754CD40DB9CC}"/>
              </a:ext>
            </a:extLst>
          </p:cNvPr>
          <p:cNvSpPr>
            <a:spLocks noGrp="1"/>
          </p:cNvSpPr>
          <p:nvPr>
            <p:ph type="sldNum" sz="quarter" idx="4"/>
          </p:nvPr>
        </p:nvSpPr>
        <p:spPr/>
        <p:txBody>
          <a:bodyPr/>
          <a:lstStyle/>
          <a:p>
            <a:r>
              <a:rPr lang="en-US" altLang="ja-JP"/>
              <a:t>01.1-</a:t>
            </a:r>
            <a:fld id="{4C5E2FD1-144F-442B-9A84-40AAF03513A2}" type="slidenum">
              <a:rPr lang="en-US" altLang="ja-JP" smtClean="0"/>
              <a:pPr/>
              <a:t>19</a:t>
            </a:fld>
            <a:endParaRPr lang="en-US" altLang="ja-JP" dirty="0"/>
          </a:p>
        </p:txBody>
      </p:sp>
      <p:grpSp>
        <p:nvGrpSpPr>
          <p:cNvPr id="2" name="グループ化 1">
            <a:extLst>
              <a:ext uri="{FF2B5EF4-FFF2-40B4-BE49-F238E27FC236}">
                <a16:creationId xmlns:a16="http://schemas.microsoft.com/office/drawing/2014/main" id="{384C3852-658A-11F2-A5C7-7F275382BA86}"/>
              </a:ext>
            </a:extLst>
          </p:cNvPr>
          <p:cNvGrpSpPr/>
          <p:nvPr/>
        </p:nvGrpSpPr>
        <p:grpSpPr>
          <a:xfrm>
            <a:off x="1507539" y="2091389"/>
            <a:ext cx="9786523" cy="5139809"/>
            <a:chOff x="1608595" y="2091389"/>
            <a:chExt cx="9786523" cy="5139809"/>
          </a:xfrm>
        </p:grpSpPr>
        <p:sp>
          <p:nvSpPr>
            <p:cNvPr id="39" name="タイトル 1">
              <a:extLst>
                <a:ext uri="{FF2B5EF4-FFF2-40B4-BE49-F238E27FC236}">
                  <a16:creationId xmlns:a16="http://schemas.microsoft.com/office/drawing/2014/main" id="{BAE7D03A-8017-25B5-C7C8-919F7F3A9E8B}"/>
                </a:ext>
              </a:extLst>
            </p:cNvPr>
            <p:cNvSpPr txBox="1">
              <a:spLocks/>
            </p:cNvSpPr>
            <p:nvPr/>
          </p:nvSpPr>
          <p:spPr>
            <a:xfrm>
              <a:off x="1608595" y="2091389"/>
              <a:ext cx="8482500" cy="360000"/>
            </a:xfrm>
          </p:spPr>
          <p:txBody>
            <a:bodyPr>
              <a:normAutofit/>
            </a:bodyPr>
            <a:lstStyle>
              <a:lvl1pPr algn="ctr" defTabSz="677863" rtl="0" eaLnBrk="1" fontAlgn="base" hangingPunct="1">
                <a:spcBef>
                  <a:spcPct val="0"/>
                </a:spcBef>
                <a:spcAft>
                  <a:spcPct val="0"/>
                </a:spcAft>
                <a:defRPr kumimoji="1" sz="1463" b="1">
                  <a:solidFill>
                    <a:schemeClr val="tx2"/>
                  </a:solidFill>
                  <a:latin typeface="Meiryo UI" panose="020B0604030504040204" pitchFamily="50" charset="-128"/>
                  <a:ea typeface="Meiryo UI" panose="020B0604030504040204" pitchFamily="50" charset="-128"/>
                  <a:cs typeface="+mj-cs"/>
                </a:defRPr>
              </a:lvl1pPr>
              <a:lvl2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2pPr>
              <a:lvl3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3pPr>
              <a:lvl4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4pPr>
              <a:lvl5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5pPr>
              <a:lvl6pPr marL="4572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6pPr>
              <a:lvl7pPr marL="9144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7pPr>
              <a:lvl8pPr marL="13716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8pPr>
              <a:lvl9pPr marL="18288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9pPr>
            </a:lstStyle>
            <a:p>
              <a:pPr marL="0" marR="0" lvl="0" indent="0" algn="l" defTabSz="677863" rtl="0" eaLnBrk="1" fontAlgn="base" latinLnBrk="0" hangingPunct="1">
                <a:lnSpc>
                  <a:spcPct val="100000"/>
                </a:lnSpc>
                <a:spcBef>
                  <a:spcPct val="0"/>
                </a:spcBef>
                <a:spcAft>
                  <a:spcPct val="0"/>
                </a:spcAft>
                <a:buClrTx/>
                <a:buSzTx/>
                <a:buFontTx/>
                <a:buNone/>
                <a:tabLst/>
                <a:defRPr/>
              </a:pP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移転元業務＜本格</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PSTN</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ポートアウト＞　業務３　「</a:t>
              </a:r>
              <a:r>
                <a:rPr kumimoji="1" lang="en-US" altLang="ja-JP"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17</a:t>
              </a: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 工事完了」</a:t>
              </a:r>
            </a:p>
          </p:txBody>
        </p:sp>
        <p:sp>
          <p:nvSpPr>
            <p:cNvPr id="40" name="正方形/長方形 39">
              <a:extLst>
                <a:ext uri="{FF2B5EF4-FFF2-40B4-BE49-F238E27FC236}">
                  <a16:creationId xmlns:a16="http://schemas.microsoft.com/office/drawing/2014/main" id="{2BE11C8E-A579-8342-A51C-6E1EED07CA3C}"/>
                </a:ext>
              </a:extLst>
            </p:cNvPr>
            <p:cNvSpPr/>
            <p:nvPr/>
          </p:nvSpPr>
          <p:spPr>
            <a:xfrm>
              <a:off x="1724165" y="2703353"/>
              <a:ext cx="9670953" cy="751965"/>
            </a:xfrm>
            <a:prstGeom prst="rect">
              <a:avLst/>
            </a:prstGeom>
            <a:solidFill>
              <a:sysClr val="window" lastClr="FFFFFF"/>
            </a:solidFill>
            <a:ln w="9525" cap="flat" cmpd="sng" algn="ctr">
              <a:solidFill>
                <a:srgbClr val="4F81BD">
                  <a:shade val="15000"/>
                </a:srgbClr>
              </a:solidFill>
              <a:prstDash val="solid"/>
            </a:ln>
            <a:effectLst/>
          </p:spPr>
          <p:txBody>
            <a:bodyPr rtlCol="0" anchor="ctr"/>
            <a:lstStyle/>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a:t>
              </a: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PSTN</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のポートアウトの廃止オーダは、番号管理事業者の切替工事完了（工事完了ステータス）を待ってから実施するため、オーダ情報に番ポ申請のキー情報の登録が必要</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・ポートアウトの</a:t>
              </a: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PSTN</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廃止オーダは、メタル</a:t>
              </a: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IP</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電話システムから登録を受け付けて、その際に、合わせて番ポ申請のキー情報の登録を行う</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a:p>
              <a:pPr marL="74613" marR="0" lvl="0" indent="-74613" algn="l" defTabSz="914400" eaLnBrk="1" fontAlgn="auto" latinLnBrk="0" hangingPunct="1">
                <a:lnSpc>
                  <a:spcPct val="100000"/>
                </a:lnSpc>
                <a:spcBef>
                  <a:spcPts val="244"/>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・廃止工事日時に到達したタイミングより、メタル</a:t>
              </a:r>
              <a:r>
                <a:rPr kumimoji="0" lang="en-US" altLang="ja-JP" sz="1000" b="0" i="0" u="none" strike="noStrike" kern="0" cap="none" spc="0" normalizeH="0" baseline="0" noProof="0" dirty="0">
                  <a:ln>
                    <a:noFill/>
                  </a:ln>
                  <a:solidFill>
                    <a:prstClr val="black"/>
                  </a:solidFill>
                  <a:effectLst/>
                  <a:uLnTx/>
                  <a:uFillTx/>
                  <a:latin typeface="Meiryo UI"/>
                  <a:ea typeface="Meiryo UI"/>
                  <a:cs typeface="+mn-cs"/>
                </a:rPr>
                <a:t>IP</a:t>
              </a:r>
              <a:r>
                <a:rPr kumimoji="0" lang="ja-JP" altLang="en-US" sz="1000" b="0" i="0" u="none" strike="noStrike" kern="0" cap="none" spc="0" normalizeH="0" baseline="0" noProof="0" dirty="0">
                  <a:ln>
                    <a:noFill/>
                  </a:ln>
                  <a:solidFill>
                    <a:prstClr val="black"/>
                  </a:solidFill>
                  <a:effectLst/>
                  <a:uLnTx/>
                  <a:uFillTx/>
                  <a:latin typeface="Meiryo UI"/>
                  <a:ea typeface="Meiryo UI"/>
                  <a:cs typeface="+mn-cs"/>
                </a:rPr>
                <a:t>電話システムはオーダ流通システムに該当する切替工事が完了したかの確認を行い、工事完了の確認をもって、ひかり電話の廃止工事を行う</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mn-cs"/>
              </a:endParaRPr>
            </a:p>
          </p:txBody>
        </p:sp>
        <p:sp>
          <p:nvSpPr>
            <p:cNvPr id="41" name="正方形/長方形 40">
              <a:extLst>
                <a:ext uri="{FF2B5EF4-FFF2-40B4-BE49-F238E27FC236}">
                  <a16:creationId xmlns:a16="http://schemas.microsoft.com/office/drawing/2014/main" id="{E6B9587F-4E3C-323A-ECCF-BC725BB2CBE9}"/>
                </a:ext>
              </a:extLst>
            </p:cNvPr>
            <p:cNvSpPr/>
            <p:nvPr/>
          </p:nvSpPr>
          <p:spPr>
            <a:xfrm>
              <a:off x="7304169" y="4834665"/>
              <a:ext cx="2248231" cy="664804"/>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メタル</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IP</a:t>
              </a: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電話システム</a:t>
              </a:r>
            </a:p>
          </p:txBody>
        </p:sp>
        <p:cxnSp>
          <p:nvCxnSpPr>
            <p:cNvPr id="42" name="直線コネクタ 41">
              <a:extLst>
                <a:ext uri="{FF2B5EF4-FFF2-40B4-BE49-F238E27FC236}">
                  <a16:creationId xmlns:a16="http://schemas.microsoft.com/office/drawing/2014/main" id="{FA755CC7-CAB8-DFAB-AC24-78B08519512C}"/>
                </a:ext>
              </a:extLst>
            </p:cNvPr>
            <p:cNvCxnSpPr/>
            <p:nvPr/>
          </p:nvCxnSpPr>
          <p:spPr>
            <a:xfrm>
              <a:off x="1745815" y="5728157"/>
              <a:ext cx="9448318" cy="0"/>
            </a:xfrm>
            <a:prstGeom prst="line">
              <a:avLst/>
            </a:prstGeom>
            <a:noFill/>
            <a:ln w="9525" cap="flat" cmpd="sng" algn="ctr">
              <a:solidFill>
                <a:srgbClr val="4F81BD">
                  <a:shade val="95000"/>
                  <a:satMod val="105000"/>
                </a:srgbClr>
              </a:solidFill>
              <a:prstDash val="dash"/>
            </a:ln>
            <a:effectLst/>
          </p:spPr>
        </p:cxnSp>
        <p:sp>
          <p:nvSpPr>
            <p:cNvPr id="43" name="テキスト ボックス 42">
              <a:extLst>
                <a:ext uri="{FF2B5EF4-FFF2-40B4-BE49-F238E27FC236}">
                  <a16:creationId xmlns:a16="http://schemas.microsoft.com/office/drawing/2014/main" id="{A5F0AEBC-C741-461A-7573-0C97755EF716}"/>
                </a:ext>
              </a:extLst>
            </p:cNvPr>
            <p:cNvSpPr txBox="1"/>
            <p:nvPr/>
          </p:nvSpPr>
          <p:spPr>
            <a:xfrm>
              <a:off x="1714110" y="4562127"/>
              <a:ext cx="338554" cy="733535"/>
            </a:xfrm>
            <a:prstGeom prst="rect">
              <a:avLst/>
            </a:prstGeom>
            <a:noFill/>
          </p:spPr>
          <p:txBody>
            <a:bodyPr vert="eaVert" wrap="none" rtlCol="0">
              <a:spAutoFit/>
            </a:bodyPr>
            <a:lstStyle/>
            <a:p>
              <a:r>
                <a:rPr lang="ja-JP" altLang="en-US" sz="1000" dirty="0">
                  <a:solidFill>
                    <a:prstClr val="black"/>
                  </a:solidFill>
                  <a:latin typeface="Meiryo UI" panose="020B0604030504040204" pitchFamily="50" charset="-128"/>
                  <a:ea typeface="Meiryo UI" panose="020B0604030504040204" pitchFamily="50" charset="-128"/>
                </a:rPr>
                <a:t>オーダ作成</a:t>
              </a:r>
            </a:p>
          </p:txBody>
        </p:sp>
        <p:sp>
          <p:nvSpPr>
            <p:cNvPr id="44" name="円柱 43">
              <a:extLst>
                <a:ext uri="{FF2B5EF4-FFF2-40B4-BE49-F238E27FC236}">
                  <a16:creationId xmlns:a16="http://schemas.microsoft.com/office/drawing/2014/main" id="{6F41D544-1509-34D9-618A-0288050F067D}"/>
                </a:ext>
              </a:extLst>
            </p:cNvPr>
            <p:cNvSpPr/>
            <p:nvPr/>
          </p:nvSpPr>
          <p:spPr>
            <a:xfrm>
              <a:off x="8153586" y="4885586"/>
              <a:ext cx="2020371" cy="561888"/>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メタル</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IP</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電話システム（</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PSTN</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　</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SO</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a:t>
              </a:r>
            </a:p>
          </p:txBody>
        </p:sp>
        <p:sp>
          <p:nvSpPr>
            <p:cNvPr id="45" name="正方形/長方形 44">
              <a:extLst>
                <a:ext uri="{FF2B5EF4-FFF2-40B4-BE49-F238E27FC236}">
                  <a16:creationId xmlns:a16="http://schemas.microsoft.com/office/drawing/2014/main" id="{FBB1EDFC-F37C-6F43-65B4-E1A7500F8D5B}"/>
                </a:ext>
              </a:extLst>
            </p:cNvPr>
            <p:cNvSpPr/>
            <p:nvPr/>
          </p:nvSpPr>
          <p:spPr>
            <a:xfrm>
              <a:off x="9513046" y="5149965"/>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46" name="正方形/長方形 45">
              <a:extLst>
                <a:ext uri="{FF2B5EF4-FFF2-40B4-BE49-F238E27FC236}">
                  <a16:creationId xmlns:a16="http://schemas.microsoft.com/office/drawing/2014/main" id="{24CB849B-3435-B0DC-E3F3-4F7169C67213}"/>
                </a:ext>
              </a:extLst>
            </p:cNvPr>
            <p:cNvSpPr/>
            <p:nvPr/>
          </p:nvSpPr>
          <p:spPr>
            <a:xfrm>
              <a:off x="8425750" y="5149965"/>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sp>
          <p:nvSpPr>
            <p:cNvPr id="47" name="正方形/長方形 46">
              <a:extLst>
                <a:ext uri="{FF2B5EF4-FFF2-40B4-BE49-F238E27FC236}">
                  <a16:creationId xmlns:a16="http://schemas.microsoft.com/office/drawing/2014/main" id="{80D663ED-701F-4C64-FA31-46BCFDA1A417}"/>
                </a:ext>
              </a:extLst>
            </p:cNvPr>
            <p:cNvSpPr/>
            <p:nvPr/>
          </p:nvSpPr>
          <p:spPr>
            <a:xfrm>
              <a:off x="9513046" y="5292511"/>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48" name="正方形/長方形 47">
              <a:extLst>
                <a:ext uri="{FF2B5EF4-FFF2-40B4-BE49-F238E27FC236}">
                  <a16:creationId xmlns:a16="http://schemas.microsoft.com/office/drawing/2014/main" id="{9D71DDBD-E68C-59DA-98EC-B0CB754F6E60}"/>
                </a:ext>
              </a:extLst>
            </p:cNvPr>
            <p:cNvSpPr/>
            <p:nvPr/>
          </p:nvSpPr>
          <p:spPr>
            <a:xfrm>
              <a:off x="8425750" y="5292511"/>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cxnSp>
          <p:nvCxnSpPr>
            <p:cNvPr id="49" name="直線コネクタ 48">
              <a:extLst>
                <a:ext uri="{FF2B5EF4-FFF2-40B4-BE49-F238E27FC236}">
                  <a16:creationId xmlns:a16="http://schemas.microsoft.com/office/drawing/2014/main" id="{6EE2E690-F25C-AEDC-7131-556347244E6F}"/>
                </a:ext>
              </a:extLst>
            </p:cNvPr>
            <p:cNvCxnSpPr>
              <a:stCxn id="46" idx="3"/>
              <a:endCxn id="45" idx="1"/>
            </p:cNvCxnSpPr>
            <p:nvPr/>
          </p:nvCxnSpPr>
          <p:spPr>
            <a:xfrm>
              <a:off x="9288205" y="5199934"/>
              <a:ext cx="224840" cy="0"/>
            </a:xfrm>
            <a:prstGeom prst="line">
              <a:avLst/>
            </a:prstGeom>
            <a:noFill/>
            <a:ln w="9525" cap="flat" cmpd="sng" algn="ctr">
              <a:solidFill>
                <a:srgbClr val="4F81BD">
                  <a:shade val="95000"/>
                  <a:satMod val="105000"/>
                </a:srgbClr>
              </a:solidFill>
              <a:prstDash val="solid"/>
            </a:ln>
            <a:effectLst/>
          </p:spPr>
        </p:cxnSp>
        <p:cxnSp>
          <p:nvCxnSpPr>
            <p:cNvPr id="50" name="直線コネクタ 49">
              <a:extLst>
                <a:ext uri="{FF2B5EF4-FFF2-40B4-BE49-F238E27FC236}">
                  <a16:creationId xmlns:a16="http://schemas.microsoft.com/office/drawing/2014/main" id="{BF5CBA0A-F56B-6F8D-EB23-7E49A4B3E1A1}"/>
                </a:ext>
              </a:extLst>
            </p:cNvPr>
            <p:cNvCxnSpPr>
              <a:cxnSpLocks/>
              <a:stCxn id="48" idx="3"/>
              <a:endCxn id="47" idx="1"/>
            </p:cNvCxnSpPr>
            <p:nvPr/>
          </p:nvCxnSpPr>
          <p:spPr>
            <a:xfrm>
              <a:off x="9288205" y="5342480"/>
              <a:ext cx="224840" cy="0"/>
            </a:xfrm>
            <a:prstGeom prst="line">
              <a:avLst/>
            </a:prstGeom>
            <a:noFill/>
            <a:ln w="9525" cap="flat" cmpd="sng" algn="ctr">
              <a:solidFill>
                <a:srgbClr val="4F81BD">
                  <a:shade val="95000"/>
                  <a:satMod val="105000"/>
                </a:srgbClr>
              </a:solidFill>
              <a:prstDash val="solid"/>
            </a:ln>
            <a:effectLst/>
          </p:spPr>
        </p:cxnSp>
        <p:sp>
          <p:nvSpPr>
            <p:cNvPr id="51" name="テキスト ボックス 50">
              <a:extLst>
                <a:ext uri="{FF2B5EF4-FFF2-40B4-BE49-F238E27FC236}">
                  <a16:creationId xmlns:a16="http://schemas.microsoft.com/office/drawing/2014/main" id="{B79E79E1-604E-D835-5021-D957A8EE0870}"/>
                </a:ext>
              </a:extLst>
            </p:cNvPr>
            <p:cNvSpPr txBox="1"/>
            <p:nvPr/>
          </p:nvSpPr>
          <p:spPr>
            <a:xfrm>
              <a:off x="1714110" y="6214129"/>
              <a:ext cx="338554" cy="605294"/>
            </a:xfrm>
            <a:prstGeom prst="rect">
              <a:avLst/>
            </a:prstGeom>
            <a:noFill/>
          </p:spPr>
          <p:txBody>
            <a:bodyPr vert="eaVert" wrap="none" rtlCol="0">
              <a:spAutoFit/>
            </a:bodyPr>
            <a:lstStyle/>
            <a:p>
              <a:r>
                <a:rPr lang="ja-JP" altLang="en-US" sz="1000" dirty="0">
                  <a:solidFill>
                    <a:prstClr val="black"/>
                  </a:solidFill>
                  <a:latin typeface="Meiryo UI" panose="020B0604030504040204" pitchFamily="50" charset="-128"/>
                  <a:ea typeface="Meiryo UI" panose="020B0604030504040204" pitchFamily="50" charset="-128"/>
                </a:rPr>
                <a:t>廃止工事</a:t>
              </a:r>
            </a:p>
          </p:txBody>
        </p:sp>
        <p:sp>
          <p:nvSpPr>
            <p:cNvPr id="52" name="円柱 51">
              <a:extLst>
                <a:ext uri="{FF2B5EF4-FFF2-40B4-BE49-F238E27FC236}">
                  <a16:creationId xmlns:a16="http://schemas.microsoft.com/office/drawing/2014/main" id="{462F151D-614F-F1DF-3566-11F01F8725EF}"/>
                </a:ext>
              </a:extLst>
            </p:cNvPr>
            <p:cNvSpPr/>
            <p:nvPr/>
          </p:nvSpPr>
          <p:spPr>
            <a:xfrm>
              <a:off x="4455085" y="5957333"/>
              <a:ext cx="2248231" cy="777866"/>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a:ln>
                    <a:noFill/>
                  </a:ln>
                  <a:solidFill>
                    <a:prstClr val="black"/>
                  </a:solidFill>
                  <a:effectLst/>
                  <a:uLnTx/>
                  <a:uFillTx/>
                  <a:latin typeface="Meiryo UI"/>
                  <a:ea typeface="Meiryo UI"/>
                  <a:cs typeface="+mn-cs"/>
                </a:rPr>
                <a:t>オーダ流通システム</a:t>
              </a:r>
            </a:p>
          </p:txBody>
        </p:sp>
        <p:sp>
          <p:nvSpPr>
            <p:cNvPr id="53" name="正方形/長方形 52">
              <a:extLst>
                <a:ext uri="{FF2B5EF4-FFF2-40B4-BE49-F238E27FC236}">
                  <a16:creationId xmlns:a16="http://schemas.microsoft.com/office/drawing/2014/main" id="{7C230D68-F525-4ED9-30F0-14C7586D6D94}"/>
                </a:ext>
              </a:extLst>
            </p:cNvPr>
            <p:cNvSpPr/>
            <p:nvPr/>
          </p:nvSpPr>
          <p:spPr>
            <a:xfrm>
              <a:off x="5025499" y="6304492"/>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a:ln>
                    <a:noFill/>
                  </a:ln>
                  <a:solidFill>
                    <a:prstClr val="black"/>
                  </a:solidFill>
                  <a:effectLst/>
                  <a:uLnTx/>
                  <a:uFillTx/>
                  <a:latin typeface="Meiryo UI"/>
                  <a:ea typeface="Meiryo UI"/>
                  <a:cs typeface="+mn-cs"/>
                </a:rPr>
                <a:t>電番１</a:t>
              </a:r>
            </a:p>
          </p:txBody>
        </p:sp>
        <p:sp>
          <p:nvSpPr>
            <p:cNvPr id="54" name="正方形/長方形 53">
              <a:extLst>
                <a:ext uri="{FF2B5EF4-FFF2-40B4-BE49-F238E27FC236}">
                  <a16:creationId xmlns:a16="http://schemas.microsoft.com/office/drawing/2014/main" id="{1656D9F6-93C6-5427-C13E-81F13C87DBBD}"/>
                </a:ext>
              </a:extLst>
            </p:cNvPr>
            <p:cNvSpPr/>
            <p:nvPr/>
          </p:nvSpPr>
          <p:spPr>
            <a:xfrm>
              <a:off x="5025499" y="6447881"/>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a:ln>
                    <a:noFill/>
                  </a:ln>
                  <a:solidFill>
                    <a:prstClr val="black"/>
                  </a:solidFill>
                  <a:effectLst/>
                  <a:uLnTx/>
                  <a:uFillTx/>
                  <a:latin typeface="Meiryo UI"/>
                  <a:ea typeface="Meiryo UI"/>
                  <a:cs typeface="+mn-cs"/>
                </a:rPr>
                <a:t>電番２</a:t>
              </a:r>
            </a:p>
          </p:txBody>
        </p:sp>
        <p:sp>
          <p:nvSpPr>
            <p:cNvPr id="55" name="正方形/長方形 54">
              <a:extLst>
                <a:ext uri="{FF2B5EF4-FFF2-40B4-BE49-F238E27FC236}">
                  <a16:creationId xmlns:a16="http://schemas.microsoft.com/office/drawing/2014/main" id="{AD537D3D-8DAB-5CCE-DADF-3AB169BC445F}"/>
                </a:ext>
              </a:extLst>
            </p:cNvPr>
            <p:cNvSpPr/>
            <p:nvPr/>
          </p:nvSpPr>
          <p:spPr>
            <a:xfrm>
              <a:off x="5512642" y="6304492"/>
              <a:ext cx="589068"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工事完了</a:t>
              </a:r>
            </a:p>
          </p:txBody>
        </p:sp>
        <p:sp>
          <p:nvSpPr>
            <p:cNvPr id="56" name="正方形/長方形 55">
              <a:extLst>
                <a:ext uri="{FF2B5EF4-FFF2-40B4-BE49-F238E27FC236}">
                  <a16:creationId xmlns:a16="http://schemas.microsoft.com/office/drawing/2014/main" id="{D7D5577B-62D6-CA5E-5B3C-5A9FA5A97F1B}"/>
                </a:ext>
              </a:extLst>
            </p:cNvPr>
            <p:cNvSpPr/>
            <p:nvPr/>
          </p:nvSpPr>
          <p:spPr>
            <a:xfrm>
              <a:off x="5512642" y="6447881"/>
              <a:ext cx="589068"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工事完了</a:t>
              </a:r>
            </a:p>
          </p:txBody>
        </p:sp>
        <p:cxnSp>
          <p:nvCxnSpPr>
            <p:cNvPr id="57" name="直線コネクタ 56">
              <a:extLst>
                <a:ext uri="{FF2B5EF4-FFF2-40B4-BE49-F238E27FC236}">
                  <a16:creationId xmlns:a16="http://schemas.microsoft.com/office/drawing/2014/main" id="{BADF1C34-B37C-917A-53CC-C9D8E563EBBF}"/>
                </a:ext>
              </a:extLst>
            </p:cNvPr>
            <p:cNvCxnSpPr>
              <a:cxnSpLocks/>
              <a:stCxn id="54" idx="3"/>
              <a:endCxn id="56" idx="1"/>
            </p:cNvCxnSpPr>
            <p:nvPr/>
          </p:nvCxnSpPr>
          <p:spPr>
            <a:xfrm>
              <a:off x="5427839" y="6497850"/>
              <a:ext cx="84802" cy="0"/>
            </a:xfrm>
            <a:prstGeom prst="line">
              <a:avLst/>
            </a:prstGeom>
            <a:noFill/>
            <a:ln w="9525" cap="flat" cmpd="sng" algn="ctr">
              <a:solidFill>
                <a:srgbClr val="4F81BD">
                  <a:shade val="95000"/>
                  <a:satMod val="105000"/>
                </a:srgbClr>
              </a:solidFill>
              <a:prstDash val="solid"/>
            </a:ln>
            <a:effectLst/>
          </p:spPr>
        </p:cxnSp>
        <p:cxnSp>
          <p:nvCxnSpPr>
            <p:cNvPr id="58" name="直線コネクタ 57">
              <a:extLst>
                <a:ext uri="{FF2B5EF4-FFF2-40B4-BE49-F238E27FC236}">
                  <a16:creationId xmlns:a16="http://schemas.microsoft.com/office/drawing/2014/main" id="{C7BCE896-4AE6-B5EF-BF56-C6F61B0C0B8D}"/>
                </a:ext>
              </a:extLst>
            </p:cNvPr>
            <p:cNvCxnSpPr>
              <a:cxnSpLocks/>
              <a:stCxn id="53" idx="3"/>
              <a:endCxn id="55" idx="1"/>
            </p:cNvCxnSpPr>
            <p:nvPr/>
          </p:nvCxnSpPr>
          <p:spPr>
            <a:xfrm>
              <a:off x="5427839" y="6354461"/>
              <a:ext cx="84802" cy="0"/>
            </a:xfrm>
            <a:prstGeom prst="line">
              <a:avLst/>
            </a:prstGeom>
            <a:noFill/>
            <a:ln w="9525" cap="flat" cmpd="sng" algn="ctr">
              <a:solidFill>
                <a:srgbClr val="4F81BD">
                  <a:shade val="95000"/>
                  <a:satMod val="105000"/>
                </a:srgbClr>
              </a:solidFill>
              <a:prstDash val="solid"/>
            </a:ln>
            <a:effectLst/>
          </p:spPr>
        </p:cxnSp>
        <p:sp>
          <p:nvSpPr>
            <p:cNvPr id="59" name="矢印: 右カーブ 58">
              <a:extLst>
                <a:ext uri="{FF2B5EF4-FFF2-40B4-BE49-F238E27FC236}">
                  <a16:creationId xmlns:a16="http://schemas.microsoft.com/office/drawing/2014/main" id="{75B54F28-E794-86D6-986C-AE15AF458216}"/>
                </a:ext>
              </a:extLst>
            </p:cNvPr>
            <p:cNvSpPr/>
            <p:nvPr/>
          </p:nvSpPr>
          <p:spPr>
            <a:xfrm>
              <a:off x="6652354" y="6338401"/>
              <a:ext cx="629393" cy="240892"/>
            </a:xfrm>
            <a:prstGeom prst="curvedRightArrow">
              <a:avLst>
                <a:gd name="adj1" fmla="val 25000"/>
                <a:gd name="adj2" fmla="val 48206"/>
                <a:gd name="adj3" fmla="val 25000"/>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sp>
          <p:nvSpPr>
            <p:cNvPr id="60" name="テキスト ボックス 59">
              <a:extLst>
                <a:ext uri="{FF2B5EF4-FFF2-40B4-BE49-F238E27FC236}">
                  <a16:creationId xmlns:a16="http://schemas.microsoft.com/office/drawing/2014/main" id="{575D1A9A-8C69-9A3B-1244-D2F3E1F77C74}"/>
                </a:ext>
              </a:extLst>
            </p:cNvPr>
            <p:cNvSpPr txBox="1"/>
            <p:nvPr/>
          </p:nvSpPr>
          <p:spPr>
            <a:xfrm>
              <a:off x="6680351" y="6022405"/>
              <a:ext cx="649537" cy="317266"/>
            </a:xfrm>
            <a:prstGeom prst="rect">
              <a:avLst/>
            </a:prstGeom>
            <a:noFill/>
          </p:spPr>
          <p:txBody>
            <a:bodyPr wrap="none" rtlCol="0">
              <a:spAutoFit/>
            </a:bodyPr>
            <a:lstStyle/>
            <a:p>
              <a:r>
                <a:rPr lang="ja-JP" altLang="en-US" sz="731" dirty="0">
                  <a:solidFill>
                    <a:prstClr val="black"/>
                  </a:solidFill>
                  <a:latin typeface="Meiryo UI" panose="020B0604030504040204" pitchFamily="50" charset="-128"/>
                  <a:ea typeface="Meiryo UI" panose="020B0604030504040204" pitchFamily="50" charset="-128"/>
                </a:rPr>
                <a:t>「工事完了」</a:t>
              </a:r>
              <a:endParaRPr lang="en-US" altLang="ja-JP" sz="731" dirty="0">
                <a:solidFill>
                  <a:prstClr val="black"/>
                </a:solidFill>
                <a:latin typeface="Meiryo UI" panose="020B0604030504040204" pitchFamily="50" charset="-128"/>
                <a:ea typeface="Meiryo UI" panose="020B0604030504040204" pitchFamily="50" charset="-128"/>
              </a:endParaRPr>
            </a:p>
            <a:p>
              <a:r>
                <a:rPr lang="ja-JP" altLang="en-US" sz="731" dirty="0">
                  <a:solidFill>
                    <a:prstClr val="black"/>
                  </a:solidFill>
                  <a:latin typeface="Meiryo UI" panose="020B0604030504040204" pitchFamily="50" charset="-128"/>
                  <a:ea typeface="Meiryo UI" panose="020B0604030504040204" pitchFamily="50" charset="-128"/>
                </a:rPr>
                <a:t>チェック</a:t>
              </a:r>
            </a:p>
          </p:txBody>
        </p:sp>
        <p:sp>
          <p:nvSpPr>
            <p:cNvPr id="61" name="正方形/長方形 60">
              <a:extLst>
                <a:ext uri="{FF2B5EF4-FFF2-40B4-BE49-F238E27FC236}">
                  <a16:creationId xmlns:a16="http://schemas.microsoft.com/office/drawing/2014/main" id="{9D561F41-B949-1EDC-9558-120A43A42163}"/>
                </a:ext>
              </a:extLst>
            </p:cNvPr>
            <p:cNvSpPr/>
            <p:nvPr/>
          </p:nvSpPr>
          <p:spPr>
            <a:xfrm>
              <a:off x="7304169" y="6014424"/>
              <a:ext cx="2248231" cy="664804"/>
            </a:xfrm>
            <a:prstGeom prst="rect">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メタル</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IP</a:t>
              </a: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電話システム</a:t>
              </a:r>
            </a:p>
          </p:txBody>
        </p:sp>
        <p:sp>
          <p:nvSpPr>
            <p:cNvPr id="62" name="円柱 61">
              <a:extLst>
                <a:ext uri="{FF2B5EF4-FFF2-40B4-BE49-F238E27FC236}">
                  <a16:creationId xmlns:a16="http://schemas.microsoft.com/office/drawing/2014/main" id="{12AF6043-193F-E1D0-DC26-D42854BC2DC9}"/>
                </a:ext>
              </a:extLst>
            </p:cNvPr>
            <p:cNvSpPr/>
            <p:nvPr/>
          </p:nvSpPr>
          <p:spPr>
            <a:xfrm>
              <a:off x="8153586" y="6065344"/>
              <a:ext cx="2020371" cy="561888"/>
            </a:xfrm>
            <a:prstGeom prst="can">
              <a:avLst>
                <a:gd name="adj" fmla="val 11891"/>
              </a:avLst>
            </a:prstGeom>
            <a:solidFill>
              <a:sysClr val="window" lastClr="FFFFFF"/>
            </a:solidFill>
            <a:ln w="25400" cap="flat" cmpd="sng" algn="ctr">
              <a:solidFill>
                <a:srgbClr val="4F81BD">
                  <a:shade val="15000"/>
                </a:srgb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メタル</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IP</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電話システム（</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PSTN</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　</a:t>
              </a:r>
              <a:r>
                <a:rPr kumimoji="0" lang="en-US" altLang="ja-JP" sz="975" b="0" i="0" u="none" strike="noStrike" kern="0" cap="none" spc="0" normalizeH="0" baseline="0" noProof="0" dirty="0">
                  <a:ln>
                    <a:noFill/>
                  </a:ln>
                  <a:solidFill>
                    <a:prstClr val="black"/>
                  </a:solidFill>
                  <a:effectLst/>
                  <a:uLnTx/>
                  <a:uFillTx/>
                  <a:latin typeface="Meiryo UI"/>
                  <a:ea typeface="Meiryo UI"/>
                  <a:cs typeface="+mn-cs"/>
                </a:rPr>
                <a:t>SO</a:t>
              </a:r>
              <a:r>
                <a:rPr kumimoji="0" lang="ja-JP" altLang="en-US" sz="975" b="0" i="0" u="none" strike="noStrike" kern="0" cap="none" spc="0" normalizeH="0" baseline="0" noProof="0" dirty="0">
                  <a:ln>
                    <a:noFill/>
                  </a:ln>
                  <a:solidFill>
                    <a:prstClr val="black"/>
                  </a:solidFill>
                  <a:effectLst/>
                  <a:uLnTx/>
                  <a:uFillTx/>
                  <a:latin typeface="Meiryo UI"/>
                  <a:ea typeface="Meiryo UI"/>
                  <a:cs typeface="+mn-cs"/>
                </a:rPr>
                <a:t>）</a:t>
              </a:r>
            </a:p>
          </p:txBody>
        </p:sp>
        <p:sp>
          <p:nvSpPr>
            <p:cNvPr id="63" name="正方形/長方形 62">
              <a:extLst>
                <a:ext uri="{FF2B5EF4-FFF2-40B4-BE49-F238E27FC236}">
                  <a16:creationId xmlns:a16="http://schemas.microsoft.com/office/drawing/2014/main" id="{9BAC642E-38FF-804F-AA7A-7BCE08FEAD1E}"/>
                </a:ext>
              </a:extLst>
            </p:cNvPr>
            <p:cNvSpPr/>
            <p:nvPr/>
          </p:nvSpPr>
          <p:spPr>
            <a:xfrm>
              <a:off x="9513046" y="6329723"/>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64" name="正方形/長方形 63">
              <a:extLst>
                <a:ext uri="{FF2B5EF4-FFF2-40B4-BE49-F238E27FC236}">
                  <a16:creationId xmlns:a16="http://schemas.microsoft.com/office/drawing/2014/main" id="{E777E7C0-ABF4-EF10-AC04-B2BE4C96A02A}"/>
                </a:ext>
              </a:extLst>
            </p:cNvPr>
            <p:cNvSpPr/>
            <p:nvPr/>
          </p:nvSpPr>
          <p:spPr>
            <a:xfrm>
              <a:off x="8425750" y="6329723"/>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sp>
          <p:nvSpPr>
            <p:cNvPr id="65" name="正方形/長方形 64">
              <a:extLst>
                <a:ext uri="{FF2B5EF4-FFF2-40B4-BE49-F238E27FC236}">
                  <a16:creationId xmlns:a16="http://schemas.microsoft.com/office/drawing/2014/main" id="{BCDABE55-FCD0-159F-5BDA-149B469F92CA}"/>
                </a:ext>
              </a:extLst>
            </p:cNvPr>
            <p:cNvSpPr/>
            <p:nvPr/>
          </p:nvSpPr>
          <p:spPr>
            <a:xfrm>
              <a:off x="9513046" y="6472270"/>
              <a:ext cx="402341"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電番１</a:t>
              </a:r>
            </a:p>
          </p:txBody>
        </p:sp>
        <p:sp>
          <p:nvSpPr>
            <p:cNvPr id="66" name="正方形/長方形 65">
              <a:extLst>
                <a:ext uri="{FF2B5EF4-FFF2-40B4-BE49-F238E27FC236}">
                  <a16:creationId xmlns:a16="http://schemas.microsoft.com/office/drawing/2014/main" id="{93276BA5-1F40-26EC-E80D-4E743CEEA44D}"/>
                </a:ext>
              </a:extLst>
            </p:cNvPr>
            <p:cNvSpPr/>
            <p:nvPr/>
          </p:nvSpPr>
          <p:spPr>
            <a:xfrm>
              <a:off x="8425750" y="6472270"/>
              <a:ext cx="862456" cy="99938"/>
            </a:xfrm>
            <a:prstGeom prst="rect">
              <a:avLst/>
            </a:prstGeom>
            <a:solidFill>
              <a:sysClr val="window" lastClr="FFFFFF"/>
            </a:solidFill>
            <a:ln w="9525" cap="flat" cmpd="sng" algn="ctr">
              <a:solidFill>
                <a:srgbClr val="4F81BD">
                  <a:shade val="15000"/>
                </a:srgbClr>
              </a:solidFill>
              <a:prstDash val="solid"/>
            </a:ln>
            <a:effectLst/>
          </p:spPr>
          <p:txBody>
            <a:bodyPr wrap="none"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a:ea typeface="Meiryo UI"/>
                  <a:cs typeface="+mn-cs"/>
                </a:rPr>
                <a:t>番ポ申請キー情報</a:t>
              </a:r>
            </a:p>
          </p:txBody>
        </p:sp>
        <p:cxnSp>
          <p:nvCxnSpPr>
            <p:cNvPr id="67" name="直線コネクタ 66">
              <a:extLst>
                <a:ext uri="{FF2B5EF4-FFF2-40B4-BE49-F238E27FC236}">
                  <a16:creationId xmlns:a16="http://schemas.microsoft.com/office/drawing/2014/main" id="{DD0F5E9B-93DE-091A-E2F5-90850B6043B6}"/>
                </a:ext>
              </a:extLst>
            </p:cNvPr>
            <p:cNvCxnSpPr>
              <a:stCxn id="64" idx="3"/>
              <a:endCxn id="63" idx="1"/>
            </p:cNvCxnSpPr>
            <p:nvPr/>
          </p:nvCxnSpPr>
          <p:spPr>
            <a:xfrm>
              <a:off x="9288205" y="6379692"/>
              <a:ext cx="224840" cy="0"/>
            </a:xfrm>
            <a:prstGeom prst="line">
              <a:avLst/>
            </a:prstGeom>
            <a:noFill/>
            <a:ln w="9525" cap="flat" cmpd="sng" algn="ctr">
              <a:solidFill>
                <a:srgbClr val="4F81BD">
                  <a:shade val="95000"/>
                  <a:satMod val="105000"/>
                </a:srgbClr>
              </a:solidFill>
              <a:prstDash val="solid"/>
            </a:ln>
            <a:effectLst/>
          </p:spPr>
        </p:cxnSp>
        <p:cxnSp>
          <p:nvCxnSpPr>
            <p:cNvPr id="68" name="直線コネクタ 67">
              <a:extLst>
                <a:ext uri="{FF2B5EF4-FFF2-40B4-BE49-F238E27FC236}">
                  <a16:creationId xmlns:a16="http://schemas.microsoft.com/office/drawing/2014/main" id="{80CD51C5-5EB1-575D-4CD5-CBC356B1F68C}"/>
                </a:ext>
              </a:extLst>
            </p:cNvPr>
            <p:cNvCxnSpPr>
              <a:cxnSpLocks/>
              <a:stCxn id="66" idx="3"/>
              <a:endCxn id="65" idx="1"/>
            </p:cNvCxnSpPr>
            <p:nvPr/>
          </p:nvCxnSpPr>
          <p:spPr>
            <a:xfrm>
              <a:off x="9288205" y="6522239"/>
              <a:ext cx="224840" cy="0"/>
            </a:xfrm>
            <a:prstGeom prst="line">
              <a:avLst/>
            </a:prstGeom>
            <a:noFill/>
            <a:ln w="9525" cap="flat" cmpd="sng" algn="ctr">
              <a:solidFill>
                <a:srgbClr val="4F81BD">
                  <a:shade val="95000"/>
                  <a:satMod val="105000"/>
                </a:srgbClr>
              </a:solidFill>
              <a:prstDash val="solid"/>
            </a:ln>
            <a:effectLst/>
          </p:spPr>
        </p:cxnSp>
        <p:sp>
          <p:nvSpPr>
            <p:cNvPr id="69" name="テキスト ボックス 68">
              <a:extLst>
                <a:ext uri="{FF2B5EF4-FFF2-40B4-BE49-F238E27FC236}">
                  <a16:creationId xmlns:a16="http://schemas.microsoft.com/office/drawing/2014/main" id="{3859781F-82E2-9708-4371-5D814FC2434E}"/>
                </a:ext>
              </a:extLst>
            </p:cNvPr>
            <p:cNvSpPr txBox="1"/>
            <p:nvPr/>
          </p:nvSpPr>
          <p:spPr>
            <a:xfrm>
              <a:off x="8284894" y="7016412"/>
              <a:ext cx="758541" cy="204800"/>
            </a:xfrm>
            <a:prstGeom prst="rect">
              <a:avLst/>
            </a:prstGeom>
            <a:noFill/>
          </p:spPr>
          <p:txBody>
            <a:bodyPr wrap="none" rtlCol="0">
              <a:spAutoFit/>
            </a:bodyPr>
            <a:lstStyle>
              <a:defPPr>
                <a:defRPr lang="ja-JP"/>
              </a:defPPr>
              <a:lvl1pPr algn="ctr">
                <a:defRPr sz="900">
                  <a:latin typeface="Meiryo UI" panose="020B0604030504040204" pitchFamily="50" charset="-128"/>
                  <a:ea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所内</a:t>
              </a:r>
              <a:r>
                <a:rPr kumimoji="0" lang="en-US" altLang="ja-JP"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731"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を実施</a:t>
              </a:r>
            </a:p>
          </p:txBody>
        </p:sp>
        <p:sp>
          <p:nvSpPr>
            <p:cNvPr id="70" name="矢印: 折線 69">
              <a:extLst>
                <a:ext uri="{FF2B5EF4-FFF2-40B4-BE49-F238E27FC236}">
                  <a16:creationId xmlns:a16="http://schemas.microsoft.com/office/drawing/2014/main" id="{C0273F92-D5F2-BFAC-F892-361E53BCFD8E}"/>
                </a:ext>
              </a:extLst>
            </p:cNvPr>
            <p:cNvSpPr/>
            <p:nvPr/>
          </p:nvSpPr>
          <p:spPr>
            <a:xfrm flipV="1">
              <a:off x="7665234" y="6540692"/>
              <a:ext cx="637865" cy="690506"/>
            </a:xfrm>
            <a:prstGeom prst="bentArrow">
              <a:avLst>
                <a:gd name="adj1" fmla="val 17325"/>
                <a:gd name="adj2" fmla="val 18036"/>
                <a:gd name="adj3" fmla="val 26916"/>
                <a:gd name="adj4" fmla="val 46823"/>
              </a:avLst>
            </a:prstGeom>
            <a:solidFill>
              <a:srgbClr val="CCECFF">
                <a:alpha val="50000"/>
              </a:srgbClr>
            </a:solidFill>
            <a:ln w="25400" cap="flat" cmpd="sng" algn="ctr">
              <a:solidFill>
                <a:srgbClr val="172C51">
                  <a:alpha val="50196"/>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813" b="0" i="0" u="none" strike="noStrike" kern="0" cap="none" spc="0" normalizeH="0" baseline="0" noProof="0">
                <a:ln>
                  <a:noFill/>
                </a:ln>
                <a:solidFill>
                  <a:prstClr val="white"/>
                </a:solidFill>
                <a:effectLst/>
                <a:uLnTx/>
                <a:uFillTx/>
                <a:latin typeface="Meiryo UI"/>
                <a:ea typeface="Meiryo UI"/>
                <a:cs typeface="+mn-cs"/>
              </a:endParaRPr>
            </a:p>
          </p:txBody>
        </p:sp>
        <p:pic>
          <p:nvPicPr>
            <p:cNvPr id="71" name="Picture 98" descr="j0434874">
              <a:extLst>
                <a:ext uri="{FF2B5EF4-FFF2-40B4-BE49-F238E27FC236}">
                  <a16:creationId xmlns:a16="http://schemas.microsoft.com/office/drawing/2014/main" id="{656702D9-AFAC-74A8-9640-ADE6C81CF791}"/>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1747" y="4476238"/>
              <a:ext cx="357794" cy="325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 name="テキスト ボックス 71">
              <a:extLst>
                <a:ext uri="{FF2B5EF4-FFF2-40B4-BE49-F238E27FC236}">
                  <a16:creationId xmlns:a16="http://schemas.microsoft.com/office/drawing/2014/main" id="{4539AF6B-27C3-3F4C-5760-367151866C25}"/>
                </a:ext>
              </a:extLst>
            </p:cNvPr>
            <p:cNvSpPr txBox="1"/>
            <p:nvPr/>
          </p:nvSpPr>
          <p:spPr>
            <a:xfrm>
              <a:off x="6836102" y="3756524"/>
              <a:ext cx="3876382" cy="242374"/>
            </a:xfrm>
            <a:prstGeom prst="rect">
              <a:avLst/>
            </a:prstGeom>
            <a:solidFill>
              <a:srgbClr val="FF0000"/>
            </a:solidFill>
          </p:spPr>
          <p:txBody>
            <a:bodyPr wrap="none" rtlCol="0">
              <a:spAutoFit/>
            </a:bodyPr>
            <a:lstStyle>
              <a:defPPr>
                <a:defRPr lang="ja-JP"/>
              </a:defPPr>
              <a:lvl1pPr>
                <a:defRPr sz="1200" b="1">
                  <a:solidFill>
                    <a:schemeClr val="bg1"/>
                  </a:solidFill>
                  <a:latin typeface="Meiryo UI" panose="020B0604030504040204" pitchFamily="50" charset="-128"/>
                  <a:ea typeface="Meiryo UI" panose="020B0604030504040204" pitchFamily="50" charset="-128"/>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975"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本件を対応するか、割り切る（運用対応）のか、別途、相談・検討が必要</a:t>
              </a:r>
            </a:p>
          </p:txBody>
        </p:sp>
        <p:sp>
          <p:nvSpPr>
            <p:cNvPr id="73" name="テキスト ボックス 72">
              <a:extLst>
                <a:ext uri="{FF2B5EF4-FFF2-40B4-BE49-F238E27FC236}">
                  <a16:creationId xmlns:a16="http://schemas.microsoft.com/office/drawing/2014/main" id="{A4CC7AD3-46E3-ECE9-995E-008E624DE137}"/>
                </a:ext>
              </a:extLst>
            </p:cNvPr>
            <p:cNvSpPr txBox="1"/>
            <p:nvPr/>
          </p:nvSpPr>
          <p:spPr>
            <a:xfrm>
              <a:off x="7700456" y="4530474"/>
              <a:ext cx="2416047" cy="242374"/>
            </a:xfrm>
            <a:prstGeom prst="rect">
              <a:avLst/>
            </a:prstGeom>
            <a:noFill/>
          </p:spPr>
          <p:txBody>
            <a:bodyPr wrap="none" rtlCol="0">
              <a:spAutoFit/>
            </a:bodyPr>
            <a:lstStyle/>
            <a:p>
              <a:r>
                <a:rPr lang="ja-JP" altLang="en-US" sz="975" b="1" u="sng" dirty="0">
                  <a:solidFill>
                    <a:prstClr val="black"/>
                  </a:solidFill>
                  <a:latin typeface="Meiryo UI" panose="020B0604030504040204" pitchFamily="50" charset="-128"/>
                  <a:ea typeface="Meiryo UI" panose="020B0604030504040204" pitchFamily="50" charset="-128"/>
                </a:rPr>
                <a:t>廃止オーダを投入（番ポ申請キー情報付）</a:t>
              </a:r>
            </a:p>
          </p:txBody>
        </p:sp>
      </p:grpSp>
      <p:sp>
        <p:nvSpPr>
          <p:cNvPr id="7" name="テキスト ボックス 6">
            <a:extLst>
              <a:ext uri="{FF2B5EF4-FFF2-40B4-BE49-F238E27FC236}">
                <a16:creationId xmlns:a16="http://schemas.microsoft.com/office/drawing/2014/main" id="{5FA816AD-0071-5424-0FE7-7917E2F3EBDA}"/>
              </a:ext>
            </a:extLst>
          </p:cNvPr>
          <p:cNvSpPr txBox="1"/>
          <p:nvPr/>
        </p:nvSpPr>
        <p:spPr>
          <a:xfrm>
            <a:off x="504799" y="989127"/>
            <a:ext cx="9631071" cy="152414"/>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・以下、</a:t>
            </a:r>
            <a:r>
              <a:rPr kumimoji="1" lang="ja-JP" altLang="en-US" sz="1000" dirty="0">
                <a:latin typeface="+mn-ea"/>
                <a:ea typeface="+mn-ea"/>
              </a:rPr>
              <a:t>双方向番ポシステム要件概要</a:t>
            </a:r>
            <a:r>
              <a:rPr kumimoji="1" lang="en-US" altLang="ja-JP" sz="1000" dirty="0">
                <a:latin typeface="+mn-ea"/>
                <a:ea typeface="+mn-ea"/>
              </a:rPr>
              <a:t>【</a:t>
            </a:r>
            <a:r>
              <a:rPr kumimoji="1" lang="ja-JP" altLang="en-US" sz="1000" dirty="0">
                <a:latin typeface="+mn-ea"/>
                <a:ea typeface="+mn-ea"/>
              </a:rPr>
              <a:t>開通</a:t>
            </a:r>
            <a:r>
              <a:rPr kumimoji="1" lang="en-US" altLang="ja-JP" sz="1000" dirty="0">
                <a:latin typeface="+mn-ea"/>
                <a:ea typeface="+mn-ea"/>
              </a:rPr>
              <a:t>】_20230928.pptx</a:t>
            </a:r>
            <a:r>
              <a:rPr kumimoji="1" lang="ja-JP" altLang="en-US" sz="1000" dirty="0">
                <a:latin typeface="+mn-ea"/>
                <a:ea typeface="+mn-ea"/>
              </a:rPr>
              <a:t>　より抜粋</a:t>
            </a:r>
            <a:endParaRPr lang="en-US" altLang="ja-JP" sz="1000" dirty="0">
              <a:solidFill>
                <a:srgbClr val="000000"/>
              </a:solidFill>
              <a:latin typeface="+mn-ea"/>
              <a:ea typeface="+mn-ea"/>
            </a:endParaRPr>
          </a:p>
        </p:txBody>
      </p:sp>
    </p:spTree>
    <p:extLst>
      <p:ext uri="{BB962C8B-B14F-4D97-AF65-F5344CB8AC3E}">
        <p14:creationId xmlns:p14="http://schemas.microsoft.com/office/powerpoint/2010/main" val="210886558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１．　開発背景</a:t>
            </a:r>
          </a:p>
          <a:p>
            <a:r>
              <a:rPr lang="ja-JP" altLang="en-US" dirty="0"/>
              <a:t>　</a:t>
            </a:r>
            <a:r>
              <a:rPr lang="ja-JP" altLang="en-US" sz="1050" dirty="0">
                <a:solidFill>
                  <a:prstClr val="black"/>
                </a:solidFill>
                <a:latin typeface="Meiryo UI" panose="020B0604030504040204" pitchFamily="50" charset="-128"/>
                <a:ea typeface="Meiryo UI" panose="020B0604030504040204" pitchFamily="50" charset="-128"/>
              </a:rPr>
              <a:t>番号ポータビリティ（以下、番ポ）は、</a:t>
            </a:r>
            <a:r>
              <a:rPr lang="en-US" altLang="ja-JP" sz="1050" dirty="0">
                <a:solidFill>
                  <a:prstClr val="black"/>
                </a:solidFill>
                <a:latin typeface="Meiryo UI" panose="020B0604030504040204" pitchFamily="50" charset="-128"/>
                <a:ea typeface="Meiryo UI" panose="020B0604030504040204" pitchFamily="50" charset="-128"/>
              </a:rPr>
              <a:t>NTT</a:t>
            </a:r>
            <a:r>
              <a:rPr lang="ja-JP" altLang="en-US" sz="1050" dirty="0">
                <a:solidFill>
                  <a:prstClr val="black"/>
                </a:solidFill>
                <a:latin typeface="Meiryo UI" panose="020B0604030504040204" pitchFamily="50" charset="-128"/>
                <a:ea typeface="Meiryo UI" panose="020B0604030504040204" pitchFamily="50" charset="-128"/>
              </a:rPr>
              <a:t>東西</a:t>
            </a:r>
            <a:r>
              <a:rPr lang="en-US" altLang="ja-JP" sz="1050" dirty="0">
                <a:solidFill>
                  <a:prstClr val="black"/>
                </a:solidFill>
                <a:latin typeface="Meiryo UI" panose="020B0604030504040204" pitchFamily="50" charset="-128"/>
                <a:ea typeface="Meiryo UI" panose="020B0604030504040204" pitchFamily="50" charset="-128"/>
              </a:rPr>
              <a:t>PSTN</a:t>
            </a:r>
            <a:r>
              <a:rPr lang="ja-JP" altLang="en-US" sz="1050" dirty="0">
                <a:solidFill>
                  <a:prstClr val="black"/>
                </a:solidFill>
                <a:latin typeface="Meiryo UI" panose="020B0604030504040204" pitchFamily="50" charset="-128"/>
                <a:ea typeface="Meiryo UI" panose="020B0604030504040204" pitchFamily="50" charset="-128"/>
              </a:rPr>
              <a:t>ネイティブ番号帯からの片方向番ポのみが対象となっており、アクセス</a:t>
            </a:r>
            <a:r>
              <a:rPr lang="en-US" altLang="ja-JP" sz="1050" dirty="0">
                <a:solidFill>
                  <a:prstClr val="black"/>
                </a:solidFill>
                <a:latin typeface="Meiryo UI" panose="020B0604030504040204" pitchFamily="50" charset="-128"/>
                <a:ea typeface="Meiryo UI" panose="020B0604030504040204" pitchFamily="50" charset="-128"/>
              </a:rPr>
              <a:t>PF</a:t>
            </a:r>
            <a:r>
              <a:rPr lang="ja-JP" altLang="en-US" sz="1050" dirty="0">
                <a:solidFill>
                  <a:prstClr val="black"/>
                </a:solidFill>
                <a:latin typeface="Meiryo UI" panose="020B0604030504040204" pitchFamily="50" charset="-128"/>
                <a:ea typeface="Meiryo UI" panose="020B0604030504040204" pitchFamily="50" charset="-128"/>
              </a:rPr>
              <a:t>は</a:t>
            </a:r>
            <a:r>
              <a:rPr lang="en-US" altLang="ja-JP" sz="1050" dirty="0">
                <a:solidFill>
                  <a:prstClr val="black"/>
                </a:solidFill>
                <a:latin typeface="Meiryo UI" panose="020B0604030504040204" pitchFamily="50" charset="-128"/>
                <a:ea typeface="Meiryo UI" panose="020B0604030504040204" pitchFamily="50" charset="-128"/>
              </a:rPr>
              <a:t>NTT</a:t>
            </a:r>
            <a:r>
              <a:rPr lang="ja-JP" altLang="en-US" sz="1050" dirty="0">
                <a:solidFill>
                  <a:prstClr val="black"/>
                </a:solidFill>
                <a:latin typeface="Meiryo UI" panose="020B0604030504040204" pitchFamily="50" charset="-128"/>
                <a:ea typeface="Meiryo UI" panose="020B0604030504040204" pitchFamily="50" charset="-128"/>
              </a:rPr>
              <a:t>東西</a:t>
            </a:r>
            <a:r>
              <a:rPr lang="en-US" altLang="ja-JP" sz="1050" dirty="0">
                <a:solidFill>
                  <a:prstClr val="black"/>
                </a:solidFill>
                <a:latin typeface="Meiryo UI" panose="020B0604030504040204" pitchFamily="50" charset="-128"/>
                <a:ea typeface="Meiryo UI" panose="020B0604030504040204" pitchFamily="50" charset="-128"/>
              </a:rPr>
              <a:t>PSTN</a:t>
            </a:r>
            <a:r>
              <a:rPr lang="ja-JP" altLang="en-US" sz="1050" dirty="0">
                <a:solidFill>
                  <a:prstClr val="black"/>
                </a:solidFill>
                <a:latin typeface="Meiryo UI" panose="020B0604030504040204" pitchFamily="50" charset="-128"/>
                <a:ea typeface="Meiryo UI" panose="020B0604030504040204" pitchFamily="50" charset="-128"/>
              </a:rPr>
              <a:t>ネイティブ番号帯の番ポ工事依頼のみが可能であった</a:t>
            </a:r>
            <a:endParaRPr lang="en-US" altLang="ja-JP" sz="1050" dirty="0">
              <a:solidFill>
                <a:prstClr val="black"/>
              </a:solidFill>
              <a:latin typeface="Meiryo UI" panose="020B0604030504040204" pitchFamily="50" charset="-128"/>
              <a:ea typeface="Meiryo UI" panose="020B0604030504040204" pitchFamily="50" charset="-128"/>
            </a:endParaRPr>
          </a:p>
          <a:p>
            <a:r>
              <a:rPr lang="ja-JP" altLang="en-US" dirty="0">
                <a:solidFill>
                  <a:prstClr val="black"/>
                </a:solidFill>
              </a:rPr>
              <a:t>　本開発では</a:t>
            </a:r>
            <a:r>
              <a:rPr lang="ja-JP" altLang="en-US" sz="1050" dirty="0">
                <a:solidFill>
                  <a:prstClr val="black"/>
                </a:solidFill>
                <a:latin typeface="Meiryo UI" panose="020B0604030504040204" pitchFamily="50" charset="-128"/>
                <a:ea typeface="Meiryo UI" panose="020B0604030504040204" pitchFamily="50" charset="-128"/>
              </a:rPr>
              <a:t>現状の片方向番号ポに加え、</a:t>
            </a:r>
            <a:r>
              <a:rPr lang="en-US" altLang="ja-JP" sz="1050" dirty="0">
                <a:solidFill>
                  <a:prstClr val="black"/>
                </a:solidFill>
                <a:latin typeface="Meiryo UI" panose="020B0604030504040204" pitchFamily="50" charset="-128"/>
                <a:ea typeface="Meiryo UI" panose="020B0604030504040204" pitchFamily="50" charset="-128"/>
              </a:rPr>
              <a:t>NTT</a:t>
            </a:r>
            <a:r>
              <a:rPr lang="ja-JP" altLang="en-US" sz="1050" dirty="0">
                <a:solidFill>
                  <a:prstClr val="black"/>
                </a:solidFill>
                <a:latin typeface="Meiryo UI" panose="020B0604030504040204" pitchFamily="50" charset="-128"/>
                <a:ea typeface="Meiryo UI" panose="020B0604030504040204" pitchFamily="50" charset="-128"/>
              </a:rPr>
              <a:t>東西ひかりネイティブ番号帯および他事業者ネイティブ番号帯からの番ポも可能とする（双方向番ポ）</a:t>
            </a:r>
            <a:endParaRPr lang="en-US" altLang="ja-JP" sz="1050" dirty="0">
              <a:solidFill>
                <a:prstClr val="black"/>
              </a:solidFill>
              <a:latin typeface="Meiryo UI" panose="020B0604030504040204" pitchFamily="50" charset="-128"/>
              <a:ea typeface="Meiryo UI" panose="020B0604030504040204" pitchFamily="50" charset="-128"/>
            </a:endParaRPr>
          </a:p>
          <a:p>
            <a:r>
              <a:rPr lang="ja-JP" altLang="en-US" dirty="0">
                <a:solidFill>
                  <a:prstClr val="black"/>
                </a:solidFill>
              </a:rPr>
              <a:t>　またアクセス</a:t>
            </a:r>
            <a:r>
              <a:rPr lang="en-US" altLang="ja-JP" dirty="0">
                <a:solidFill>
                  <a:prstClr val="black"/>
                </a:solidFill>
              </a:rPr>
              <a:t>PF</a:t>
            </a:r>
            <a:r>
              <a:rPr lang="ja-JP" altLang="en-US" dirty="0">
                <a:solidFill>
                  <a:prstClr val="black"/>
                </a:solidFill>
              </a:rPr>
              <a:t>では</a:t>
            </a:r>
            <a:r>
              <a:rPr lang="en-US" altLang="ja-JP" sz="1050" dirty="0">
                <a:solidFill>
                  <a:prstClr val="black"/>
                </a:solidFill>
                <a:latin typeface="Meiryo UI" panose="020B0604030504040204" pitchFamily="50" charset="-128"/>
                <a:ea typeface="Meiryo UI" panose="020B0604030504040204" pitchFamily="50" charset="-128"/>
              </a:rPr>
              <a:t>NTT</a:t>
            </a:r>
            <a:r>
              <a:rPr lang="ja-JP" altLang="en-US" sz="1050" dirty="0">
                <a:solidFill>
                  <a:prstClr val="black"/>
                </a:solidFill>
                <a:latin typeface="Meiryo UI" panose="020B0604030504040204" pitchFamily="50" charset="-128"/>
                <a:ea typeface="Meiryo UI" panose="020B0604030504040204" pitchFamily="50" charset="-128"/>
              </a:rPr>
              <a:t>東西</a:t>
            </a:r>
            <a:r>
              <a:rPr lang="en-US" altLang="ja-JP" sz="1050" dirty="0">
                <a:solidFill>
                  <a:prstClr val="black"/>
                </a:solidFill>
                <a:latin typeface="Meiryo UI" panose="020B0604030504040204" pitchFamily="50" charset="-128"/>
                <a:ea typeface="Meiryo UI" panose="020B0604030504040204" pitchFamily="50" charset="-128"/>
              </a:rPr>
              <a:t>PSTN</a:t>
            </a:r>
            <a:r>
              <a:rPr lang="ja-JP" altLang="en-US" sz="1050" dirty="0">
                <a:solidFill>
                  <a:prstClr val="black"/>
                </a:solidFill>
                <a:latin typeface="Meiryo UI" panose="020B0604030504040204" pitchFamily="50" charset="-128"/>
                <a:ea typeface="Meiryo UI" panose="020B0604030504040204" pitchFamily="50" charset="-128"/>
              </a:rPr>
              <a:t>ネイティブ番号帯の番ポ工事依頼に加え、</a:t>
            </a:r>
            <a:r>
              <a:rPr lang="en-US" altLang="ja-JP" sz="1050" dirty="0">
                <a:solidFill>
                  <a:prstClr val="black"/>
                </a:solidFill>
                <a:latin typeface="Meiryo UI" panose="020B0604030504040204" pitchFamily="50" charset="-128"/>
                <a:ea typeface="Meiryo UI" panose="020B0604030504040204" pitchFamily="50" charset="-128"/>
              </a:rPr>
              <a:t>NTT</a:t>
            </a:r>
            <a:r>
              <a:rPr lang="ja-JP" altLang="en-US" sz="1050" dirty="0">
                <a:solidFill>
                  <a:prstClr val="black"/>
                </a:solidFill>
                <a:latin typeface="Meiryo UI" panose="020B0604030504040204" pitchFamily="50" charset="-128"/>
                <a:ea typeface="Meiryo UI" panose="020B0604030504040204" pitchFamily="50" charset="-128"/>
              </a:rPr>
              <a:t>東西ひかりネイティブ番号帯および他事業者ネイティブ番号帯の番ポ工事依頼を可能とする</a:t>
            </a:r>
            <a:endParaRPr lang="en-US" altLang="ja-JP" sz="1050" dirty="0">
              <a:solidFill>
                <a:prstClr val="black"/>
              </a:solidFill>
              <a:latin typeface="Meiryo UI" panose="020B0604030504040204" pitchFamily="50" charset="-128"/>
              <a:ea typeface="Meiryo UI" panose="020B0604030504040204" pitchFamily="50" charset="-128"/>
            </a:endParaRPr>
          </a:p>
          <a:p>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1650244740"/>
              </p:ext>
            </p:extLst>
          </p:nvPr>
        </p:nvGraphicFramePr>
        <p:xfrm>
          <a:off x="190110" y="1766179"/>
          <a:ext cx="12455999" cy="954907"/>
        </p:xfrm>
        <a:graphic>
          <a:graphicData uri="http://schemas.openxmlformats.org/drawingml/2006/table">
            <a:tbl>
              <a:tblPr firstRow="1" bandRow="1">
                <a:tableStyleId>{5940675A-B579-460E-94D1-54222C63F5DA}</a:tableStyleId>
              </a:tblPr>
              <a:tblGrid>
                <a:gridCol w="6228001">
                  <a:extLst>
                    <a:ext uri="{9D8B030D-6E8A-4147-A177-3AD203B41FA5}">
                      <a16:colId xmlns:a16="http://schemas.microsoft.com/office/drawing/2014/main" val="20000"/>
                    </a:ext>
                  </a:extLst>
                </a:gridCol>
                <a:gridCol w="6227998">
                  <a:extLst>
                    <a:ext uri="{9D8B030D-6E8A-4147-A177-3AD203B41FA5}">
                      <a16:colId xmlns:a16="http://schemas.microsoft.com/office/drawing/2014/main" val="20001"/>
                    </a:ext>
                  </a:extLst>
                </a:gridCol>
              </a:tblGrid>
              <a:tr h="273293">
                <a:tc>
                  <a:txBody>
                    <a:bodyPr/>
                    <a:lstStyle/>
                    <a:p>
                      <a:pPr marL="0" marR="0" lvl="0" indent="0" algn="ctr" defTabSz="990600" rtl="0" eaLnBrk="1" fontAlgn="ctr" latinLnBrk="0" hangingPunct="1">
                        <a:lnSpc>
                          <a:spcPct val="100000"/>
                        </a:lnSpc>
                        <a:spcBef>
                          <a:spcPct val="20000"/>
                        </a:spcBef>
                        <a:spcAft>
                          <a:spcPct val="0"/>
                        </a:spcAft>
                        <a:buClrTx/>
                        <a:buSzTx/>
                        <a:buFontTx/>
                        <a:buNone/>
                        <a:tabLst/>
                        <a:defRPr/>
                      </a:pPr>
                      <a:r>
                        <a:rPr kumimoji="1" lang="ja-JP" altLang="en-US" sz="1000" dirty="0">
                          <a:latin typeface="+mn-ea"/>
                          <a:ea typeface="+mn-ea"/>
                        </a:rPr>
                        <a:t>現状</a:t>
                      </a:r>
                    </a:p>
                  </a:txBody>
                  <a:tcPr marL="90000" marR="90000" marT="46800" marB="468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cap="none" normalizeH="0" baseline="0" dirty="0">
                          <a:ln>
                            <a:noFill/>
                          </a:ln>
                          <a:solidFill>
                            <a:schemeClr val="tx1"/>
                          </a:solidFill>
                          <a:effectLst/>
                          <a:latin typeface="+mn-ea"/>
                          <a:ea typeface="+mn-ea"/>
                          <a:cs typeface="Meiryo UI" panose="020B0604030504040204" pitchFamily="50" charset="-128"/>
                        </a:rPr>
                        <a:t>開発後</a:t>
                      </a:r>
                    </a:p>
                  </a:txBody>
                  <a:tcPr marL="90000" marR="90000" marT="46800" marB="468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674153">
                <a:tc>
                  <a:txBody>
                    <a:bodyPr/>
                    <a:lstStyle>
                      <a:lvl1pPr algn="l" defTabSz="990600">
                        <a:spcBef>
                          <a:spcPct val="20000"/>
                        </a:spcBef>
                        <a:defRPr kumimoji="1" sz="2100">
                          <a:solidFill>
                            <a:schemeClr val="tx1"/>
                          </a:solidFill>
                          <a:latin typeface="Times New Roman" pitchFamily="18" charset="0"/>
                          <a:ea typeface="ＭＳ Ｐゴシック" pitchFamily="50" charset="-128"/>
                        </a:defRPr>
                      </a:lvl1pPr>
                      <a:lvl2pPr marL="534988" algn="l" defTabSz="990600">
                        <a:spcBef>
                          <a:spcPct val="20000"/>
                        </a:spcBef>
                        <a:defRPr kumimoji="1" sz="1900">
                          <a:solidFill>
                            <a:schemeClr val="tx1"/>
                          </a:solidFill>
                          <a:latin typeface="Times New Roman" pitchFamily="18" charset="0"/>
                          <a:ea typeface="ＭＳ Ｐゴシック" pitchFamily="50" charset="-128"/>
                        </a:defRPr>
                      </a:lvl2pPr>
                      <a:lvl3pPr marL="1023938" algn="l" defTabSz="990600">
                        <a:spcBef>
                          <a:spcPct val="20000"/>
                        </a:spcBef>
                        <a:defRPr kumimoji="1" sz="1600">
                          <a:solidFill>
                            <a:schemeClr val="tx1"/>
                          </a:solidFill>
                          <a:latin typeface="Times New Roman" pitchFamily="18" charset="0"/>
                          <a:ea typeface="ＭＳ Ｐゴシック" pitchFamily="50" charset="-128"/>
                        </a:defRPr>
                      </a:lvl3pPr>
                      <a:lvl4pPr marL="1485900" algn="l" defTabSz="990600">
                        <a:spcBef>
                          <a:spcPct val="20000"/>
                        </a:spcBef>
                        <a:defRPr kumimoji="1" sz="1300">
                          <a:solidFill>
                            <a:schemeClr val="tx1"/>
                          </a:solidFill>
                          <a:latin typeface="Times New Roman" pitchFamily="18" charset="0"/>
                          <a:ea typeface="ＭＳ Ｐゴシック" pitchFamily="50" charset="-128"/>
                        </a:defRPr>
                      </a:lvl4pPr>
                      <a:lvl5pPr marL="1981200" algn="l" defTabSz="990600">
                        <a:spcBef>
                          <a:spcPct val="20000"/>
                        </a:spcBef>
                        <a:defRPr kumimoji="1" sz="1300">
                          <a:solidFill>
                            <a:schemeClr val="tx1"/>
                          </a:solidFill>
                          <a:latin typeface="Times New Roman" pitchFamily="18" charset="0"/>
                          <a:ea typeface="ＭＳ Ｐゴシック" pitchFamily="50"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9pPr>
                    </a:lstStyle>
                    <a:p>
                      <a:r>
                        <a:rPr kumimoji="1" lang="ja-JP" altLang="en-US" sz="1000" dirty="0">
                          <a:solidFill>
                            <a:schemeClr val="tx1"/>
                          </a:solidFill>
                          <a:latin typeface="Meiryo UI" panose="020B0604030504040204" pitchFamily="50" charset="-128"/>
                          <a:ea typeface="Meiryo UI" panose="020B0604030504040204" pitchFamily="50" charset="-128"/>
                        </a:rPr>
                        <a:t>・番ポは、</a:t>
                      </a:r>
                      <a:r>
                        <a:rPr kumimoji="1" lang="en-US" altLang="ja-JP" sz="1000" dirty="0">
                          <a:solidFill>
                            <a:schemeClr val="tx1"/>
                          </a:solidFill>
                          <a:latin typeface="Meiryo UI" panose="020B0604030504040204" pitchFamily="50" charset="-128"/>
                          <a:ea typeface="Meiryo UI" panose="020B0604030504040204" pitchFamily="50" charset="-128"/>
                        </a:rPr>
                        <a:t>NTT</a:t>
                      </a:r>
                      <a:r>
                        <a:rPr kumimoji="1" lang="ja-JP" altLang="en-US" sz="1000" dirty="0">
                          <a:solidFill>
                            <a:schemeClr val="tx1"/>
                          </a:solidFill>
                          <a:latin typeface="Meiryo UI" panose="020B0604030504040204" pitchFamily="50" charset="-128"/>
                          <a:ea typeface="Meiryo UI" panose="020B0604030504040204" pitchFamily="50" charset="-128"/>
                        </a:rPr>
                        <a:t>東西</a:t>
                      </a:r>
                      <a:r>
                        <a:rPr kumimoji="1" lang="en-US" altLang="ja-JP" sz="1000" dirty="0">
                          <a:solidFill>
                            <a:schemeClr val="tx1"/>
                          </a:solidFill>
                          <a:latin typeface="Meiryo UI" panose="020B0604030504040204" pitchFamily="50" charset="-128"/>
                          <a:ea typeface="Meiryo UI" panose="020B0604030504040204" pitchFamily="50" charset="-128"/>
                        </a:rPr>
                        <a:t>PSTN</a:t>
                      </a:r>
                      <a:r>
                        <a:rPr kumimoji="1" lang="ja-JP" altLang="en-US" sz="1000" dirty="0">
                          <a:solidFill>
                            <a:schemeClr val="tx1"/>
                          </a:solidFill>
                          <a:latin typeface="Meiryo UI" panose="020B0604030504040204" pitchFamily="50" charset="-128"/>
                          <a:ea typeface="Meiryo UI" panose="020B0604030504040204" pitchFamily="50" charset="-128"/>
                        </a:rPr>
                        <a:t>ネイティブ番号帯からの番ポのみが対象となっている（片方向番ポ）</a:t>
                      </a:r>
                      <a:endParaRPr kumimoji="1" lang="en-US" altLang="ja-JP" sz="1000" dirty="0">
                        <a:solidFill>
                          <a:schemeClr val="tx1"/>
                        </a:solidFill>
                        <a:latin typeface="Meiryo UI" panose="020B0604030504040204" pitchFamily="50" charset="-128"/>
                        <a:ea typeface="Meiryo UI" panose="020B0604030504040204" pitchFamily="50" charset="-128"/>
                      </a:endParaRPr>
                    </a:p>
                    <a:p>
                      <a:r>
                        <a:rPr kumimoji="1" lang="ja-JP" altLang="en-US" sz="1000" dirty="0">
                          <a:solidFill>
                            <a:schemeClr val="tx1"/>
                          </a:solidFill>
                          <a:latin typeface="Meiryo UI" panose="020B0604030504040204" pitchFamily="50" charset="-128"/>
                          <a:ea typeface="Meiryo UI" panose="020B0604030504040204" pitchFamily="50" charset="-128"/>
                        </a:rPr>
                        <a:t>・アクセス</a:t>
                      </a:r>
                      <a:r>
                        <a:rPr kumimoji="1" lang="en-US" altLang="ja-JP" sz="1000" dirty="0">
                          <a:solidFill>
                            <a:schemeClr val="tx1"/>
                          </a:solidFill>
                          <a:latin typeface="Meiryo UI" panose="020B0604030504040204" pitchFamily="50" charset="-128"/>
                          <a:ea typeface="Meiryo UI" panose="020B0604030504040204" pitchFamily="50" charset="-128"/>
                        </a:rPr>
                        <a:t>PF</a:t>
                      </a:r>
                      <a:r>
                        <a:rPr kumimoji="1" lang="ja-JP" altLang="en-US" sz="1000" dirty="0">
                          <a:solidFill>
                            <a:schemeClr val="tx1"/>
                          </a:solidFill>
                          <a:latin typeface="Meiryo UI" panose="020B0604030504040204" pitchFamily="50" charset="-128"/>
                          <a:ea typeface="Meiryo UI" panose="020B0604030504040204" pitchFamily="50" charset="-128"/>
                        </a:rPr>
                        <a:t>は、</a:t>
                      </a:r>
                      <a:r>
                        <a:rPr kumimoji="1" lang="en-US" altLang="ja-JP" sz="1000" dirty="0">
                          <a:solidFill>
                            <a:schemeClr val="tx1"/>
                          </a:solidFill>
                          <a:latin typeface="Meiryo UI" panose="020B0604030504040204" pitchFamily="50" charset="-128"/>
                          <a:ea typeface="Meiryo UI" panose="020B0604030504040204" pitchFamily="50" charset="-128"/>
                        </a:rPr>
                        <a:t>NTT</a:t>
                      </a:r>
                      <a:r>
                        <a:rPr kumimoji="1" lang="ja-JP" altLang="en-US" sz="1000" dirty="0">
                          <a:solidFill>
                            <a:schemeClr val="tx1"/>
                          </a:solidFill>
                          <a:latin typeface="Meiryo UI" panose="020B0604030504040204" pitchFamily="50" charset="-128"/>
                          <a:ea typeface="Meiryo UI" panose="020B0604030504040204" pitchFamily="50" charset="-128"/>
                        </a:rPr>
                        <a:t>東西</a:t>
                      </a:r>
                      <a:r>
                        <a:rPr kumimoji="1" lang="en-US" altLang="ja-JP" sz="1000" dirty="0">
                          <a:solidFill>
                            <a:schemeClr val="tx1"/>
                          </a:solidFill>
                          <a:latin typeface="Meiryo UI" panose="020B0604030504040204" pitchFamily="50" charset="-128"/>
                          <a:ea typeface="Meiryo UI" panose="020B0604030504040204" pitchFamily="50" charset="-128"/>
                        </a:rPr>
                        <a:t>PSTN</a:t>
                      </a:r>
                      <a:r>
                        <a:rPr kumimoji="1" lang="ja-JP" altLang="en-US" sz="1000" dirty="0">
                          <a:solidFill>
                            <a:schemeClr val="tx1"/>
                          </a:solidFill>
                          <a:latin typeface="Meiryo UI" panose="020B0604030504040204" pitchFamily="50" charset="-128"/>
                          <a:ea typeface="Meiryo UI" panose="020B0604030504040204" pitchFamily="50" charset="-128"/>
                        </a:rPr>
                        <a:t>ネイティブ番号帯の番ポ工事依頼が可能である</a:t>
                      </a:r>
                    </a:p>
                  </a:txBody>
                  <a:tcPr marL="36000" marR="36000" marT="36007" marB="36007"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lvl1pPr algn="l" defTabSz="990600">
                        <a:spcBef>
                          <a:spcPct val="20000"/>
                        </a:spcBef>
                        <a:defRPr kumimoji="1" sz="2100">
                          <a:solidFill>
                            <a:schemeClr val="tx1"/>
                          </a:solidFill>
                          <a:latin typeface="Times New Roman" pitchFamily="18" charset="0"/>
                          <a:ea typeface="ＭＳ Ｐゴシック" pitchFamily="50" charset="-128"/>
                        </a:defRPr>
                      </a:lvl1pPr>
                      <a:lvl2pPr marL="534988" algn="l" defTabSz="990600">
                        <a:spcBef>
                          <a:spcPct val="20000"/>
                        </a:spcBef>
                        <a:defRPr kumimoji="1" sz="1900">
                          <a:solidFill>
                            <a:schemeClr val="tx1"/>
                          </a:solidFill>
                          <a:latin typeface="Times New Roman" pitchFamily="18" charset="0"/>
                          <a:ea typeface="ＭＳ Ｐゴシック" pitchFamily="50" charset="-128"/>
                        </a:defRPr>
                      </a:lvl2pPr>
                      <a:lvl3pPr marL="1023938" algn="l" defTabSz="990600">
                        <a:spcBef>
                          <a:spcPct val="20000"/>
                        </a:spcBef>
                        <a:defRPr kumimoji="1" sz="1600">
                          <a:solidFill>
                            <a:schemeClr val="tx1"/>
                          </a:solidFill>
                          <a:latin typeface="Times New Roman" pitchFamily="18" charset="0"/>
                          <a:ea typeface="ＭＳ Ｐゴシック" pitchFamily="50" charset="-128"/>
                        </a:defRPr>
                      </a:lvl3pPr>
                      <a:lvl4pPr marL="1485900" algn="l" defTabSz="990600">
                        <a:spcBef>
                          <a:spcPct val="20000"/>
                        </a:spcBef>
                        <a:defRPr kumimoji="1" sz="1300">
                          <a:solidFill>
                            <a:schemeClr val="tx1"/>
                          </a:solidFill>
                          <a:latin typeface="Times New Roman" pitchFamily="18" charset="0"/>
                          <a:ea typeface="ＭＳ Ｐゴシック" pitchFamily="50" charset="-128"/>
                        </a:defRPr>
                      </a:lvl4pPr>
                      <a:lvl5pPr marL="1981200" algn="l" defTabSz="990600">
                        <a:spcBef>
                          <a:spcPct val="20000"/>
                        </a:spcBef>
                        <a:defRPr kumimoji="1" sz="1300">
                          <a:solidFill>
                            <a:schemeClr val="tx1"/>
                          </a:solidFill>
                          <a:latin typeface="Times New Roman" pitchFamily="18" charset="0"/>
                          <a:ea typeface="ＭＳ Ｐゴシック" pitchFamily="50"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pitchFamily="50" charset="-128"/>
                        </a:defRPr>
                      </a:lvl9pPr>
                    </a:lstStyle>
                    <a:p>
                      <a:pPr marL="80963" marR="0" lvl="0" indent="-80963" algn="l" defTabSz="990600" rtl="0" eaLnBrk="1" fontAlgn="base" latinLnBrk="0" hangingPunct="1">
                        <a:lnSpc>
                          <a:spcPct val="100000"/>
                        </a:lnSpc>
                        <a:spcBef>
                          <a:spcPts val="0"/>
                        </a:spcBef>
                        <a:spcAft>
                          <a:spcPct val="0"/>
                        </a:spcAft>
                        <a:buClrTx/>
                        <a:buSzTx/>
                        <a:buFont typeface="Arial" panose="020B0604020202020204" pitchFamily="34" charset="0"/>
                        <a:buNone/>
                        <a:tabLst/>
                        <a:defRPr/>
                      </a:pPr>
                      <a:r>
                        <a:rPr lang="ja-JP" altLang="en-US" sz="1000" dirty="0">
                          <a:solidFill>
                            <a:prstClr val="black"/>
                          </a:solidFill>
                          <a:latin typeface="Meiryo UI" panose="020B0604030504040204" pitchFamily="50" charset="-128"/>
                          <a:ea typeface="Meiryo UI" panose="020B0604030504040204" pitchFamily="50" charset="-128"/>
                        </a:rPr>
                        <a:t>・現状の片方向番号ポに加え、</a:t>
                      </a:r>
                      <a:r>
                        <a:rPr lang="en-US" altLang="ja-JP" sz="1000" dirty="0">
                          <a:solidFill>
                            <a:prstClr val="black"/>
                          </a:solidFill>
                          <a:latin typeface="Meiryo UI" panose="020B0604030504040204" pitchFamily="50" charset="-128"/>
                          <a:ea typeface="Meiryo UI" panose="020B0604030504040204" pitchFamily="50" charset="-128"/>
                        </a:rPr>
                        <a:t>NTT</a:t>
                      </a:r>
                      <a:r>
                        <a:rPr lang="ja-JP" altLang="en-US" sz="1000" dirty="0">
                          <a:solidFill>
                            <a:prstClr val="black"/>
                          </a:solidFill>
                          <a:latin typeface="Meiryo UI" panose="020B0604030504040204" pitchFamily="50" charset="-128"/>
                          <a:ea typeface="Meiryo UI" panose="020B0604030504040204" pitchFamily="50" charset="-128"/>
                        </a:rPr>
                        <a:t>東西ひかりネイティブ番号帯および他事業者ネイティブ番号帯からの</a:t>
                      </a:r>
                      <a:endParaRPr lang="en-US" altLang="ja-JP" sz="1000" dirty="0">
                        <a:solidFill>
                          <a:prstClr val="black"/>
                        </a:solidFill>
                        <a:latin typeface="Meiryo UI" panose="020B0604030504040204" pitchFamily="50" charset="-128"/>
                        <a:ea typeface="Meiryo UI" panose="020B0604030504040204" pitchFamily="50" charset="-128"/>
                      </a:endParaRPr>
                    </a:p>
                    <a:p>
                      <a:pPr marL="80963" marR="0" lvl="0" indent="-80963" algn="l" defTabSz="990600" rtl="0" eaLnBrk="1" fontAlgn="base" latinLnBrk="0" hangingPunct="1">
                        <a:lnSpc>
                          <a:spcPct val="100000"/>
                        </a:lnSpc>
                        <a:spcBef>
                          <a:spcPts val="0"/>
                        </a:spcBef>
                        <a:spcAft>
                          <a:spcPct val="0"/>
                        </a:spcAft>
                        <a:buClrTx/>
                        <a:buSzTx/>
                        <a:buFont typeface="Arial" panose="020B0604020202020204" pitchFamily="34" charset="0"/>
                        <a:buNone/>
                        <a:tabLst/>
                        <a:defRPr/>
                      </a:pPr>
                      <a:r>
                        <a:rPr lang="ja-JP" altLang="en-US" sz="1000" dirty="0">
                          <a:solidFill>
                            <a:prstClr val="black"/>
                          </a:solidFill>
                          <a:latin typeface="Meiryo UI" panose="020B0604030504040204" pitchFamily="50" charset="-128"/>
                          <a:ea typeface="Meiryo UI" panose="020B0604030504040204" pitchFamily="50" charset="-128"/>
                        </a:rPr>
                        <a:t>　番ポも可能とする（双方向番ポ）</a:t>
                      </a:r>
                      <a:endParaRPr lang="en-US" altLang="ja-JP" sz="1000" dirty="0">
                        <a:solidFill>
                          <a:prstClr val="black"/>
                        </a:solidFill>
                        <a:latin typeface="Meiryo UI" panose="020B0604030504040204" pitchFamily="50" charset="-128"/>
                        <a:ea typeface="Meiryo UI" panose="020B0604030504040204" pitchFamily="50" charset="-128"/>
                      </a:endParaRPr>
                    </a:p>
                    <a:p>
                      <a:pPr marL="80963" marR="0" lvl="0" indent="-80963" algn="l" defTabSz="990600" rtl="0" eaLnBrk="1" fontAlgn="base" latinLnBrk="0" hangingPunct="1">
                        <a:lnSpc>
                          <a:spcPct val="100000"/>
                        </a:lnSpc>
                        <a:spcBef>
                          <a:spcPts val="0"/>
                        </a:spcBef>
                        <a:spcAft>
                          <a:spcPct val="0"/>
                        </a:spcAft>
                        <a:buClrTx/>
                        <a:buSzTx/>
                        <a:buFont typeface="Arial" panose="020B0604020202020204" pitchFamily="34" charset="0"/>
                        <a:buNone/>
                        <a:tabLst/>
                        <a:defRPr/>
                      </a:pPr>
                      <a:r>
                        <a:rPr lang="ja-JP" altLang="en-US" sz="1000" dirty="0">
                          <a:solidFill>
                            <a:prstClr val="black"/>
                          </a:solidFill>
                          <a:latin typeface="Meiryo UI" panose="020B0604030504040204" pitchFamily="50" charset="-128"/>
                          <a:ea typeface="Meiryo UI" panose="020B0604030504040204" pitchFamily="50" charset="-128"/>
                        </a:rPr>
                        <a:t>・アクセス</a:t>
                      </a:r>
                      <a:r>
                        <a:rPr lang="en-US" altLang="ja-JP" sz="1000" dirty="0">
                          <a:solidFill>
                            <a:prstClr val="black"/>
                          </a:solidFill>
                          <a:latin typeface="Meiryo UI" panose="020B0604030504040204" pitchFamily="50" charset="-128"/>
                          <a:ea typeface="Meiryo UI" panose="020B0604030504040204" pitchFamily="50" charset="-128"/>
                        </a:rPr>
                        <a:t>PF</a:t>
                      </a:r>
                      <a:r>
                        <a:rPr lang="ja-JP" altLang="en-US" sz="1000" dirty="0">
                          <a:solidFill>
                            <a:prstClr val="black"/>
                          </a:solidFill>
                          <a:latin typeface="Meiryo UI" panose="020B0604030504040204" pitchFamily="50" charset="-128"/>
                          <a:ea typeface="Meiryo UI" panose="020B0604030504040204" pitchFamily="50" charset="-128"/>
                        </a:rPr>
                        <a:t>は、</a:t>
                      </a:r>
                      <a:r>
                        <a:rPr lang="en-US" altLang="ja-JP" sz="1000" dirty="0">
                          <a:solidFill>
                            <a:prstClr val="black"/>
                          </a:solidFill>
                          <a:latin typeface="Meiryo UI" panose="020B0604030504040204" pitchFamily="50" charset="-128"/>
                          <a:ea typeface="Meiryo UI" panose="020B0604030504040204" pitchFamily="50" charset="-128"/>
                        </a:rPr>
                        <a:t>NTT</a:t>
                      </a:r>
                      <a:r>
                        <a:rPr lang="ja-JP" altLang="en-US" sz="1000" dirty="0">
                          <a:solidFill>
                            <a:prstClr val="black"/>
                          </a:solidFill>
                          <a:latin typeface="Meiryo UI" panose="020B0604030504040204" pitchFamily="50" charset="-128"/>
                          <a:ea typeface="Meiryo UI" panose="020B0604030504040204" pitchFamily="50" charset="-128"/>
                        </a:rPr>
                        <a:t>東西</a:t>
                      </a:r>
                      <a:r>
                        <a:rPr lang="en-US" altLang="ja-JP" sz="1000" dirty="0">
                          <a:solidFill>
                            <a:prstClr val="black"/>
                          </a:solidFill>
                          <a:latin typeface="Meiryo UI" panose="020B0604030504040204" pitchFamily="50" charset="-128"/>
                          <a:ea typeface="Meiryo UI" panose="020B0604030504040204" pitchFamily="50" charset="-128"/>
                        </a:rPr>
                        <a:t>PSTN</a:t>
                      </a:r>
                      <a:r>
                        <a:rPr lang="ja-JP" altLang="en-US" sz="1000" dirty="0">
                          <a:solidFill>
                            <a:prstClr val="black"/>
                          </a:solidFill>
                          <a:latin typeface="Meiryo UI" panose="020B0604030504040204" pitchFamily="50" charset="-128"/>
                          <a:ea typeface="Meiryo UI" panose="020B0604030504040204" pitchFamily="50" charset="-128"/>
                        </a:rPr>
                        <a:t>ネイティブ番号帯の番ポ工事依頼に加え、</a:t>
                      </a:r>
                      <a:r>
                        <a:rPr lang="en-US" altLang="ja-JP" sz="1000" dirty="0">
                          <a:solidFill>
                            <a:prstClr val="black"/>
                          </a:solidFill>
                          <a:latin typeface="Meiryo UI" panose="020B0604030504040204" pitchFamily="50" charset="-128"/>
                          <a:ea typeface="Meiryo UI" panose="020B0604030504040204" pitchFamily="50" charset="-128"/>
                        </a:rPr>
                        <a:t>NTT</a:t>
                      </a:r>
                      <a:r>
                        <a:rPr lang="ja-JP" altLang="en-US" sz="1000" dirty="0">
                          <a:solidFill>
                            <a:prstClr val="black"/>
                          </a:solidFill>
                          <a:latin typeface="Meiryo UI" panose="020B0604030504040204" pitchFamily="50" charset="-128"/>
                          <a:ea typeface="Meiryo UI" panose="020B0604030504040204" pitchFamily="50" charset="-128"/>
                        </a:rPr>
                        <a:t>東西ひかりネイティブ番号帯および</a:t>
                      </a:r>
                      <a:endParaRPr lang="en-US" altLang="ja-JP" sz="1000" dirty="0">
                        <a:solidFill>
                          <a:prstClr val="black"/>
                        </a:solidFill>
                        <a:latin typeface="Meiryo UI" panose="020B0604030504040204" pitchFamily="50" charset="-128"/>
                        <a:ea typeface="Meiryo UI" panose="020B0604030504040204" pitchFamily="50" charset="-128"/>
                      </a:endParaRPr>
                    </a:p>
                    <a:p>
                      <a:pPr marL="80963" marR="0" lvl="0" indent="-80963" algn="l" defTabSz="990600" rtl="0" eaLnBrk="1" fontAlgn="base" latinLnBrk="0" hangingPunct="1">
                        <a:lnSpc>
                          <a:spcPct val="100000"/>
                        </a:lnSpc>
                        <a:spcBef>
                          <a:spcPts val="0"/>
                        </a:spcBef>
                        <a:spcAft>
                          <a:spcPct val="0"/>
                        </a:spcAft>
                        <a:buClrTx/>
                        <a:buSzTx/>
                        <a:buFont typeface="Arial" panose="020B0604020202020204" pitchFamily="34" charset="0"/>
                        <a:buNone/>
                        <a:tabLst/>
                        <a:defRPr/>
                      </a:pPr>
                      <a:r>
                        <a:rPr lang="ja-JP" altLang="en-US" sz="1000" dirty="0">
                          <a:solidFill>
                            <a:prstClr val="black"/>
                          </a:solidFill>
                          <a:latin typeface="Meiryo UI" panose="020B0604030504040204" pitchFamily="50" charset="-128"/>
                          <a:ea typeface="Meiryo UI" panose="020B0604030504040204" pitchFamily="50" charset="-128"/>
                        </a:rPr>
                        <a:t>　他事業者ネイティブ番号帯の番ポ工事依頼を可能とする</a:t>
                      </a: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7" marB="36007"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4" name="スライド番号プレースホルダー 1">
            <a:extLst>
              <a:ext uri="{FF2B5EF4-FFF2-40B4-BE49-F238E27FC236}">
                <a16:creationId xmlns:a16="http://schemas.microsoft.com/office/drawing/2014/main" id="{B9C5BA05-4332-D3C1-5F59-F778FE8AE9FB}"/>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2</a:t>
            </a:fld>
            <a:endParaRPr lang="en-US" altLang="ja-JP" dirty="0"/>
          </a:p>
        </p:txBody>
      </p:sp>
      <p:pic>
        <p:nvPicPr>
          <p:cNvPr id="3" name="図 2" descr="ダイアグラム&#10;&#10;自動的に生成された説明">
            <a:extLst>
              <a:ext uri="{FF2B5EF4-FFF2-40B4-BE49-F238E27FC236}">
                <a16:creationId xmlns:a16="http://schemas.microsoft.com/office/drawing/2014/main" id="{DECF745C-3D63-2687-A4EE-27F377184D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800" y="2943205"/>
            <a:ext cx="12456000" cy="5940660"/>
          </a:xfrm>
          <a:prstGeom prst="rect">
            <a:avLst/>
          </a:prstGeom>
        </p:spPr>
      </p:pic>
    </p:spTree>
    <p:extLst>
      <p:ext uri="{BB962C8B-B14F-4D97-AF65-F5344CB8AC3E}">
        <p14:creationId xmlns:p14="http://schemas.microsoft.com/office/powerpoint/2010/main" val="231144631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全体概要（開発機能（３／４））</a:t>
            </a:r>
          </a:p>
          <a:p>
            <a:r>
              <a:rPr lang="ja-JP" altLang="en-US" dirty="0"/>
              <a:t>　本開発における要件一覧と影響機能部を以下に示す</a:t>
            </a:r>
          </a:p>
        </p:txBody>
      </p:sp>
      <p:sp>
        <p:nvSpPr>
          <p:cNvPr id="3" name="スライド番号プレースホルダー 1">
            <a:extLst>
              <a:ext uri="{FF2B5EF4-FFF2-40B4-BE49-F238E27FC236}">
                <a16:creationId xmlns:a16="http://schemas.microsoft.com/office/drawing/2014/main" id="{844F8607-CC09-2354-DDAD-95271E7FEFF1}"/>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20</a:t>
            </a:fld>
            <a:endParaRPr lang="en-US" altLang="ja-JP" dirty="0"/>
          </a:p>
        </p:txBody>
      </p:sp>
      <p:sp>
        <p:nvSpPr>
          <p:cNvPr id="8" name="テキスト ボックス 7">
            <a:extLst>
              <a:ext uri="{FF2B5EF4-FFF2-40B4-BE49-F238E27FC236}">
                <a16:creationId xmlns:a16="http://schemas.microsoft.com/office/drawing/2014/main" id="{652AC217-ADAE-75CF-B4A2-03A6E68BD15D}"/>
              </a:ext>
            </a:extLst>
          </p:cNvPr>
          <p:cNvSpPr txBox="1"/>
          <p:nvPr/>
        </p:nvSpPr>
        <p:spPr>
          <a:xfrm>
            <a:off x="10173483" y="7684767"/>
            <a:ext cx="1696545" cy="246221"/>
          </a:xfrm>
          <a:prstGeom prst="rect">
            <a:avLst/>
          </a:prstGeom>
          <a:noFill/>
        </p:spPr>
        <p:txBody>
          <a:bodyPr wrap="none" lIns="36000" rIns="36000" rtlCol="0" anchor="ctr" anchorCtr="0">
            <a:spAutoFit/>
          </a:bodyPr>
          <a:lstStyle/>
          <a:p>
            <a:pPr algn="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凡例</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○：対象－：対象外</a:t>
            </a:r>
          </a:p>
        </p:txBody>
      </p:sp>
      <p:graphicFrame>
        <p:nvGraphicFramePr>
          <p:cNvPr id="4" name="Group 567">
            <a:extLst>
              <a:ext uri="{FF2B5EF4-FFF2-40B4-BE49-F238E27FC236}">
                <a16:creationId xmlns:a16="http://schemas.microsoft.com/office/drawing/2014/main" id="{918428E7-2D39-20B7-60A8-00B120822242}"/>
              </a:ext>
            </a:extLst>
          </p:cNvPr>
          <p:cNvGraphicFramePr>
            <a:graphicFrameLocks noGrp="1"/>
          </p:cNvGraphicFramePr>
          <p:nvPr>
            <p:extLst>
              <p:ext uri="{D42A27DB-BD31-4B8C-83A1-F6EECF244321}">
                <p14:modId xmlns:p14="http://schemas.microsoft.com/office/powerpoint/2010/main" val="1336207292"/>
              </p:ext>
            </p:extLst>
          </p:nvPr>
        </p:nvGraphicFramePr>
        <p:xfrm>
          <a:off x="928193" y="2146641"/>
          <a:ext cx="10945215" cy="5462271"/>
        </p:xfrm>
        <a:graphic>
          <a:graphicData uri="http://schemas.openxmlformats.org/drawingml/2006/table">
            <a:tbl>
              <a:tblPr/>
              <a:tblGrid>
                <a:gridCol w="413446">
                  <a:extLst>
                    <a:ext uri="{9D8B030D-6E8A-4147-A177-3AD203B41FA5}">
                      <a16:colId xmlns:a16="http://schemas.microsoft.com/office/drawing/2014/main" val="20000"/>
                    </a:ext>
                  </a:extLst>
                </a:gridCol>
                <a:gridCol w="1197503">
                  <a:extLst>
                    <a:ext uri="{9D8B030D-6E8A-4147-A177-3AD203B41FA5}">
                      <a16:colId xmlns:a16="http://schemas.microsoft.com/office/drawing/2014/main" val="20002"/>
                    </a:ext>
                  </a:extLst>
                </a:gridCol>
                <a:gridCol w="653308">
                  <a:extLst>
                    <a:ext uri="{9D8B030D-6E8A-4147-A177-3AD203B41FA5}">
                      <a16:colId xmlns:a16="http://schemas.microsoft.com/office/drawing/2014/main" val="1304154233"/>
                    </a:ext>
                  </a:extLst>
                </a:gridCol>
                <a:gridCol w="693909">
                  <a:extLst>
                    <a:ext uri="{9D8B030D-6E8A-4147-A177-3AD203B41FA5}">
                      <a16:colId xmlns:a16="http://schemas.microsoft.com/office/drawing/2014/main" val="3451889304"/>
                    </a:ext>
                  </a:extLst>
                </a:gridCol>
                <a:gridCol w="330726">
                  <a:extLst>
                    <a:ext uri="{9D8B030D-6E8A-4147-A177-3AD203B41FA5}">
                      <a16:colId xmlns:a16="http://schemas.microsoft.com/office/drawing/2014/main" val="1557585135"/>
                    </a:ext>
                  </a:extLst>
                </a:gridCol>
                <a:gridCol w="5192981">
                  <a:extLst>
                    <a:ext uri="{9D8B030D-6E8A-4147-A177-3AD203B41FA5}">
                      <a16:colId xmlns:a16="http://schemas.microsoft.com/office/drawing/2014/main" val="20003"/>
                    </a:ext>
                  </a:extLst>
                </a:gridCol>
                <a:gridCol w="410557">
                  <a:extLst>
                    <a:ext uri="{9D8B030D-6E8A-4147-A177-3AD203B41FA5}">
                      <a16:colId xmlns:a16="http://schemas.microsoft.com/office/drawing/2014/main" val="20004"/>
                    </a:ext>
                  </a:extLst>
                </a:gridCol>
                <a:gridCol w="410557">
                  <a:extLst>
                    <a:ext uri="{9D8B030D-6E8A-4147-A177-3AD203B41FA5}">
                      <a16:colId xmlns:a16="http://schemas.microsoft.com/office/drawing/2014/main" val="20005"/>
                    </a:ext>
                  </a:extLst>
                </a:gridCol>
                <a:gridCol w="410557">
                  <a:extLst>
                    <a:ext uri="{9D8B030D-6E8A-4147-A177-3AD203B41FA5}">
                      <a16:colId xmlns:a16="http://schemas.microsoft.com/office/drawing/2014/main" val="20006"/>
                    </a:ext>
                  </a:extLst>
                </a:gridCol>
                <a:gridCol w="410557">
                  <a:extLst>
                    <a:ext uri="{9D8B030D-6E8A-4147-A177-3AD203B41FA5}">
                      <a16:colId xmlns:a16="http://schemas.microsoft.com/office/drawing/2014/main" val="20007"/>
                    </a:ext>
                  </a:extLst>
                </a:gridCol>
                <a:gridCol w="410557">
                  <a:extLst>
                    <a:ext uri="{9D8B030D-6E8A-4147-A177-3AD203B41FA5}">
                      <a16:colId xmlns:a16="http://schemas.microsoft.com/office/drawing/2014/main" val="20008"/>
                    </a:ext>
                  </a:extLst>
                </a:gridCol>
                <a:gridCol w="410557">
                  <a:extLst>
                    <a:ext uri="{9D8B030D-6E8A-4147-A177-3AD203B41FA5}">
                      <a16:colId xmlns:a16="http://schemas.microsoft.com/office/drawing/2014/main" val="20009"/>
                    </a:ext>
                  </a:extLst>
                </a:gridCol>
              </a:tblGrid>
              <a:tr h="260222">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項番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grid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要件</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hMerge="1">
                  <a:txBody>
                    <a:bodyPr/>
                    <a:lstStyle/>
                    <a:p>
                      <a:endParaRPr kumimoji="1" lang="ja-JP" altLang="en-US"/>
                    </a:p>
                  </a:txBody>
                  <a:tcPr>
                    <a:lnL w="9525" cap="flat" cmpd="sng" algn="ctr">
                      <a:solidFill>
                        <a:schemeClr val="tx1"/>
                      </a:solidFill>
                      <a:prstDash val="solid"/>
                      <a:round/>
                      <a:headEnd type="none" w="med" len="med"/>
                      <a:tailEnd type="none" w="med" len="med"/>
                    </a:lnL>
                  </a:tcPr>
                </a:tc>
                <a:tc rowSpan="2" hMerge="1">
                  <a:txBody>
                    <a:bodyPr/>
                    <a:lstStyle/>
                    <a:p>
                      <a:endParaRPr kumimoji="1" lang="ja-JP" altLang="en-US"/>
                    </a:p>
                  </a:txBody>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説明</a:t>
                      </a:r>
                      <a:endParaRPr kumimoji="1" lang="en-US" altLang="ja-JP" sz="1000" b="0" i="0" u="none" strike="noStrike" cap="none" normalizeH="0" baseline="0" dirty="0">
                        <a:ln>
                          <a:noFill/>
                        </a:ln>
                        <a:solidFill>
                          <a:schemeClr val="tx1"/>
                        </a:solidFill>
                        <a:effectLst/>
                        <a:latin typeface="+mj-ea"/>
                        <a:ea typeface="+mj-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項番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実現内容サマリ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6">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n-ea"/>
                          <a:ea typeface="+mn-ea"/>
                        </a:rPr>
                        <a:t>影響機能部</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endParaRPr>
                    </a:p>
                  </a:txBody>
                  <a:tcPr marL="72000" marR="72000" marT="36007" marB="3600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t"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603874">
                <a:tc vMerge="1">
                  <a:txBody>
                    <a:bodyPr/>
                    <a:lstStyle>
                      <a:lvl1pPr algn="l" defTabSz="990600">
                        <a:spcBef>
                          <a:spcPct val="20000"/>
                        </a:spcBef>
                        <a:defRPr kumimoji="1" sz="2100">
                          <a:solidFill>
                            <a:schemeClr val="tx1"/>
                          </a:solidFill>
                          <a:latin typeface="Times New Roman" pitchFamily="18" charset="0"/>
                          <a:ea typeface="ＭＳ Ｐゴシック" charset="-128"/>
                        </a:defRPr>
                      </a:lvl1pPr>
                      <a:lvl2pPr marL="534988" algn="l" defTabSz="990600">
                        <a:spcBef>
                          <a:spcPct val="20000"/>
                        </a:spcBef>
                        <a:defRPr kumimoji="1" sz="1900">
                          <a:solidFill>
                            <a:schemeClr val="tx1"/>
                          </a:solidFill>
                          <a:latin typeface="Times New Roman" pitchFamily="18" charset="0"/>
                          <a:ea typeface="ＭＳ Ｐゴシック" charset="-128"/>
                        </a:defRPr>
                      </a:lvl2pPr>
                      <a:lvl3pPr marL="1023938" algn="l" defTabSz="990600">
                        <a:spcBef>
                          <a:spcPct val="20000"/>
                        </a:spcBef>
                        <a:defRPr kumimoji="1" sz="1600">
                          <a:solidFill>
                            <a:schemeClr val="tx1"/>
                          </a:solidFill>
                          <a:latin typeface="Times New Roman" pitchFamily="18" charset="0"/>
                          <a:ea typeface="ＭＳ Ｐゴシック" charset="-128"/>
                        </a:defRPr>
                      </a:lvl3pPr>
                      <a:lvl4pPr marL="1485900" algn="l" defTabSz="990600">
                        <a:spcBef>
                          <a:spcPct val="20000"/>
                        </a:spcBef>
                        <a:defRPr kumimoji="1" sz="1300">
                          <a:solidFill>
                            <a:schemeClr val="tx1"/>
                          </a:solidFill>
                          <a:latin typeface="Times New Roman" pitchFamily="18" charset="0"/>
                          <a:ea typeface="ＭＳ Ｐゴシック" charset="-128"/>
                        </a:defRPr>
                      </a:lvl4pPr>
                      <a:lvl5pPr marL="1981200" algn="l" defTabSz="990600">
                        <a:spcBef>
                          <a:spcPct val="20000"/>
                        </a:spcBef>
                        <a:defRPr kumimoji="1" sz="1300">
                          <a:solidFill>
                            <a:schemeClr val="tx1"/>
                          </a:solidFill>
                          <a:latin typeface="Times New Roman" pitchFamily="18" charset="0"/>
                          <a:ea typeface="ＭＳ Ｐゴシック"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charset="-128"/>
                        </a:defRPr>
                      </a:lvl9p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gridSpan="3" vMerge="1">
                  <a:txBody>
                    <a:bodyPr/>
                    <a:lstStyle>
                      <a:lvl1pPr algn="l" defTabSz="990600">
                        <a:spcBef>
                          <a:spcPct val="20000"/>
                        </a:spcBef>
                        <a:defRPr kumimoji="1" sz="2100">
                          <a:solidFill>
                            <a:schemeClr val="tx1"/>
                          </a:solidFill>
                          <a:latin typeface="Times New Roman" pitchFamily="18" charset="0"/>
                          <a:ea typeface="ＭＳ Ｐゴシック" charset="-128"/>
                        </a:defRPr>
                      </a:lvl1pPr>
                      <a:lvl2pPr marL="534988" algn="l" defTabSz="990600">
                        <a:spcBef>
                          <a:spcPct val="20000"/>
                        </a:spcBef>
                        <a:defRPr kumimoji="1" sz="1900">
                          <a:solidFill>
                            <a:schemeClr val="tx1"/>
                          </a:solidFill>
                          <a:latin typeface="Times New Roman" pitchFamily="18" charset="0"/>
                          <a:ea typeface="ＭＳ Ｐゴシック" charset="-128"/>
                        </a:defRPr>
                      </a:lvl2pPr>
                      <a:lvl3pPr marL="1023938" algn="l" defTabSz="990600">
                        <a:spcBef>
                          <a:spcPct val="20000"/>
                        </a:spcBef>
                        <a:defRPr kumimoji="1" sz="1600">
                          <a:solidFill>
                            <a:schemeClr val="tx1"/>
                          </a:solidFill>
                          <a:latin typeface="Times New Roman" pitchFamily="18" charset="0"/>
                          <a:ea typeface="ＭＳ Ｐゴシック" charset="-128"/>
                        </a:defRPr>
                      </a:lvl3pPr>
                      <a:lvl4pPr marL="1485900" algn="l" defTabSz="990600">
                        <a:spcBef>
                          <a:spcPct val="20000"/>
                        </a:spcBef>
                        <a:defRPr kumimoji="1" sz="1300">
                          <a:solidFill>
                            <a:schemeClr val="tx1"/>
                          </a:solidFill>
                          <a:latin typeface="Times New Roman" pitchFamily="18" charset="0"/>
                          <a:ea typeface="ＭＳ Ｐゴシック" charset="-128"/>
                        </a:defRPr>
                      </a:lvl4pPr>
                      <a:lvl5pPr marL="1981200" algn="l" defTabSz="990600">
                        <a:spcBef>
                          <a:spcPct val="20000"/>
                        </a:spcBef>
                        <a:defRPr kumimoji="1" sz="1300">
                          <a:solidFill>
                            <a:schemeClr val="tx1"/>
                          </a:solidFill>
                          <a:latin typeface="Times New Roman" pitchFamily="18" charset="0"/>
                          <a:ea typeface="ＭＳ Ｐゴシック"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charset="-128"/>
                        </a:defRPr>
                      </a:lvl9p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lvl1pPr algn="l" defTabSz="990600">
                        <a:spcBef>
                          <a:spcPct val="20000"/>
                        </a:spcBef>
                        <a:defRPr kumimoji="1" sz="2100">
                          <a:solidFill>
                            <a:schemeClr val="tx1"/>
                          </a:solidFill>
                          <a:latin typeface="Times New Roman" pitchFamily="18" charset="0"/>
                          <a:ea typeface="ＭＳ Ｐゴシック" charset="-128"/>
                        </a:defRPr>
                      </a:lvl1pPr>
                      <a:lvl2pPr marL="534988" algn="l" defTabSz="990600">
                        <a:spcBef>
                          <a:spcPct val="20000"/>
                        </a:spcBef>
                        <a:defRPr kumimoji="1" sz="1900">
                          <a:solidFill>
                            <a:schemeClr val="tx1"/>
                          </a:solidFill>
                          <a:latin typeface="Times New Roman" pitchFamily="18" charset="0"/>
                          <a:ea typeface="ＭＳ Ｐゴシック" charset="-128"/>
                        </a:defRPr>
                      </a:lvl2pPr>
                      <a:lvl3pPr marL="1023938" algn="l" defTabSz="990600">
                        <a:spcBef>
                          <a:spcPct val="20000"/>
                        </a:spcBef>
                        <a:defRPr kumimoji="1" sz="1600">
                          <a:solidFill>
                            <a:schemeClr val="tx1"/>
                          </a:solidFill>
                          <a:latin typeface="Times New Roman" pitchFamily="18" charset="0"/>
                          <a:ea typeface="ＭＳ Ｐゴシック" charset="-128"/>
                        </a:defRPr>
                      </a:lvl3pPr>
                      <a:lvl4pPr marL="1485900" algn="l" defTabSz="990600">
                        <a:spcBef>
                          <a:spcPct val="20000"/>
                        </a:spcBef>
                        <a:defRPr kumimoji="1" sz="1300">
                          <a:solidFill>
                            <a:schemeClr val="tx1"/>
                          </a:solidFill>
                          <a:latin typeface="Times New Roman" pitchFamily="18" charset="0"/>
                          <a:ea typeface="ＭＳ Ｐゴシック" charset="-128"/>
                        </a:defRPr>
                      </a:lvl4pPr>
                      <a:lvl5pPr marL="1981200" algn="l" defTabSz="990600">
                        <a:spcBef>
                          <a:spcPct val="20000"/>
                        </a:spcBef>
                        <a:defRPr kumimoji="1" sz="1300">
                          <a:solidFill>
                            <a:schemeClr val="tx1"/>
                          </a:solidFill>
                          <a:latin typeface="Times New Roman" pitchFamily="18" charset="0"/>
                          <a:ea typeface="ＭＳ Ｐゴシック"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charset="-128"/>
                        </a:defRPr>
                      </a:lvl9p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j-ea"/>
                          <a:ea typeface="+mj-ea"/>
                        </a:rPr>
                        <a:t>オーダ</a:t>
                      </a:r>
                      <a:br>
                        <a:rPr kumimoji="1" lang="en-US" altLang="ja-JP" sz="1000" b="0" i="0" u="none" strike="noStrike" cap="none" normalizeH="0" baseline="0" dirty="0">
                          <a:ln>
                            <a:noFill/>
                          </a:ln>
                          <a:solidFill>
                            <a:schemeClr val="tx1"/>
                          </a:solidFill>
                          <a:effectLst/>
                          <a:latin typeface="+mj-ea"/>
                          <a:ea typeface="+mj-ea"/>
                        </a:rPr>
                      </a:br>
                      <a:r>
                        <a:rPr kumimoji="1" lang="ja-JP" altLang="en-US" sz="1000" b="0" i="0" u="none" strike="noStrike" cap="none" normalizeH="0" baseline="0" dirty="0">
                          <a:ln>
                            <a:noFill/>
                          </a:ln>
                          <a:solidFill>
                            <a:schemeClr val="tx1"/>
                          </a:solidFill>
                          <a:effectLst/>
                          <a:latin typeface="+mj-ea"/>
                          <a:ea typeface="+mj-ea"/>
                        </a:rPr>
                        <a:t>制御</a:t>
                      </a: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j-ea"/>
                          <a:ea typeface="+mj-ea"/>
                        </a:rPr>
                        <a:t>統合</a:t>
                      </a:r>
                      <a:r>
                        <a:rPr kumimoji="1" lang="en-US" altLang="ja-JP" sz="1000" b="0" i="0" u="none" strike="noStrike" cap="none" normalizeH="0" baseline="0" dirty="0">
                          <a:ln>
                            <a:noFill/>
                          </a:ln>
                          <a:solidFill>
                            <a:schemeClr val="tx1"/>
                          </a:solidFill>
                          <a:effectLst/>
                          <a:latin typeface="+mj-ea"/>
                          <a:ea typeface="+mj-ea"/>
                        </a:rPr>
                        <a:t>HHC</a:t>
                      </a:r>
                      <a:endParaRPr kumimoji="1" lang="ja-JP" altLang="en-US" sz="1000" b="0" i="0" u="none" strike="noStrike" cap="none" normalizeH="0" baseline="0" dirty="0">
                        <a:ln>
                          <a:noFill/>
                        </a:ln>
                        <a:solidFill>
                          <a:schemeClr val="tx1"/>
                        </a:solidFill>
                        <a:effectLst/>
                        <a:latin typeface="+mj-ea"/>
                        <a:ea typeface="+mj-ea"/>
                      </a:endParaRP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j-ea"/>
                          <a:ea typeface="+mj-ea"/>
                        </a:rPr>
                        <a:t>設備連携</a:t>
                      </a: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t"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情報配信</a:t>
                      </a: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t" latinLnBrk="0" hangingPunct="1">
                        <a:lnSpc>
                          <a:spcPct val="100000"/>
                        </a:lnSpc>
                        <a:spcBef>
                          <a:spcPct val="0"/>
                        </a:spcBef>
                        <a:spcAft>
                          <a:spcPct val="0"/>
                        </a:spcAft>
                        <a:buClrTx/>
                        <a:buSzTx/>
                        <a:buFontTx/>
                        <a:buNone/>
                        <a:tabLst/>
                      </a:pPr>
                      <a:r>
                        <a:rPr kumimoji="1" lang="zh-TW" altLang="en-US" sz="1000" b="0" i="0" u="none" strike="noStrike" cap="none" normalizeH="0" baseline="0" dirty="0">
                          <a:ln>
                            <a:noFill/>
                          </a:ln>
                          <a:solidFill>
                            <a:schemeClr val="tx1"/>
                          </a:solidFill>
                          <a:effectLst/>
                          <a:latin typeface="+mj-ea"/>
                          <a:ea typeface="+mj-ea"/>
                        </a:rPr>
                        <a:t>納期情報</a:t>
                      </a:r>
                      <a:br>
                        <a:rPr kumimoji="1" lang="en-US" altLang="zh-TW" sz="1000" b="0" i="0" u="none" strike="noStrike" cap="none" normalizeH="0" baseline="0" dirty="0">
                          <a:ln>
                            <a:noFill/>
                          </a:ln>
                          <a:solidFill>
                            <a:schemeClr val="tx1"/>
                          </a:solidFill>
                          <a:effectLst/>
                          <a:latin typeface="+mj-ea"/>
                          <a:ea typeface="+mj-ea"/>
                        </a:rPr>
                      </a:br>
                      <a:r>
                        <a:rPr kumimoji="1" lang="zh-TW" altLang="en-US" sz="1000" b="0" i="0" u="none" strike="noStrike" cap="none" normalizeH="0" baseline="0" dirty="0">
                          <a:ln>
                            <a:noFill/>
                          </a:ln>
                          <a:solidFill>
                            <a:schemeClr val="tx1"/>
                          </a:solidFill>
                          <a:effectLst/>
                          <a:latin typeface="+mj-ea"/>
                          <a:ea typeface="+mj-ea"/>
                        </a:rPr>
                        <a:t>管理</a:t>
                      </a:r>
                      <a:endParaRPr kumimoji="1" lang="ja-JP" altLang="en-US" sz="1000" b="0" i="0" u="none" strike="noStrike" cap="none" normalizeH="0" baseline="0" dirty="0">
                        <a:ln>
                          <a:noFill/>
                        </a:ln>
                        <a:solidFill>
                          <a:schemeClr val="tx1"/>
                        </a:solidFill>
                        <a:effectLst/>
                        <a:latin typeface="+mj-ea"/>
                        <a:ea typeface="+mj-ea"/>
                      </a:endParaRP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t" latinLnBrk="0" hangingPunct="1">
                        <a:lnSpc>
                          <a:spcPct val="100000"/>
                        </a:lnSpc>
                        <a:spcBef>
                          <a:spcPct val="0"/>
                        </a:spcBef>
                        <a:spcAft>
                          <a:spcPct val="0"/>
                        </a:spcAft>
                        <a:buClrTx/>
                        <a:buSzTx/>
                        <a:buFontTx/>
                        <a:buNone/>
                        <a:tabLst/>
                      </a:pPr>
                      <a:r>
                        <a:rPr kumimoji="1" lang="zh-TW" altLang="en-US" sz="1000" b="0" i="0" u="none" strike="noStrike" cap="none" normalizeH="0" baseline="0" dirty="0">
                          <a:ln>
                            <a:noFill/>
                          </a:ln>
                          <a:solidFill>
                            <a:schemeClr val="tx1"/>
                          </a:solidFill>
                          <a:effectLst/>
                          <a:latin typeface="+mj-ea"/>
                          <a:ea typeface="+mj-ea"/>
                        </a:rPr>
                        <a:t>個体管理</a:t>
                      </a:r>
                      <a:endParaRPr kumimoji="1" lang="ja-JP" altLang="en-US" sz="1000" b="0" i="0" u="none" strike="noStrike" cap="none" normalizeH="0" baseline="0" dirty="0">
                        <a:ln>
                          <a:noFill/>
                        </a:ln>
                        <a:solidFill>
                          <a:schemeClr val="tx1"/>
                        </a:solidFill>
                        <a:effectLst/>
                        <a:latin typeface="+mj-ea"/>
                        <a:ea typeface="+mj-ea"/>
                      </a:endParaRP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1212046">
                <a:tc rowSpan="4">
                  <a:txBody>
                    <a:bodyPr/>
                    <a:lstStyle/>
                    <a:p>
                      <a:pPr marL="0" marR="0" lvl="0" indent="0" algn="r" defTabSz="9906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n-ea"/>
                          <a:ea typeface="+mn-ea"/>
                        </a:rPr>
                        <a:t>1</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r>
                        <a:rPr kumimoji="1" lang="ja-JP" altLang="en-US" sz="1000" dirty="0">
                          <a:solidFill>
                            <a:schemeClr val="tx1"/>
                          </a:solidFill>
                          <a:latin typeface="+mn-ea"/>
                          <a:ea typeface="+mn-ea"/>
                        </a:rPr>
                        <a:t>他事業者ネイティブ</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番号・ひかりネイティブ</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番号のポートイン／</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ポートアウト工事を</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可能にする対応</a:t>
                      </a:r>
                      <a:endParaRPr kumimoji="1" lang="en-US" altLang="ja-JP" sz="100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4">
                  <a:txBody>
                    <a:bodyPr/>
                    <a:lstStyle/>
                    <a:p>
                      <a:r>
                        <a:rPr kumimoji="1" lang="ja-JP" altLang="en-US" sz="1000" dirty="0">
                          <a:latin typeface="+mn-ea"/>
                          <a:ea typeface="+mn-ea"/>
                          <a:cs typeface="Meiryo UI" panose="020B0604030504040204" pitchFamily="50" charset="-128"/>
                        </a:rPr>
                        <a:t>ひかり電話</a:t>
                      </a:r>
                      <a:br>
                        <a:rPr kumimoji="1" lang="en-US" altLang="ja-JP" sz="1000" dirty="0">
                          <a:latin typeface="+mn-ea"/>
                          <a:ea typeface="+mn-ea"/>
                          <a:cs typeface="Meiryo UI" panose="020B0604030504040204" pitchFamily="50" charset="-128"/>
                        </a:rPr>
                      </a:br>
                      <a:r>
                        <a:rPr kumimoji="1" lang="ja-JP" altLang="en-US" sz="1000" dirty="0">
                          <a:latin typeface="+mn-ea"/>
                          <a:ea typeface="+mn-ea"/>
                          <a:cs typeface="Meiryo UI" panose="020B0604030504040204" pitchFamily="50" charset="-128"/>
                        </a:rPr>
                        <a:t>ポートイン</a:t>
                      </a:r>
                      <a:endParaRPr kumimoji="1" lang="ja-JP" altLang="en-US" sz="1000" dirty="0">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pPr marL="0" indent="0"/>
                      <a:r>
                        <a:rPr kumimoji="1" lang="en-US" altLang="ja-JP" sz="1000" dirty="0">
                          <a:latin typeface="+mn-ea"/>
                          <a:ea typeface="+mn-ea"/>
                        </a:rPr>
                        <a:t>IF</a:t>
                      </a:r>
                      <a:r>
                        <a:rPr kumimoji="1" lang="ja-JP" altLang="en-US" sz="1000" dirty="0">
                          <a:latin typeface="+mn-ea"/>
                          <a:ea typeface="+mn-ea"/>
                        </a:rPr>
                        <a:t>対応</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kern="1200" baseline="0" dirty="0">
                          <a:solidFill>
                            <a:schemeClr val="tx1"/>
                          </a:solidFill>
                          <a:latin typeface="+mn-ea"/>
                          <a:ea typeface="+mn-ea"/>
                          <a:cs typeface="Meiryo UI" panose="020B0604030504040204" pitchFamily="50" charset="-128"/>
                        </a:rPr>
                        <a:t>(</a:t>
                      </a:r>
                      <a:r>
                        <a:rPr kumimoji="1" lang="ja-JP" altLang="en-US" sz="1000" kern="1200" baseline="0" dirty="0">
                          <a:solidFill>
                            <a:schemeClr val="tx1"/>
                          </a:solidFill>
                          <a:latin typeface="+mn-ea"/>
                          <a:ea typeface="+mn-ea"/>
                          <a:cs typeface="Meiryo UI" panose="020B0604030504040204" pitchFamily="50" charset="-128"/>
                        </a:rPr>
                        <a:t>ア</a:t>
                      </a:r>
                      <a:r>
                        <a:rPr kumimoji="1" lang="en-US" altLang="ja-JP" sz="1000" kern="1200" baseline="0" dirty="0">
                          <a:solidFill>
                            <a:schemeClr val="tx1"/>
                          </a:solidFill>
                          <a:latin typeface="+mn-ea"/>
                          <a:ea typeface="+mn-ea"/>
                          <a:cs typeface="Meiryo UI" panose="020B0604030504040204" pitchFamily="50" charset="-128"/>
                        </a:rPr>
                        <a:t>)</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有派遣工事</a:t>
                      </a:r>
                      <a:r>
                        <a:rPr kumimoji="1" lang="en-US" altLang="ja-JP" sz="1000" dirty="0">
                          <a:solidFill>
                            <a:schemeClr val="tx1"/>
                          </a:solidFill>
                          <a:latin typeface="+mn-ea"/>
                          <a:ea typeface="+mn-ea"/>
                        </a:rPr>
                        <a:t>】</a:t>
                      </a:r>
                    </a:p>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から</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に番ポ工事依頼を流通可能とする</a:t>
                      </a:r>
                      <a:endParaRPr kumimoji="1" lang="en-US" altLang="ja-JP" sz="1000" dirty="0">
                        <a:solidFill>
                          <a:schemeClr val="tx1"/>
                        </a:solidFill>
                        <a:latin typeface="+mn-ea"/>
                        <a:ea typeface="+mn-ea"/>
                      </a:endParaRPr>
                    </a:p>
                    <a:p>
                      <a:pPr marL="60325" marR="0" lvl="0" indent="-60325" algn="l"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は</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から</a:t>
                      </a:r>
                      <a:r>
                        <a:rPr kumimoji="1" lang="zh-TW" altLang="en-US" sz="1000" dirty="0">
                          <a:solidFill>
                            <a:schemeClr val="tx1"/>
                          </a:solidFill>
                          <a:latin typeface="+mn-ea"/>
                          <a:ea typeface="+mn-ea"/>
                        </a:rPr>
                        <a:t>着信試験用</a:t>
                      </a:r>
                      <a:r>
                        <a:rPr kumimoji="1" lang="ja-JP" altLang="en-US" sz="1000" dirty="0">
                          <a:solidFill>
                            <a:schemeClr val="tx1"/>
                          </a:solidFill>
                          <a:latin typeface="+mn-ea"/>
                          <a:ea typeface="+mn-ea"/>
                        </a:rPr>
                        <a:t>の</a:t>
                      </a:r>
                      <a:r>
                        <a:rPr kumimoji="1" lang="zh-TW" altLang="en-US" sz="1000" dirty="0">
                          <a:solidFill>
                            <a:schemeClr val="tx1"/>
                          </a:solidFill>
                          <a:latin typeface="+mn-ea"/>
                          <a:ea typeface="+mn-ea"/>
                        </a:rPr>
                        <a:t>電話番号</a:t>
                      </a:r>
                      <a:r>
                        <a:rPr kumimoji="1" lang="ja-JP" altLang="en-US" sz="1000" dirty="0" err="1">
                          <a:solidFill>
                            <a:schemeClr val="tx1"/>
                          </a:solidFill>
                          <a:latin typeface="+mn-ea"/>
                          <a:ea typeface="+mn-ea"/>
                        </a:rPr>
                        <a:t>、</a:t>
                      </a:r>
                      <a:r>
                        <a:rPr kumimoji="1" lang="ja-JP" altLang="en-US" sz="1000" dirty="0">
                          <a:solidFill>
                            <a:schemeClr val="tx1"/>
                          </a:solidFill>
                          <a:latin typeface="+mn-ea"/>
                          <a:ea typeface="+mn-ea"/>
                        </a:rPr>
                        <a:t>番号取得事業者の連絡先情報等を受信可能とする</a:t>
                      </a:r>
                      <a:endParaRPr kumimoji="1" lang="en-US" altLang="ja-JP" sz="1000" dirty="0">
                        <a:solidFill>
                          <a:schemeClr val="tx1"/>
                        </a:solidFill>
                        <a:latin typeface="+mn-ea"/>
                        <a:ea typeface="+mn-ea"/>
                      </a:endParaRPr>
                    </a:p>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は</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から番ポ工事結果を受信可能とする</a:t>
                      </a:r>
                      <a:endParaRPr kumimoji="1" lang="en-US" altLang="ja-JP" sz="1000" dirty="0">
                        <a:solidFill>
                          <a:schemeClr val="tx1"/>
                        </a:solidFill>
                        <a:latin typeface="+mn-ea"/>
                        <a:ea typeface="+mn-ea"/>
                      </a:endParaRPr>
                    </a:p>
                    <a:p>
                      <a:pPr marL="50800" marR="0" lvl="0" indent="-50800"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a:t>
                      </a:r>
                      <a:r>
                        <a:rPr kumimoji="1" lang="en-US" altLang="ja-JP" sz="1000" b="0" i="0" baseline="0" dirty="0">
                          <a:solidFill>
                            <a:schemeClr val="tx1"/>
                          </a:solidFill>
                          <a:latin typeface="+mn-ea"/>
                          <a:ea typeface="+mn-ea"/>
                        </a:rPr>
                        <a:t>BB-CASTAR</a:t>
                      </a:r>
                      <a:r>
                        <a:rPr kumimoji="1" lang="ja-JP" altLang="en-US" sz="1000" b="0" i="0" baseline="0" dirty="0">
                          <a:solidFill>
                            <a:schemeClr val="tx1"/>
                          </a:solidFill>
                          <a:latin typeface="+mn-ea"/>
                          <a:ea typeface="+mn-ea"/>
                        </a:rPr>
                        <a:t>から流通した</a:t>
                      </a:r>
                      <a:r>
                        <a:rPr kumimoji="1" lang="en-US" altLang="ja-JP" sz="1000" b="0" i="0" baseline="0" dirty="0">
                          <a:solidFill>
                            <a:schemeClr val="tx1"/>
                          </a:solidFill>
                          <a:latin typeface="+mn-ea"/>
                          <a:ea typeface="+mn-ea"/>
                        </a:rPr>
                        <a:t>BB-CASTAR</a:t>
                      </a:r>
                      <a:r>
                        <a:rPr kumimoji="1" lang="ja-JP" altLang="en-US" sz="1000" b="0" i="0" baseline="0" dirty="0">
                          <a:solidFill>
                            <a:schemeClr val="tx1"/>
                          </a:solidFill>
                          <a:latin typeface="+mn-ea"/>
                          <a:ea typeface="+mn-ea"/>
                        </a:rPr>
                        <a:t>処理結果コードを通建システム向けの既存コード値にマッピングし、</a:t>
                      </a: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から通建システムに</a:t>
                      </a:r>
                      <a:r>
                        <a:rPr kumimoji="1" lang="zh-TW" altLang="en-US" sz="1000" b="0" i="0" baseline="0" dirty="0">
                          <a:solidFill>
                            <a:schemeClr val="tx1"/>
                          </a:solidFill>
                          <a:latin typeface="+mn-ea"/>
                          <a:ea typeface="+mn-ea"/>
                        </a:rPr>
                        <a:t>光</a:t>
                      </a:r>
                      <a:r>
                        <a:rPr kumimoji="1" lang="en-US" altLang="zh-TW" sz="1000" b="0" i="0" baseline="0" dirty="0">
                          <a:solidFill>
                            <a:schemeClr val="tx1"/>
                          </a:solidFill>
                          <a:latin typeface="+mn-ea"/>
                          <a:ea typeface="+mn-ea"/>
                        </a:rPr>
                        <a:t>SO</a:t>
                      </a:r>
                      <a:r>
                        <a:rPr kumimoji="1" lang="zh-TW" altLang="en-US" sz="1000" b="0" i="0" baseline="0" dirty="0">
                          <a:solidFill>
                            <a:schemeClr val="tx1"/>
                          </a:solidFill>
                          <a:latin typeface="+mn-ea"/>
                          <a:ea typeface="+mn-ea"/>
                        </a:rPr>
                        <a:t>完了情報</a:t>
                      </a:r>
                      <a:r>
                        <a:rPr kumimoji="1" lang="ja-JP" altLang="en-US" sz="1000" b="0" i="0" baseline="0" dirty="0">
                          <a:solidFill>
                            <a:schemeClr val="tx1"/>
                          </a:solidFill>
                          <a:latin typeface="+mn-ea"/>
                          <a:ea typeface="+mn-ea"/>
                        </a:rPr>
                        <a:t>で流通可能とする</a:t>
                      </a:r>
                      <a:endParaRPr kumimoji="1" lang="en-US" altLang="ja-JP" sz="1000" b="0" i="0" baseline="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218930154"/>
                  </a:ext>
                </a:extLst>
              </a:tr>
              <a:tr h="137627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sz="1050" dirty="0">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kern="1200" baseline="0" dirty="0">
                          <a:solidFill>
                            <a:schemeClr val="tx1"/>
                          </a:solidFill>
                          <a:latin typeface="+mn-ea"/>
                          <a:ea typeface="+mn-ea"/>
                          <a:cs typeface="Meiryo UI" panose="020B0604030504040204" pitchFamily="50" charset="-128"/>
                        </a:rPr>
                        <a:t>(</a:t>
                      </a:r>
                      <a:r>
                        <a:rPr kumimoji="1" lang="ja-JP" altLang="en-US" sz="1000" kern="1200" baseline="0" dirty="0">
                          <a:solidFill>
                            <a:schemeClr val="tx1"/>
                          </a:solidFill>
                          <a:latin typeface="+mn-ea"/>
                          <a:ea typeface="+mn-ea"/>
                          <a:cs typeface="Meiryo UI" panose="020B0604030504040204" pitchFamily="50" charset="-128"/>
                        </a:rPr>
                        <a:t>イ</a:t>
                      </a:r>
                      <a:r>
                        <a:rPr kumimoji="1" lang="en-US" altLang="ja-JP" sz="1000" kern="1200" baseline="0" dirty="0">
                          <a:solidFill>
                            <a:schemeClr val="tx1"/>
                          </a:solidFill>
                          <a:latin typeface="+mn-ea"/>
                          <a:ea typeface="+mn-ea"/>
                          <a:cs typeface="Meiryo UI" panose="020B0604030504040204" pitchFamily="50" charset="-128"/>
                        </a:rPr>
                        <a:t>)</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無派遣工事</a:t>
                      </a:r>
                      <a:r>
                        <a:rPr kumimoji="1" lang="en-US" altLang="ja-JP" sz="1000" dirty="0">
                          <a:solidFill>
                            <a:schemeClr val="tx1"/>
                          </a:solidFill>
                          <a:latin typeface="+mn-ea"/>
                          <a:ea typeface="+mn-ea"/>
                        </a:rPr>
                        <a:t>】</a:t>
                      </a:r>
                    </a:p>
                    <a:p>
                      <a:pPr marL="55563" marR="0" lvl="0" indent="-5556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・オーダ制御から</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に番ポ工事依頼を流通可能とする（</a:t>
                      </a:r>
                      <a:r>
                        <a:rPr lang="ja-JP" altLang="en-US" sz="1000" dirty="0">
                          <a:solidFill>
                            <a:schemeClr val="tx1"/>
                          </a:solidFill>
                          <a:latin typeface="+mn-ea"/>
                          <a:ea typeface="+mn-ea"/>
                        </a:rPr>
                        <a:t>既存の東西</a:t>
                      </a:r>
                      <a:r>
                        <a:rPr lang="en-US" altLang="ja-JP" sz="1000" dirty="0">
                          <a:solidFill>
                            <a:schemeClr val="tx1"/>
                          </a:solidFill>
                          <a:latin typeface="+mn-ea"/>
                          <a:ea typeface="+mn-ea"/>
                        </a:rPr>
                        <a:t>PSTN</a:t>
                      </a:r>
                      <a:r>
                        <a:rPr lang="ja-JP" altLang="en-US" sz="1000" dirty="0">
                          <a:solidFill>
                            <a:schemeClr val="tx1"/>
                          </a:solidFill>
                          <a:latin typeface="+mn-ea"/>
                          <a:ea typeface="+mn-ea"/>
                        </a:rPr>
                        <a:t>番号帯の番ポ工事依頼の依頼先を統合</a:t>
                      </a:r>
                      <a:r>
                        <a:rPr lang="en-US" altLang="ja-JP" sz="1000" dirty="0">
                          <a:solidFill>
                            <a:schemeClr val="tx1"/>
                          </a:solidFill>
                          <a:latin typeface="+mn-ea"/>
                          <a:ea typeface="+mn-ea"/>
                        </a:rPr>
                        <a:t>HHC</a:t>
                      </a:r>
                      <a:r>
                        <a:rPr lang="ja-JP" altLang="en-US" sz="1000" dirty="0">
                          <a:solidFill>
                            <a:schemeClr val="tx1"/>
                          </a:solidFill>
                          <a:latin typeface="+mn-ea"/>
                          <a:ea typeface="+mn-ea"/>
                        </a:rPr>
                        <a:t>から</a:t>
                      </a:r>
                      <a:r>
                        <a:rPr lang="en-US" altLang="ja-JP" sz="1000" dirty="0">
                          <a:solidFill>
                            <a:schemeClr val="tx1"/>
                          </a:solidFill>
                          <a:latin typeface="+mn-ea"/>
                          <a:ea typeface="+mn-ea"/>
                        </a:rPr>
                        <a:t>BB-CASTAR</a:t>
                      </a:r>
                      <a:r>
                        <a:rPr lang="ja-JP" altLang="en-US" sz="1000" dirty="0">
                          <a:solidFill>
                            <a:schemeClr val="tx1"/>
                          </a:solidFill>
                          <a:latin typeface="+mn-ea"/>
                          <a:ea typeface="+mn-ea"/>
                        </a:rPr>
                        <a:t>に変更する）</a:t>
                      </a:r>
                      <a:endParaRPr kumimoji="1" lang="en-US" altLang="ja-JP" sz="1000" dirty="0">
                        <a:solidFill>
                          <a:schemeClr val="tx1"/>
                        </a:solidFill>
                        <a:latin typeface="+mn-ea"/>
                        <a:ea typeface="+mn-ea"/>
                      </a:endParaRPr>
                    </a:p>
                    <a:p>
                      <a:pPr marL="50800" marR="0" lvl="0" indent="-50800"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・オーダ制御は</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から</a:t>
                      </a:r>
                      <a:r>
                        <a:rPr kumimoji="1" lang="zh-TW" altLang="en-US" sz="1000" dirty="0">
                          <a:solidFill>
                            <a:schemeClr val="tx1"/>
                          </a:solidFill>
                          <a:latin typeface="+mn-ea"/>
                          <a:ea typeface="+mn-ea"/>
                        </a:rPr>
                        <a:t>着信試験用</a:t>
                      </a:r>
                      <a:r>
                        <a:rPr kumimoji="1" lang="ja-JP" altLang="en-US" sz="1000" dirty="0">
                          <a:solidFill>
                            <a:schemeClr val="tx1"/>
                          </a:solidFill>
                          <a:latin typeface="+mn-ea"/>
                          <a:ea typeface="+mn-ea"/>
                        </a:rPr>
                        <a:t>の</a:t>
                      </a:r>
                      <a:r>
                        <a:rPr kumimoji="1" lang="zh-TW" altLang="en-US" sz="1000" dirty="0">
                          <a:solidFill>
                            <a:schemeClr val="tx1"/>
                          </a:solidFill>
                          <a:latin typeface="+mn-ea"/>
                          <a:ea typeface="+mn-ea"/>
                        </a:rPr>
                        <a:t>電話番号</a:t>
                      </a:r>
                      <a:r>
                        <a:rPr kumimoji="1" lang="ja-JP" altLang="en-US" sz="1000" dirty="0">
                          <a:solidFill>
                            <a:schemeClr val="tx1"/>
                          </a:solidFill>
                          <a:latin typeface="+mn-ea"/>
                          <a:ea typeface="+mn-ea"/>
                        </a:rPr>
                        <a:t>、番号取得事業者の連絡先情報を</a:t>
                      </a:r>
                      <a:endParaRPr kumimoji="1" lang="en-US" altLang="ja-JP" sz="1000" dirty="0">
                        <a:solidFill>
                          <a:schemeClr val="tx1"/>
                        </a:solidFill>
                        <a:latin typeface="+mn-ea"/>
                        <a:ea typeface="+mn-ea"/>
                      </a:endParaRPr>
                    </a:p>
                    <a:p>
                      <a:pPr marL="50800" marR="0" lvl="0" indent="-50800"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 受信可能とする</a:t>
                      </a:r>
                      <a:endParaRPr kumimoji="1" lang="en-US" altLang="ja-JP" sz="1000" dirty="0">
                        <a:solidFill>
                          <a:schemeClr val="tx1"/>
                        </a:solidFill>
                        <a:latin typeface="+mn-ea"/>
                        <a:ea typeface="+mn-ea"/>
                      </a:endParaRPr>
                    </a:p>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・オーダ制御は</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から番ポ工事結果を受信可能とする</a:t>
                      </a:r>
                      <a:endParaRPr kumimoji="1" lang="en-US" altLang="ja-JP" sz="1000" dirty="0">
                        <a:solidFill>
                          <a:schemeClr val="tx1"/>
                        </a:solidFill>
                        <a:latin typeface="+mn-ea"/>
                        <a:ea typeface="+mn-ea"/>
                      </a:endParaRPr>
                    </a:p>
                    <a:p>
                      <a:pPr marL="50800" marR="0" lvl="0" indent="-50800"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a:t>
                      </a:r>
                      <a:r>
                        <a:rPr kumimoji="1" lang="en-US" altLang="ja-JP" sz="1000" b="0" i="0" baseline="0" dirty="0">
                          <a:solidFill>
                            <a:schemeClr val="tx1"/>
                          </a:solidFill>
                          <a:latin typeface="+mn-ea"/>
                          <a:ea typeface="+mn-ea"/>
                        </a:rPr>
                        <a:t>BB-CASTAR</a:t>
                      </a:r>
                      <a:r>
                        <a:rPr kumimoji="1" lang="ja-JP" altLang="en-US" sz="1000" b="0" i="0" baseline="0" dirty="0">
                          <a:solidFill>
                            <a:schemeClr val="tx1"/>
                          </a:solidFill>
                          <a:latin typeface="+mn-ea"/>
                          <a:ea typeface="+mn-ea"/>
                        </a:rPr>
                        <a:t>から流通した</a:t>
                      </a:r>
                      <a:r>
                        <a:rPr kumimoji="1" lang="en-US" altLang="ja-JP" sz="1000" b="0" i="0" baseline="0" dirty="0">
                          <a:solidFill>
                            <a:schemeClr val="tx1"/>
                          </a:solidFill>
                          <a:latin typeface="+mn-ea"/>
                          <a:ea typeface="+mn-ea"/>
                        </a:rPr>
                        <a:t>BB-CASTAR</a:t>
                      </a:r>
                      <a:r>
                        <a:rPr kumimoji="1" lang="ja-JP" altLang="en-US" sz="1000" b="0" i="0" baseline="0" dirty="0">
                          <a:solidFill>
                            <a:schemeClr val="tx1"/>
                          </a:solidFill>
                          <a:latin typeface="+mn-ea"/>
                          <a:ea typeface="+mn-ea"/>
                        </a:rPr>
                        <a:t>処理結果コードを通建システム向けの既存コード値にマッピングし、</a:t>
                      </a:r>
                      <a:r>
                        <a:rPr kumimoji="1" lang="ja-JP" altLang="en-US" sz="1000" dirty="0">
                          <a:solidFill>
                            <a:schemeClr val="tx1"/>
                          </a:solidFill>
                          <a:latin typeface="+mn-ea"/>
                          <a:ea typeface="+mn-ea"/>
                        </a:rPr>
                        <a:t>オーダ制御から通建システムにアクセス</a:t>
                      </a:r>
                      <a:r>
                        <a:rPr kumimoji="1" lang="en-US" altLang="ja-JP" sz="1000" dirty="0">
                          <a:solidFill>
                            <a:schemeClr val="tx1"/>
                          </a:solidFill>
                          <a:latin typeface="+mn-ea"/>
                          <a:ea typeface="+mn-ea"/>
                        </a:rPr>
                        <a:t>PF</a:t>
                      </a:r>
                      <a:r>
                        <a:rPr kumimoji="1" lang="ja-JP" altLang="en-US" sz="1000" dirty="0">
                          <a:solidFill>
                            <a:schemeClr val="tx1"/>
                          </a:solidFill>
                          <a:latin typeface="+mn-ea"/>
                          <a:ea typeface="+mn-ea"/>
                        </a:rPr>
                        <a:t>完了情報で流通可能とする</a:t>
                      </a:r>
                      <a:endParaRPr kumimoji="1" lang="en-US" altLang="ja-JP" sz="100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855793355"/>
                  </a:ext>
                </a:extLst>
              </a:tr>
              <a:tr h="134991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r>
                        <a:rPr kumimoji="1" lang="ja-JP" altLang="en-US" sz="1000" dirty="0">
                          <a:latin typeface="+mn-ea"/>
                          <a:ea typeface="+mn-ea"/>
                        </a:rPr>
                        <a:t>画面対応</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kern="1200" baseline="0" dirty="0">
                          <a:solidFill>
                            <a:schemeClr val="tx1"/>
                          </a:solidFill>
                          <a:latin typeface="+mn-ea"/>
                          <a:ea typeface="+mn-ea"/>
                          <a:cs typeface="Meiryo UI" panose="020B0604030504040204" pitchFamily="50" charset="-128"/>
                        </a:rPr>
                        <a:t>(</a:t>
                      </a:r>
                      <a:r>
                        <a:rPr kumimoji="1" lang="ja-JP" altLang="en-US" sz="1000" kern="1200" baseline="0" dirty="0">
                          <a:solidFill>
                            <a:schemeClr val="tx1"/>
                          </a:solidFill>
                          <a:latin typeface="+mn-ea"/>
                          <a:ea typeface="+mn-ea"/>
                          <a:cs typeface="Meiryo UI" panose="020B0604030504040204" pitchFamily="50" charset="-128"/>
                        </a:rPr>
                        <a:t>ウ</a:t>
                      </a:r>
                      <a:r>
                        <a:rPr kumimoji="1" lang="en-US" altLang="ja-JP" sz="1000" kern="1200" baseline="0" dirty="0">
                          <a:solidFill>
                            <a:schemeClr val="tx1"/>
                          </a:solidFill>
                          <a:latin typeface="+mn-ea"/>
                          <a:ea typeface="+mn-ea"/>
                          <a:cs typeface="Meiryo UI" panose="020B0604030504040204" pitchFamily="50" charset="-128"/>
                        </a:rPr>
                        <a:t>)</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有派遣工事</a:t>
                      </a:r>
                      <a:r>
                        <a:rPr kumimoji="1" lang="en-US" altLang="ja-JP" sz="1000" dirty="0">
                          <a:solidFill>
                            <a:schemeClr val="tx1"/>
                          </a:solidFill>
                          <a:latin typeface="+mn-ea"/>
                          <a:ea typeface="+mn-ea"/>
                        </a:rPr>
                        <a:t>】</a:t>
                      </a:r>
                    </a:p>
                    <a:p>
                      <a:pPr marL="55563" marR="0" lvl="0" indent="-5556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a:t>
                      </a:r>
                      <a:r>
                        <a:rPr kumimoji="1" lang="en-US" altLang="ja-JP" sz="1000" dirty="0">
                          <a:solidFill>
                            <a:schemeClr val="tx1"/>
                          </a:solidFill>
                          <a:latin typeface="+mn-ea"/>
                          <a:ea typeface="+mn-ea"/>
                        </a:rPr>
                        <a:t>SO</a:t>
                      </a:r>
                      <a:r>
                        <a:rPr kumimoji="1" lang="ja-JP" altLang="en-US" sz="1000" dirty="0">
                          <a:solidFill>
                            <a:schemeClr val="tx1"/>
                          </a:solidFill>
                          <a:latin typeface="+mn-ea"/>
                          <a:ea typeface="+mn-ea"/>
                        </a:rPr>
                        <a:t>情報確認</a:t>
                      </a: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ひかり電話画面から</a:t>
                      </a:r>
                      <a:r>
                        <a:rPr lang="ja-JP" altLang="en-US" sz="1000" dirty="0">
                          <a:solidFill>
                            <a:schemeClr val="tx1"/>
                          </a:solidFill>
                          <a:latin typeface="+mn-ea"/>
                          <a:ea typeface="+mn-ea"/>
                        </a:rPr>
                        <a:t>新規画面（</a:t>
                      </a:r>
                      <a:r>
                        <a:rPr kumimoji="1" lang="ja-JP" altLang="en-US" sz="1000" dirty="0">
                          <a:solidFill>
                            <a:schemeClr val="tx1"/>
                          </a:solidFill>
                          <a:latin typeface="+mn-ea"/>
                          <a:ea typeface="+mn-ea"/>
                        </a:rPr>
                        <a:t>番ポ自動工事結果参照画面）への遷移を可能とする</a:t>
                      </a:r>
                      <a:endParaRPr kumimoji="1" lang="en-US" altLang="ja-JP" sz="1000" dirty="0">
                        <a:solidFill>
                          <a:schemeClr val="tx1"/>
                        </a:solidFill>
                        <a:latin typeface="+mn-ea"/>
                        <a:ea typeface="+mn-ea"/>
                      </a:endParaRPr>
                    </a:p>
                    <a:p>
                      <a:pPr marL="46038" marR="0" lvl="0" indent="-46038"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の</a:t>
                      </a:r>
                      <a:r>
                        <a:rPr lang="ja-JP" altLang="en-US" sz="1000" dirty="0">
                          <a:solidFill>
                            <a:schemeClr val="tx1"/>
                          </a:solidFill>
                          <a:latin typeface="+mn-ea"/>
                          <a:ea typeface="+mn-ea"/>
                        </a:rPr>
                        <a:t>新規画面（番ポ自動工事結果参照画面）</a:t>
                      </a:r>
                      <a:r>
                        <a:rPr kumimoji="1" lang="ja-JP" altLang="en-US" sz="1000" dirty="0">
                          <a:solidFill>
                            <a:schemeClr val="tx1"/>
                          </a:solidFill>
                          <a:latin typeface="+mn-ea"/>
                          <a:ea typeface="+mn-ea"/>
                        </a:rPr>
                        <a:t>に、</a:t>
                      </a:r>
                      <a:r>
                        <a:rPr kumimoji="1" lang="zh-TW" altLang="en-US" sz="1000" dirty="0">
                          <a:solidFill>
                            <a:schemeClr val="tx1"/>
                          </a:solidFill>
                          <a:latin typeface="+mn-ea"/>
                          <a:ea typeface="+mn-ea"/>
                        </a:rPr>
                        <a:t>着信試験用</a:t>
                      </a:r>
                      <a:r>
                        <a:rPr kumimoji="1" lang="ja-JP" altLang="en-US" sz="1000" dirty="0">
                          <a:solidFill>
                            <a:schemeClr val="tx1"/>
                          </a:solidFill>
                          <a:latin typeface="+mn-ea"/>
                          <a:ea typeface="+mn-ea"/>
                        </a:rPr>
                        <a:t>の</a:t>
                      </a:r>
                      <a:r>
                        <a:rPr kumimoji="1" lang="zh-TW" altLang="en-US" sz="1000" dirty="0">
                          <a:solidFill>
                            <a:schemeClr val="tx1"/>
                          </a:solidFill>
                          <a:latin typeface="+mn-ea"/>
                          <a:ea typeface="+mn-ea"/>
                        </a:rPr>
                        <a:t>電話番号</a:t>
                      </a:r>
                      <a:r>
                        <a:rPr kumimoji="1" lang="ja-JP" altLang="en-US" sz="1000" dirty="0">
                          <a:solidFill>
                            <a:schemeClr val="tx1"/>
                          </a:solidFill>
                          <a:latin typeface="+mn-ea"/>
                          <a:ea typeface="+mn-ea"/>
                        </a:rPr>
                        <a:t>、番号取得事業者の連絡先情報等、番ポ工事結果を表示可能とする（最大</a:t>
                      </a:r>
                      <a:r>
                        <a:rPr kumimoji="1" lang="en-US" altLang="ja-JP" sz="1000" dirty="0">
                          <a:solidFill>
                            <a:schemeClr val="tx1"/>
                          </a:solidFill>
                          <a:latin typeface="+mn-ea"/>
                          <a:ea typeface="+mn-ea"/>
                        </a:rPr>
                        <a:t>300</a:t>
                      </a:r>
                      <a:r>
                        <a:rPr kumimoji="1" lang="ja-JP" altLang="en-US" sz="1000" dirty="0">
                          <a:solidFill>
                            <a:schemeClr val="tx1"/>
                          </a:solidFill>
                          <a:latin typeface="+mn-ea"/>
                          <a:ea typeface="+mn-ea"/>
                        </a:rPr>
                        <a:t>電番）</a:t>
                      </a:r>
                      <a:endParaRPr kumimoji="1" lang="en-US" altLang="ja-JP" sz="1000" dirty="0">
                        <a:solidFill>
                          <a:schemeClr val="tx1"/>
                        </a:solidFill>
                        <a:latin typeface="+mn-ea"/>
                        <a:ea typeface="+mn-ea"/>
                      </a:endParaRPr>
                    </a:p>
                    <a:p>
                      <a:pPr marL="46038" marR="0" lvl="0" indent="-46038"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の新規画面（電話番号表示画面）に、</a:t>
                      </a:r>
                      <a:r>
                        <a:rPr kumimoji="1" lang="zh-TW" altLang="en-US" sz="1000" dirty="0">
                          <a:solidFill>
                            <a:schemeClr val="tx1"/>
                          </a:solidFill>
                          <a:latin typeface="+mn-ea"/>
                          <a:ea typeface="+mn-ea"/>
                        </a:rPr>
                        <a:t>着信試験用</a:t>
                      </a:r>
                      <a:r>
                        <a:rPr kumimoji="1" lang="ja-JP" altLang="en-US" sz="1000" dirty="0">
                          <a:solidFill>
                            <a:schemeClr val="tx1"/>
                          </a:solidFill>
                          <a:latin typeface="+mn-ea"/>
                          <a:ea typeface="+mn-ea"/>
                        </a:rPr>
                        <a:t>の</a:t>
                      </a:r>
                      <a:r>
                        <a:rPr kumimoji="1" lang="zh-TW" altLang="en-US" sz="1000" dirty="0">
                          <a:solidFill>
                            <a:schemeClr val="tx1"/>
                          </a:solidFill>
                          <a:latin typeface="+mn-ea"/>
                          <a:ea typeface="+mn-ea"/>
                        </a:rPr>
                        <a:t>電話番号</a:t>
                      </a:r>
                      <a:r>
                        <a:rPr kumimoji="1" lang="ja-JP" altLang="en-US" sz="1000" dirty="0">
                          <a:solidFill>
                            <a:schemeClr val="tx1"/>
                          </a:solidFill>
                          <a:latin typeface="+mn-ea"/>
                          <a:ea typeface="+mn-ea"/>
                        </a:rPr>
                        <a:t>の全情報を</a:t>
                      </a:r>
                      <a:endParaRPr kumimoji="1" lang="en-US" altLang="ja-JP" sz="1000" dirty="0">
                        <a:solidFill>
                          <a:schemeClr val="tx1"/>
                        </a:solidFill>
                        <a:latin typeface="+mn-ea"/>
                        <a:ea typeface="+mn-ea"/>
                      </a:endParaRPr>
                    </a:p>
                    <a:p>
                      <a:pPr marL="46038" marR="0" lvl="0" indent="-46038"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 表示可能とする</a:t>
                      </a:r>
                      <a:endParaRPr kumimoji="1" lang="en-US" altLang="ja-JP" sz="100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353046457"/>
                  </a:ext>
                </a:extLst>
              </a:tr>
              <a:tr h="65994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sz="1050" dirty="0">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kern="1200" baseline="0" dirty="0">
                          <a:solidFill>
                            <a:schemeClr val="tx1"/>
                          </a:solidFill>
                          <a:latin typeface="+mn-ea"/>
                          <a:ea typeface="+mn-ea"/>
                          <a:cs typeface="Meiryo UI" panose="020B0604030504040204" pitchFamily="50" charset="-128"/>
                        </a:rPr>
                        <a:t>(</a:t>
                      </a:r>
                      <a:r>
                        <a:rPr kumimoji="1" lang="ja-JP" altLang="en-US" sz="1000" kern="1200" baseline="0" dirty="0">
                          <a:solidFill>
                            <a:schemeClr val="tx1"/>
                          </a:solidFill>
                          <a:latin typeface="+mn-ea"/>
                          <a:ea typeface="+mn-ea"/>
                          <a:cs typeface="Meiryo UI" panose="020B0604030504040204" pitchFamily="50" charset="-128"/>
                        </a:rPr>
                        <a:t>エ</a:t>
                      </a:r>
                      <a:r>
                        <a:rPr kumimoji="1" lang="en-US" altLang="ja-JP" sz="1000" kern="1200" baseline="0" dirty="0">
                          <a:solidFill>
                            <a:schemeClr val="tx1"/>
                          </a:solidFill>
                          <a:latin typeface="+mn-ea"/>
                          <a:ea typeface="+mn-ea"/>
                          <a:cs typeface="Meiryo UI" panose="020B0604030504040204" pitchFamily="50" charset="-128"/>
                        </a:rPr>
                        <a:t>)</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無派遣工事</a:t>
                      </a:r>
                      <a:r>
                        <a:rPr kumimoji="1" lang="en-US" altLang="ja-JP" sz="1000" dirty="0">
                          <a:solidFill>
                            <a:schemeClr val="tx1"/>
                          </a:solidFill>
                          <a:latin typeface="+mn-ea"/>
                          <a:ea typeface="+mn-ea"/>
                        </a:rPr>
                        <a:t>】</a:t>
                      </a:r>
                    </a:p>
                    <a:p>
                      <a:pPr marL="47625" marR="0" lvl="0" indent="-47625" algn="l" defTabSz="914400" rtl="0" eaLnBrk="1" fontAlgn="base" latinLnBrk="0" hangingPunct="1">
                        <a:lnSpc>
                          <a:spcPct val="100000"/>
                        </a:lnSpc>
                        <a:spcBef>
                          <a:spcPts val="0"/>
                        </a:spcBef>
                        <a:spcAft>
                          <a:spcPct val="0"/>
                        </a:spcAft>
                        <a:buClrTx/>
                        <a:buSzTx/>
                        <a:buFont typeface="Arial" panose="020B0604020202020204" pitchFamily="34" charset="0"/>
                        <a:buNone/>
                        <a:tabLst>
                          <a:tab pos="88900" algn="l"/>
                        </a:tabLst>
                        <a:defRPr/>
                      </a:pPr>
                      <a:r>
                        <a:rPr kumimoji="1" lang="ja-JP" altLang="en-US" sz="1000" dirty="0">
                          <a:solidFill>
                            <a:schemeClr val="tx1"/>
                          </a:solidFill>
                          <a:latin typeface="+mn-ea"/>
                          <a:ea typeface="+mn-ea"/>
                        </a:rPr>
                        <a:t>・</a:t>
                      </a:r>
                      <a:r>
                        <a:rPr kumimoji="1" lang="zh-TW" altLang="en-US" sz="1000" dirty="0">
                          <a:solidFill>
                            <a:schemeClr val="tx1"/>
                          </a:solidFill>
                          <a:latin typeface="+mn-ea"/>
                          <a:ea typeface="+mn-ea"/>
                        </a:rPr>
                        <a:t>着信試験用</a:t>
                      </a:r>
                      <a:r>
                        <a:rPr kumimoji="1" lang="ja-JP" altLang="en-US" sz="1000" dirty="0">
                          <a:solidFill>
                            <a:schemeClr val="tx1"/>
                          </a:solidFill>
                          <a:latin typeface="+mn-ea"/>
                          <a:ea typeface="+mn-ea"/>
                        </a:rPr>
                        <a:t>の</a:t>
                      </a:r>
                      <a:r>
                        <a:rPr kumimoji="1" lang="zh-TW" altLang="en-US" sz="1000" dirty="0">
                          <a:solidFill>
                            <a:schemeClr val="tx1"/>
                          </a:solidFill>
                          <a:latin typeface="+mn-ea"/>
                          <a:ea typeface="+mn-ea"/>
                        </a:rPr>
                        <a:t>電話番号</a:t>
                      </a:r>
                      <a:r>
                        <a:rPr kumimoji="1" lang="ja-JP" altLang="en-US" sz="1000" dirty="0">
                          <a:solidFill>
                            <a:schemeClr val="tx1"/>
                          </a:solidFill>
                          <a:latin typeface="+mn-ea"/>
                          <a:ea typeface="+mn-ea"/>
                        </a:rPr>
                        <a:t>、番号取得事業者の連絡先情報等、番ポ工事結果を新規画面（番ポ工事結果情報画面）に全情報を表示可能とする（最大</a:t>
                      </a:r>
                      <a:r>
                        <a:rPr kumimoji="1" lang="en-US" altLang="ja-JP" sz="1000" dirty="0">
                          <a:solidFill>
                            <a:schemeClr val="tx1"/>
                          </a:solidFill>
                          <a:latin typeface="+mn-ea"/>
                          <a:ea typeface="+mn-ea"/>
                        </a:rPr>
                        <a:t>300</a:t>
                      </a:r>
                      <a:r>
                        <a:rPr kumimoji="1" lang="ja-JP" altLang="en-US" sz="1000" dirty="0">
                          <a:solidFill>
                            <a:schemeClr val="tx1"/>
                          </a:solidFill>
                          <a:latin typeface="+mn-ea"/>
                          <a:ea typeface="+mn-ea"/>
                        </a:rPr>
                        <a:t>電番）</a:t>
                      </a:r>
                      <a:endParaRPr kumimoji="1" lang="en-US" altLang="ja-JP" sz="100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512684944"/>
                  </a:ext>
                </a:extLst>
              </a:tr>
            </a:tbl>
          </a:graphicData>
        </a:graphic>
      </p:graphicFrame>
    </p:spTree>
    <p:extLst>
      <p:ext uri="{BB962C8B-B14F-4D97-AF65-F5344CB8AC3E}">
        <p14:creationId xmlns:p14="http://schemas.microsoft.com/office/powerpoint/2010/main" val="335508946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全体概要（開発機能（４／４））</a:t>
            </a:r>
          </a:p>
          <a:p>
            <a:r>
              <a:rPr lang="ja-JP" altLang="en-US" dirty="0"/>
              <a:t>　本開発における要件一覧と影響機能部を以下に示す</a:t>
            </a:r>
          </a:p>
        </p:txBody>
      </p:sp>
      <p:sp>
        <p:nvSpPr>
          <p:cNvPr id="3" name="スライド番号プレースホルダー 1">
            <a:extLst>
              <a:ext uri="{FF2B5EF4-FFF2-40B4-BE49-F238E27FC236}">
                <a16:creationId xmlns:a16="http://schemas.microsoft.com/office/drawing/2014/main" id="{844F8607-CC09-2354-DDAD-95271E7FEFF1}"/>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21</a:t>
            </a:fld>
            <a:endParaRPr lang="en-US" altLang="ja-JP" dirty="0"/>
          </a:p>
        </p:txBody>
      </p:sp>
      <p:sp>
        <p:nvSpPr>
          <p:cNvPr id="8" name="テキスト ボックス 7">
            <a:extLst>
              <a:ext uri="{FF2B5EF4-FFF2-40B4-BE49-F238E27FC236}">
                <a16:creationId xmlns:a16="http://schemas.microsoft.com/office/drawing/2014/main" id="{652AC217-ADAE-75CF-B4A2-03A6E68BD15D}"/>
              </a:ext>
            </a:extLst>
          </p:cNvPr>
          <p:cNvSpPr txBox="1"/>
          <p:nvPr/>
        </p:nvSpPr>
        <p:spPr>
          <a:xfrm>
            <a:off x="10187660" y="4872608"/>
            <a:ext cx="1696545" cy="246221"/>
          </a:xfrm>
          <a:prstGeom prst="rect">
            <a:avLst/>
          </a:prstGeom>
          <a:noFill/>
        </p:spPr>
        <p:txBody>
          <a:bodyPr wrap="none" lIns="36000" rIns="36000" rtlCol="0" anchor="ctr" anchorCtr="0">
            <a:spAutoFit/>
          </a:bodyPr>
          <a:lstStyle/>
          <a:p>
            <a:pPr algn="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凡例</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○：対象－：対象外</a:t>
            </a:r>
          </a:p>
        </p:txBody>
      </p:sp>
      <p:graphicFrame>
        <p:nvGraphicFramePr>
          <p:cNvPr id="4" name="Group 567">
            <a:extLst>
              <a:ext uri="{FF2B5EF4-FFF2-40B4-BE49-F238E27FC236}">
                <a16:creationId xmlns:a16="http://schemas.microsoft.com/office/drawing/2014/main" id="{918428E7-2D39-20B7-60A8-00B120822242}"/>
              </a:ext>
            </a:extLst>
          </p:cNvPr>
          <p:cNvGraphicFramePr>
            <a:graphicFrameLocks noGrp="1"/>
          </p:cNvGraphicFramePr>
          <p:nvPr>
            <p:extLst>
              <p:ext uri="{D42A27DB-BD31-4B8C-83A1-F6EECF244321}">
                <p14:modId xmlns:p14="http://schemas.microsoft.com/office/powerpoint/2010/main" val="2385963355"/>
              </p:ext>
            </p:extLst>
          </p:nvPr>
        </p:nvGraphicFramePr>
        <p:xfrm>
          <a:off x="928193" y="2132112"/>
          <a:ext cx="10945215" cy="2638878"/>
        </p:xfrm>
        <a:graphic>
          <a:graphicData uri="http://schemas.openxmlformats.org/drawingml/2006/table">
            <a:tbl>
              <a:tblPr/>
              <a:tblGrid>
                <a:gridCol w="413446">
                  <a:extLst>
                    <a:ext uri="{9D8B030D-6E8A-4147-A177-3AD203B41FA5}">
                      <a16:colId xmlns:a16="http://schemas.microsoft.com/office/drawing/2014/main" val="20000"/>
                    </a:ext>
                  </a:extLst>
                </a:gridCol>
                <a:gridCol w="1197503">
                  <a:extLst>
                    <a:ext uri="{9D8B030D-6E8A-4147-A177-3AD203B41FA5}">
                      <a16:colId xmlns:a16="http://schemas.microsoft.com/office/drawing/2014/main" val="20002"/>
                    </a:ext>
                  </a:extLst>
                </a:gridCol>
                <a:gridCol w="653308">
                  <a:extLst>
                    <a:ext uri="{9D8B030D-6E8A-4147-A177-3AD203B41FA5}">
                      <a16:colId xmlns:a16="http://schemas.microsoft.com/office/drawing/2014/main" val="1304154233"/>
                    </a:ext>
                  </a:extLst>
                </a:gridCol>
                <a:gridCol w="693909">
                  <a:extLst>
                    <a:ext uri="{9D8B030D-6E8A-4147-A177-3AD203B41FA5}">
                      <a16:colId xmlns:a16="http://schemas.microsoft.com/office/drawing/2014/main" val="3451889304"/>
                    </a:ext>
                  </a:extLst>
                </a:gridCol>
                <a:gridCol w="330726">
                  <a:extLst>
                    <a:ext uri="{9D8B030D-6E8A-4147-A177-3AD203B41FA5}">
                      <a16:colId xmlns:a16="http://schemas.microsoft.com/office/drawing/2014/main" val="1557585135"/>
                    </a:ext>
                  </a:extLst>
                </a:gridCol>
                <a:gridCol w="5192981">
                  <a:extLst>
                    <a:ext uri="{9D8B030D-6E8A-4147-A177-3AD203B41FA5}">
                      <a16:colId xmlns:a16="http://schemas.microsoft.com/office/drawing/2014/main" val="20003"/>
                    </a:ext>
                  </a:extLst>
                </a:gridCol>
                <a:gridCol w="410557">
                  <a:extLst>
                    <a:ext uri="{9D8B030D-6E8A-4147-A177-3AD203B41FA5}">
                      <a16:colId xmlns:a16="http://schemas.microsoft.com/office/drawing/2014/main" val="20004"/>
                    </a:ext>
                  </a:extLst>
                </a:gridCol>
                <a:gridCol w="410557">
                  <a:extLst>
                    <a:ext uri="{9D8B030D-6E8A-4147-A177-3AD203B41FA5}">
                      <a16:colId xmlns:a16="http://schemas.microsoft.com/office/drawing/2014/main" val="20005"/>
                    </a:ext>
                  </a:extLst>
                </a:gridCol>
                <a:gridCol w="410557">
                  <a:extLst>
                    <a:ext uri="{9D8B030D-6E8A-4147-A177-3AD203B41FA5}">
                      <a16:colId xmlns:a16="http://schemas.microsoft.com/office/drawing/2014/main" val="20006"/>
                    </a:ext>
                  </a:extLst>
                </a:gridCol>
                <a:gridCol w="410557">
                  <a:extLst>
                    <a:ext uri="{9D8B030D-6E8A-4147-A177-3AD203B41FA5}">
                      <a16:colId xmlns:a16="http://schemas.microsoft.com/office/drawing/2014/main" val="20007"/>
                    </a:ext>
                  </a:extLst>
                </a:gridCol>
                <a:gridCol w="410557">
                  <a:extLst>
                    <a:ext uri="{9D8B030D-6E8A-4147-A177-3AD203B41FA5}">
                      <a16:colId xmlns:a16="http://schemas.microsoft.com/office/drawing/2014/main" val="20008"/>
                    </a:ext>
                  </a:extLst>
                </a:gridCol>
                <a:gridCol w="410557">
                  <a:extLst>
                    <a:ext uri="{9D8B030D-6E8A-4147-A177-3AD203B41FA5}">
                      <a16:colId xmlns:a16="http://schemas.microsoft.com/office/drawing/2014/main" val="20009"/>
                    </a:ext>
                  </a:extLst>
                </a:gridCol>
              </a:tblGrid>
              <a:tr h="260222">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項番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gridSpan="3">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要件</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hMerge="1">
                  <a:txBody>
                    <a:bodyPr/>
                    <a:lstStyle/>
                    <a:p>
                      <a:endParaRPr kumimoji="1" lang="ja-JP" altLang="en-US"/>
                    </a:p>
                  </a:txBody>
                  <a:tcPr>
                    <a:lnL w="9525" cap="flat" cmpd="sng" algn="ctr">
                      <a:solidFill>
                        <a:schemeClr val="tx1"/>
                      </a:solidFill>
                      <a:prstDash val="solid"/>
                      <a:round/>
                      <a:headEnd type="none" w="med" len="med"/>
                      <a:tailEnd type="none" w="med" len="med"/>
                    </a:lnL>
                  </a:tcPr>
                </a:tc>
                <a:tc rowSpan="2" hMerge="1">
                  <a:txBody>
                    <a:bodyPr/>
                    <a:lstStyle/>
                    <a:p>
                      <a:endParaRPr kumimoji="1" lang="ja-JP" altLang="en-US"/>
                    </a:p>
                  </a:txBody>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説明</a:t>
                      </a:r>
                      <a:endParaRPr kumimoji="1" lang="en-US" altLang="ja-JP" sz="1000" b="0" i="0" u="none" strike="noStrike" cap="none" normalizeH="0" baseline="0" dirty="0">
                        <a:ln>
                          <a:noFill/>
                        </a:ln>
                        <a:solidFill>
                          <a:schemeClr val="tx1"/>
                        </a:solidFill>
                        <a:effectLst/>
                        <a:latin typeface="+mj-ea"/>
                        <a:ea typeface="+mj-ea"/>
                      </a:endParaRPr>
                    </a:p>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項番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rowSpan="2">
                  <a:txBody>
                    <a:bodyPr/>
                    <a:lstStyle/>
                    <a:p>
                      <a:pPr marL="0" marR="0" lvl="0" indent="0" algn="ctr" defTabSz="9906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実現内容サマリ</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gridSpan="6">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n-ea"/>
                          <a:ea typeface="+mn-ea"/>
                        </a:rPr>
                        <a:t>影響機能部</a:t>
                      </a: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endParaRPr>
                    </a:p>
                  </a:txBody>
                  <a:tcPr marL="72000" marR="72000" marT="36007" marB="3600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t"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vert="eaVert"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tc hMerge="1">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0"/>
                  </a:ext>
                </a:extLst>
              </a:tr>
              <a:tr h="603874">
                <a:tc vMerge="1">
                  <a:txBody>
                    <a:bodyPr/>
                    <a:lstStyle>
                      <a:lvl1pPr algn="l" defTabSz="990600">
                        <a:spcBef>
                          <a:spcPct val="20000"/>
                        </a:spcBef>
                        <a:defRPr kumimoji="1" sz="2100">
                          <a:solidFill>
                            <a:schemeClr val="tx1"/>
                          </a:solidFill>
                          <a:latin typeface="Times New Roman" pitchFamily="18" charset="0"/>
                          <a:ea typeface="ＭＳ Ｐゴシック" charset="-128"/>
                        </a:defRPr>
                      </a:lvl1pPr>
                      <a:lvl2pPr marL="534988" algn="l" defTabSz="990600">
                        <a:spcBef>
                          <a:spcPct val="20000"/>
                        </a:spcBef>
                        <a:defRPr kumimoji="1" sz="1900">
                          <a:solidFill>
                            <a:schemeClr val="tx1"/>
                          </a:solidFill>
                          <a:latin typeface="Times New Roman" pitchFamily="18" charset="0"/>
                          <a:ea typeface="ＭＳ Ｐゴシック" charset="-128"/>
                        </a:defRPr>
                      </a:lvl2pPr>
                      <a:lvl3pPr marL="1023938" algn="l" defTabSz="990600">
                        <a:spcBef>
                          <a:spcPct val="20000"/>
                        </a:spcBef>
                        <a:defRPr kumimoji="1" sz="1600">
                          <a:solidFill>
                            <a:schemeClr val="tx1"/>
                          </a:solidFill>
                          <a:latin typeface="Times New Roman" pitchFamily="18" charset="0"/>
                          <a:ea typeface="ＭＳ Ｐゴシック" charset="-128"/>
                        </a:defRPr>
                      </a:lvl3pPr>
                      <a:lvl4pPr marL="1485900" algn="l" defTabSz="990600">
                        <a:spcBef>
                          <a:spcPct val="20000"/>
                        </a:spcBef>
                        <a:defRPr kumimoji="1" sz="1300">
                          <a:solidFill>
                            <a:schemeClr val="tx1"/>
                          </a:solidFill>
                          <a:latin typeface="Times New Roman" pitchFamily="18" charset="0"/>
                          <a:ea typeface="ＭＳ Ｐゴシック" charset="-128"/>
                        </a:defRPr>
                      </a:lvl4pPr>
                      <a:lvl5pPr marL="1981200" algn="l" defTabSz="990600">
                        <a:spcBef>
                          <a:spcPct val="20000"/>
                        </a:spcBef>
                        <a:defRPr kumimoji="1" sz="1300">
                          <a:solidFill>
                            <a:schemeClr val="tx1"/>
                          </a:solidFill>
                          <a:latin typeface="Times New Roman" pitchFamily="18" charset="0"/>
                          <a:ea typeface="ＭＳ Ｐゴシック"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charset="-128"/>
                        </a:defRPr>
                      </a:lvl9p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gridSpan="3" vMerge="1">
                  <a:txBody>
                    <a:bodyPr/>
                    <a:lstStyle>
                      <a:lvl1pPr algn="l" defTabSz="990600">
                        <a:spcBef>
                          <a:spcPct val="20000"/>
                        </a:spcBef>
                        <a:defRPr kumimoji="1" sz="2100">
                          <a:solidFill>
                            <a:schemeClr val="tx1"/>
                          </a:solidFill>
                          <a:latin typeface="Times New Roman" pitchFamily="18" charset="0"/>
                          <a:ea typeface="ＭＳ Ｐゴシック" charset="-128"/>
                        </a:defRPr>
                      </a:lvl1pPr>
                      <a:lvl2pPr marL="534988" algn="l" defTabSz="990600">
                        <a:spcBef>
                          <a:spcPct val="20000"/>
                        </a:spcBef>
                        <a:defRPr kumimoji="1" sz="1900">
                          <a:solidFill>
                            <a:schemeClr val="tx1"/>
                          </a:solidFill>
                          <a:latin typeface="Times New Roman" pitchFamily="18" charset="0"/>
                          <a:ea typeface="ＭＳ Ｐゴシック" charset="-128"/>
                        </a:defRPr>
                      </a:lvl2pPr>
                      <a:lvl3pPr marL="1023938" algn="l" defTabSz="990600">
                        <a:spcBef>
                          <a:spcPct val="20000"/>
                        </a:spcBef>
                        <a:defRPr kumimoji="1" sz="1600">
                          <a:solidFill>
                            <a:schemeClr val="tx1"/>
                          </a:solidFill>
                          <a:latin typeface="Times New Roman" pitchFamily="18" charset="0"/>
                          <a:ea typeface="ＭＳ Ｐゴシック" charset="-128"/>
                        </a:defRPr>
                      </a:lvl3pPr>
                      <a:lvl4pPr marL="1485900" algn="l" defTabSz="990600">
                        <a:spcBef>
                          <a:spcPct val="20000"/>
                        </a:spcBef>
                        <a:defRPr kumimoji="1" sz="1300">
                          <a:solidFill>
                            <a:schemeClr val="tx1"/>
                          </a:solidFill>
                          <a:latin typeface="Times New Roman" pitchFamily="18" charset="0"/>
                          <a:ea typeface="ＭＳ Ｐゴシック" charset="-128"/>
                        </a:defRPr>
                      </a:lvl4pPr>
                      <a:lvl5pPr marL="1981200" algn="l" defTabSz="990600">
                        <a:spcBef>
                          <a:spcPct val="20000"/>
                        </a:spcBef>
                        <a:defRPr kumimoji="1" sz="1300">
                          <a:solidFill>
                            <a:schemeClr val="tx1"/>
                          </a:solidFill>
                          <a:latin typeface="Times New Roman" pitchFamily="18" charset="0"/>
                          <a:ea typeface="ＭＳ Ｐゴシック"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charset="-128"/>
                        </a:defRPr>
                      </a:lvl9p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hMerge="1"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lvl1pPr algn="l" defTabSz="990600">
                        <a:spcBef>
                          <a:spcPct val="20000"/>
                        </a:spcBef>
                        <a:defRPr kumimoji="1" sz="2100">
                          <a:solidFill>
                            <a:schemeClr val="tx1"/>
                          </a:solidFill>
                          <a:latin typeface="Times New Roman" pitchFamily="18" charset="0"/>
                          <a:ea typeface="ＭＳ Ｐゴシック" charset="-128"/>
                        </a:defRPr>
                      </a:lvl1pPr>
                      <a:lvl2pPr marL="534988" algn="l" defTabSz="990600">
                        <a:spcBef>
                          <a:spcPct val="20000"/>
                        </a:spcBef>
                        <a:defRPr kumimoji="1" sz="1900">
                          <a:solidFill>
                            <a:schemeClr val="tx1"/>
                          </a:solidFill>
                          <a:latin typeface="Times New Roman" pitchFamily="18" charset="0"/>
                          <a:ea typeface="ＭＳ Ｐゴシック" charset="-128"/>
                        </a:defRPr>
                      </a:lvl2pPr>
                      <a:lvl3pPr marL="1023938" algn="l" defTabSz="990600">
                        <a:spcBef>
                          <a:spcPct val="20000"/>
                        </a:spcBef>
                        <a:defRPr kumimoji="1" sz="1600">
                          <a:solidFill>
                            <a:schemeClr val="tx1"/>
                          </a:solidFill>
                          <a:latin typeface="Times New Roman" pitchFamily="18" charset="0"/>
                          <a:ea typeface="ＭＳ Ｐゴシック" charset="-128"/>
                        </a:defRPr>
                      </a:lvl3pPr>
                      <a:lvl4pPr marL="1485900" algn="l" defTabSz="990600">
                        <a:spcBef>
                          <a:spcPct val="20000"/>
                        </a:spcBef>
                        <a:defRPr kumimoji="1" sz="1300">
                          <a:solidFill>
                            <a:schemeClr val="tx1"/>
                          </a:solidFill>
                          <a:latin typeface="Times New Roman" pitchFamily="18" charset="0"/>
                          <a:ea typeface="ＭＳ Ｐゴシック" charset="-128"/>
                        </a:defRPr>
                      </a:lvl4pPr>
                      <a:lvl5pPr marL="1981200" algn="l" defTabSz="990600">
                        <a:spcBef>
                          <a:spcPct val="20000"/>
                        </a:spcBef>
                        <a:defRPr kumimoji="1" sz="1300">
                          <a:solidFill>
                            <a:schemeClr val="tx1"/>
                          </a:solidFill>
                          <a:latin typeface="Times New Roman" pitchFamily="18" charset="0"/>
                          <a:ea typeface="ＭＳ Ｐゴシック" charset="-128"/>
                        </a:defRPr>
                      </a:lvl5pPr>
                      <a:lvl6pPr marL="2438400" defTabSz="990600" fontAlgn="base">
                        <a:spcBef>
                          <a:spcPct val="20000"/>
                        </a:spcBef>
                        <a:spcAft>
                          <a:spcPct val="0"/>
                        </a:spcAft>
                        <a:defRPr kumimoji="1" sz="1300">
                          <a:solidFill>
                            <a:schemeClr val="tx1"/>
                          </a:solidFill>
                          <a:latin typeface="Times New Roman" pitchFamily="18" charset="0"/>
                          <a:ea typeface="ＭＳ Ｐゴシック" charset="-128"/>
                        </a:defRPr>
                      </a:lvl6pPr>
                      <a:lvl7pPr marL="2895600" defTabSz="990600" fontAlgn="base">
                        <a:spcBef>
                          <a:spcPct val="20000"/>
                        </a:spcBef>
                        <a:spcAft>
                          <a:spcPct val="0"/>
                        </a:spcAft>
                        <a:defRPr kumimoji="1" sz="1300">
                          <a:solidFill>
                            <a:schemeClr val="tx1"/>
                          </a:solidFill>
                          <a:latin typeface="Times New Roman" pitchFamily="18" charset="0"/>
                          <a:ea typeface="ＭＳ Ｐゴシック" charset="-128"/>
                        </a:defRPr>
                      </a:lvl7pPr>
                      <a:lvl8pPr marL="3352800" defTabSz="990600" fontAlgn="base">
                        <a:spcBef>
                          <a:spcPct val="20000"/>
                        </a:spcBef>
                        <a:spcAft>
                          <a:spcPct val="0"/>
                        </a:spcAft>
                        <a:defRPr kumimoji="1" sz="1300">
                          <a:solidFill>
                            <a:schemeClr val="tx1"/>
                          </a:solidFill>
                          <a:latin typeface="Times New Roman" pitchFamily="18" charset="0"/>
                          <a:ea typeface="ＭＳ Ｐゴシック" charset="-128"/>
                        </a:defRPr>
                      </a:lvl8pPr>
                      <a:lvl9pPr marL="3810000" defTabSz="990600" fontAlgn="base">
                        <a:spcBef>
                          <a:spcPct val="20000"/>
                        </a:spcBef>
                        <a:spcAft>
                          <a:spcPct val="0"/>
                        </a:spcAft>
                        <a:defRPr kumimoji="1" sz="1300">
                          <a:solidFill>
                            <a:schemeClr val="tx1"/>
                          </a:solidFill>
                          <a:latin typeface="Times New Roman" pitchFamily="18" charset="0"/>
                          <a:ea typeface="ＭＳ Ｐゴシック" charset="-128"/>
                        </a:defRPr>
                      </a:lvl9pPr>
                    </a:lstStyle>
                    <a:p>
                      <a:pPr marL="0" marR="0" lvl="0" indent="0" algn="ctr" defTabSz="990600" rtl="0" eaLnBrk="1" fontAlgn="base" latinLnBrk="0" hangingPunct="1">
                        <a:lnSpc>
                          <a:spcPct val="100000"/>
                        </a:lnSpc>
                        <a:spcBef>
                          <a:spcPct val="2000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n-ea"/>
                        <a:ea typeface="+mn-ea"/>
                      </a:endParaRPr>
                    </a:p>
                  </a:txBody>
                  <a:tcPr marL="72000" marR="72000" marT="36007" marB="3600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j-ea"/>
                          <a:ea typeface="+mj-ea"/>
                        </a:rPr>
                        <a:t>オーダ</a:t>
                      </a:r>
                      <a:br>
                        <a:rPr kumimoji="1" lang="en-US" altLang="ja-JP" sz="1000" b="0" i="0" u="none" strike="noStrike" cap="none" normalizeH="0" baseline="0" dirty="0">
                          <a:ln>
                            <a:noFill/>
                          </a:ln>
                          <a:solidFill>
                            <a:schemeClr val="tx1"/>
                          </a:solidFill>
                          <a:effectLst/>
                          <a:latin typeface="+mj-ea"/>
                          <a:ea typeface="+mj-ea"/>
                        </a:rPr>
                      </a:br>
                      <a:r>
                        <a:rPr kumimoji="1" lang="ja-JP" altLang="en-US" sz="1000" b="0" i="0" u="none" strike="noStrike" cap="none" normalizeH="0" baseline="0" dirty="0">
                          <a:ln>
                            <a:noFill/>
                          </a:ln>
                          <a:solidFill>
                            <a:schemeClr val="tx1"/>
                          </a:solidFill>
                          <a:effectLst/>
                          <a:latin typeface="+mj-ea"/>
                          <a:ea typeface="+mj-ea"/>
                        </a:rPr>
                        <a:t>制御</a:t>
                      </a: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j-ea"/>
                          <a:ea typeface="+mj-ea"/>
                        </a:rPr>
                        <a:t>統合</a:t>
                      </a:r>
                      <a:r>
                        <a:rPr kumimoji="1" lang="en-US" altLang="ja-JP" sz="1000" b="0" i="0" u="none" strike="noStrike" cap="none" normalizeH="0" baseline="0" dirty="0">
                          <a:ln>
                            <a:noFill/>
                          </a:ln>
                          <a:solidFill>
                            <a:schemeClr val="tx1"/>
                          </a:solidFill>
                          <a:effectLst/>
                          <a:latin typeface="+mj-ea"/>
                          <a:ea typeface="+mj-ea"/>
                        </a:rPr>
                        <a:t>HHC</a:t>
                      </a:r>
                      <a:endParaRPr kumimoji="1" lang="ja-JP" altLang="en-US" sz="1000" b="0" i="0" u="none" strike="noStrike" cap="none" normalizeH="0" baseline="0" dirty="0">
                        <a:ln>
                          <a:noFill/>
                        </a:ln>
                        <a:solidFill>
                          <a:schemeClr val="tx1"/>
                        </a:solidFill>
                        <a:effectLst/>
                        <a:latin typeface="+mj-ea"/>
                        <a:ea typeface="+mj-ea"/>
                      </a:endParaRP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cap="none" normalizeH="0" baseline="0" dirty="0">
                          <a:ln>
                            <a:noFill/>
                          </a:ln>
                          <a:solidFill>
                            <a:schemeClr val="tx1"/>
                          </a:solidFill>
                          <a:effectLst/>
                          <a:latin typeface="+mj-ea"/>
                          <a:ea typeface="+mj-ea"/>
                        </a:rPr>
                        <a:t>設備連携</a:t>
                      </a: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t" latinLnBrk="0" hangingPunct="1">
                        <a:lnSpc>
                          <a:spcPct val="100000"/>
                        </a:lnSpc>
                        <a:spcBef>
                          <a:spcPct val="0"/>
                        </a:spcBef>
                        <a:spcAft>
                          <a:spcPct val="0"/>
                        </a:spcAft>
                        <a:buClrTx/>
                        <a:buSzTx/>
                        <a:buFontTx/>
                        <a:buNone/>
                        <a:tabLst/>
                      </a:pPr>
                      <a:r>
                        <a:rPr kumimoji="1" lang="ja-JP" altLang="en-US" sz="1000" b="0" i="0" u="none" strike="noStrike" cap="none" normalizeH="0" baseline="0" dirty="0">
                          <a:ln>
                            <a:noFill/>
                          </a:ln>
                          <a:solidFill>
                            <a:schemeClr val="tx1"/>
                          </a:solidFill>
                          <a:effectLst/>
                          <a:latin typeface="+mj-ea"/>
                          <a:ea typeface="+mj-ea"/>
                        </a:rPr>
                        <a:t>情報配信</a:t>
                      </a: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t" latinLnBrk="0" hangingPunct="1">
                        <a:lnSpc>
                          <a:spcPct val="100000"/>
                        </a:lnSpc>
                        <a:spcBef>
                          <a:spcPct val="0"/>
                        </a:spcBef>
                        <a:spcAft>
                          <a:spcPct val="0"/>
                        </a:spcAft>
                        <a:buClrTx/>
                        <a:buSzTx/>
                        <a:buFontTx/>
                        <a:buNone/>
                        <a:tabLst/>
                      </a:pPr>
                      <a:r>
                        <a:rPr kumimoji="1" lang="zh-TW" altLang="en-US" sz="1000" b="0" i="0" u="none" strike="noStrike" cap="none" normalizeH="0" baseline="0" dirty="0">
                          <a:ln>
                            <a:noFill/>
                          </a:ln>
                          <a:solidFill>
                            <a:schemeClr val="tx1"/>
                          </a:solidFill>
                          <a:effectLst/>
                          <a:latin typeface="+mj-ea"/>
                          <a:ea typeface="+mj-ea"/>
                        </a:rPr>
                        <a:t>納期情報</a:t>
                      </a:r>
                      <a:br>
                        <a:rPr kumimoji="1" lang="en-US" altLang="zh-TW" sz="1000" b="0" i="0" u="none" strike="noStrike" cap="none" normalizeH="0" baseline="0" dirty="0">
                          <a:ln>
                            <a:noFill/>
                          </a:ln>
                          <a:solidFill>
                            <a:schemeClr val="tx1"/>
                          </a:solidFill>
                          <a:effectLst/>
                          <a:latin typeface="+mj-ea"/>
                          <a:ea typeface="+mj-ea"/>
                        </a:rPr>
                      </a:br>
                      <a:r>
                        <a:rPr kumimoji="1" lang="zh-TW" altLang="en-US" sz="1000" b="0" i="0" u="none" strike="noStrike" cap="none" normalizeH="0" baseline="0" dirty="0">
                          <a:ln>
                            <a:noFill/>
                          </a:ln>
                          <a:solidFill>
                            <a:schemeClr val="tx1"/>
                          </a:solidFill>
                          <a:effectLst/>
                          <a:latin typeface="+mj-ea"/>
                          <a:ea typeface="+mj-ea"/>
                        </a:rPr>
                        <a:t>管理</a:t>
                      </a:r>
                      <a:endParaRPr kumimoji="1" lang="ja-JP" altLang="en-US" sz="1000" b="0" i="0" u="none" strike="noStrike" cap="none" normalizeH="0" baseline="0" dirty="0">
                        <a:ln>
                          <a:noFill/>
                        </a:ln>
                        <a:solidFill>
                          <a:schemeClr val="tx1"/>
                        </a:solidFill>
                        <a:effectLst/>
                        <a:latin typeface="+mj-ea"/>
                        <a:ea typeface="+mj-ea"/>
                      </a:endParaRP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90600" rtl="0" eaLnBrk="1" fontAlgn="t" latinLnBrk="0" hangingPunct="1">
                        <a:lnSpc>
                          <a:spcPct val="100000"/>
                        </a:lnSpc>
                        <a:spcBef>
                          <a:spcPct val="0"/>
                        </a:spcBef>
                        <a:spcAft>
                          <a:spcPct val="0"/>
                        </a:spcAft>
                        <a:buClrTx/>
                        <a:buSzTx/>
                        <a:buFontTx/>
                        <a:buNone/>
                        <a:tabLst/>
                      </a:pPr>
                      <a:r>
                        <a:rPr kumimoji="1" lang="zh-TW" altLang="en-US" sz="1000" b="0" i="0" u="none" strike="noStrike" cap="none" normalizeH="0" baseline="0" dirty="0">
                          <a:ln>
                            <a:noFill/>
                          </a:ln>
                          <a:solidFill>
                            <a:schemeClr val="tx1"/>
                          </a:solidFill>
                          <a:effectLst/>
                          <a:latin typeface="+mj-ea"/>
                          <a:ea typeface="+mj-ea"/>
                        </a:rPr>
                        <a:t>個体管理</a:t>
                      </a:r>
                      <a:endParaRPr kumimoji="1" lang="ja-JP" altLang="en-US" sz="1000" b="0" i="0" u="none" strike="noStrike" cap="none" normalizeH="0" baseline="0" dirty="0">
                        <a:ln>
                          <a:noFill/>
                        </a:ln>
                        <a:solidFill>
                          <a:schemeClr val="tx1"/>
                        </a:solidFill>
                        <a:effectLst/>
                        <a:latin typeface="+mj-ea"/>
                        <a:ea typeface="+mj-ea"/>
                      </a:endParaRPr>
                    </a:p>
                  </a:txBody>
                  <a:tcPr marL="36000" marR="36000" marT="0" marB="0" vert="eaVert"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35982">
                <a:tc rowSpan="2">
                  <a:txBody>
                    <a:bodyPr/>
                    <a:lstStyle/>
                    <a:p>
                      <a:pPr marL="0" marR="0" lvl="0" indent="0" algn="r" defTabSz="990600" rtl="0" eaLnBrk="1" fontAlgn="base" latinLnBrk="0" hangingPunct="1">
                        <a:lnSpc>
                          <a:spcPct val="100000"/>
                        </a:lnSpc>
                        <a:spcBef>
                          <a:spcPct val="20000"/>
                        </a:spcBef>
                        <a:spcAft>
                          <a:spcPct val="0"/>
                        </a:spcAft>
                        <a:buClrTx/>
                        <a:buSzTx/>
                        <a:buFontTx/>
                        <a:buNone/>
                        <a:tabLst/>
                      </a:pPr>
                      <a:r>
                        <a:rPr kumimoji="1" lang="en-US" altLang="ja-JP" sz="1000" b="0" i="0" u="none" strike="noStrike" cap="none" normalizeH="0" baseline="0" dirty="0">
                          <a:ln>
                            <a:noFill/>
                          </a:ln>
                          <a:solidFill>
                            <a:schemeClr val="tx1"/>
                          </a:solidFill>
                          <a:effectLst/>
                          <a:latin typeface="+mn-ea"/>
                          <a:ea typeface="+mn-ea"/>
                        </a:rPr>
                        <a:t>1</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r>
                        <a:rPr kumimoji="1" lang="ja-JP" altLang="en-US" sz="1000" dirty="0">
                          <a:solidFill>
                            <a:schemeClr val="tx1"/>
                          </a:solidFill>
                          <a:latin typeface="+mn-ea"/>
                          <a:ea typeface="+mn-ea"/>
                        </a:rPr>
                        <a:t>他事業者ネイティブ</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番号・ひかりネイティブ</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番号のポートイン／</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ポートアウト工事を</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可能にする対応</a:t>
                      </a:r>
                      <a:endParaRPr kumimoji="1" lang="en-US" altLang="ja-JP" sz="100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rowSpan="2">
                  <a:txBody>
                    <a:bodyPr/>
                    <a:lstStyle/>
                    <a:p>
                      <a:r>
                        <a:rPr kumimoji="1" lang="ja-JP" altLang="en-US" sz="1000" dirty="0">
                          <a:latin typeface="+mn-ea"/>
                          <a:ea typeface="+mn-ea"/>
                          <a:cs typeface="Meiryo UI" panose="020B0604030504040204" pitchFamily="50" charset="-128"/>
                        </a:rPr>
                        <a:t>メタル電話</a:t>
                      </a:r>
                      <a:br>
                        <a:rPr kumimoji="1" lang="en-US" altLang="ja-JP" sz="1000" dirty="0">
                          <a:latin typeface="+mn-ea"/>
                          <a:ea typeface="+mn-ea"/>
                          <a:cs typeface="Meiryo UI" panose="020B0604030504040204" pitchFamily="50" charset="-128"/>
                        </a:rPr>
                      </a:br>
                      <a:r>
                        <a:rPr kumimoji="1" lang="ja-JP" altLang="en-US" sz="1000" dirty="0">
                          <a:latin typeface="+mn-ea"/>
                          <a:ea typeface="+mn-ea"/>
                          <a:cs typeface="Meiryo UI" panose="020B0604030504040204" pitchFamily="50" charset="-128"/>
                        </a:rPr>
                        <a:t>ポートイン</a:t>
                      </a:r>
                      <a:endParaRPr kumimoji="1" lang="ja-JP" altLang="en-US" sz="1000" dirty="0">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indent="0"/>
                      <a:r>
                        <a:rPr kumimoji="1" lang="en-US" altLang="ja-JP" sz="1000" dirty="0">
                          <a:latin typeface="+mn-ea"/>
                          <a:ea typeface="+mn-ea"/>
                        </a:rPr>
                        <a:t>IF</a:t>
                      </a:r>
                      <a:r>
                        <a:rPr kumimoji="1" lang="ja-JP" altLang="en-US" sz="1000" dirty="0">
                          <a:latin typeface="+mn-ea"/>
                          <a:ea typeface="+mn-ea"/>
                        </a:rPr>
                        <a:t>対応</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kern="1200" baseline="0" dirty="0">
                          <a:solidFill>
                            <a:schemeClr val="tx1"/>
                          </a:solidFill>
                          <a:latin typeface="+mn-ea"/>
                          <a:ea typeface="+mn-ea"/>
                          <a:cs typeface="Meiryo UI" panose="020B0604030504040204" pitchFamily="50" charset="-128"/>
                        </a:rPr>
                        <a:t>(</a:t>
                      </a:r>
                      <a:r>
                        <a:rPr kumimoji="1" lang="ja-JP" altLang="en-US" sz="1000" kern="1200" baseline="0" dirty="0">
                          <a:solidFill>
                            <a:schemeClr val="tx1"/>
                          </a:solidFill>
                          <a:latin typeface="+mn-ea"/>
                          <a:ea typeface="+mn-ea"/>
                          <a:cs typeface="Meiryo UI" panose="020B0604030504040204" pitchFamily="50" charset="-128"/>
                        </a:rPr>
                        <a:t>オ</a:t>
                      </a:r>
                      <a:r>
                        <a:rPr kumimoji="1" lang="en-US" altLang="ja-JP" sz="1000" kern="1200" baseline="0" dirty="0">
                          <a:solidFill>
                            <a:schemeClr val="tx1"/>
                          </a:solidFill>
                          <a:latin typeface="+mn-ea"/>
                          <a:ea typeface="+mn-ea"/>
                          <a:cs typeface="Meiryo UI" panose="020B0604030504040204" pitchFamily="50" charset="-128"/>
                        </a:rPr>
                        <a:t>)</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rPr>
                        <a:t>・統合</a:t>
                      </a:r>
                      <a:r>
                        <a:rPr lang="en-US" altLang="ja-JP" sz="1000" dirty="0">
                          <a:solidFill>
                            <a:schemeClr val="tx1"/>
                          </a:solidFill>
                          <a:latin typeface="+mn-ea"/>
                          <a:ea typeface="+mn-ea"/>
                        </a:rPr>
                        <a:t>HHC</a:t>
                      </a:r>
                      <a:r>
                        <a:rPr lang="ja-JP" altLang="en-US" sz="1000" dirty="0">
                          <a:solidFill>
                            <a:schemeClr val="tx1"/>
                          </a:solidFill>
                          <a:latin typeface="+mn-ea"/>
                          <a:ea typeface="+mn-ea"/>
                        </a:rPr>
                        <a:t>から</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に</a:t>
                      </a:r>
                      <a:r>
                        <a:rPr lang="ja-JP" altLang="en-US" sz="1000" dirty="0">
                          <a:solidFill>
                            <a:schemeClr val="tx1"/>
                          </a:solidFill>
                          <a:latin typeface="+mn-ea"/>
                          <a:ea typeface="+mn-ea"/>
                        </a:rPr>
                        <a:t>番ポ工事依頼を</a:t>
                      </a:r>
                      <a:r>
                        <a:rPr kumimoji="1" lang="ja-JP" altLang="en-US" sz="1000" dirty="0">
                          <a:solidFill>
                            <a:schemeClr val="tx1"/>
                          </a:solidFill>
                          <a:latin typeface="+mn-ea"/>
                          <a:ea typeface="+mn-ea"/>
                        </a:rPr>
                        <a:t>流通可能とする</a:t>
                      </a:r>
                      <a:endParaRPr kumimoji="1" lang="en-US" altLang="ja-JP" sz="1000" dirty="0">
                        <a:solidFill>
                          <a:schemeClr val="tx1"/>
                        </a:solidFill>
                        <a:latin typeface="+mn-ea"/>
                        <a:ea typeface="+mn-ea"/>
                      </a:endParaRPr>
                    </a:p>
                    <a:p>
                      <a:pPr marL="55563" marR="0" lvl="0" indent="-5556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は</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から電話番号、番号取得事業者の連絡先情報等を受信可能とする</a:t>
                      </a:r>
                      <a:endParaRPr kumimoji="1" lang="en-US" altLang="ja-JP" sz="1000" dirty="0">
                        <a:solidFill>
                          <a:schemeClr val="tx1"/>
                        </a:solidFill>
                        <a:latin typeface="+mn-ea"/>
                        <a:ea typeface="+mn-ea"/>
                      </a:endParaRPr>
                    </a:p>
                    <a:p>
                      <a:pPr marL="87313" marR="0" lvl="0" indent="-87313" algn="l" defTabSz="914400" rtl="0" eaLnBrk="1" fontAlgn="base" latinLnBrk="0" hangingPunct="1">
                        <a:lnSpc>
                          <a:spcPct val="100000"/>
                        </a:lnSpc>
                        <a:spcBef>
                          <a:spcPts val="0"/>
                        </a:spcBef>
                        <a:spcAft>
                          <a:spcPct val="0"/>
                        </a:spcAft>
                        <a:buClrTx/>
                        <a:buSzTx/>
                        <a:buFont typeface="Arial" panose="020B0604020202020204" pitchFamily="34" charset="0"/>
                        <a:buNone/>
                        <a:tabLst>
                          <a:tab pos="90488" algn="l"/>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は</a:t>
                      </a:r>
                      <a:r>
                        <a:rPr kumimoji="1" lang="en-US" altLang="ja-JP" sz="1000" dirty="0">
                          <a:solidFill>
                            <a:schemeClr val="tx1"/>
                          </a:solidFill>
                          <a:latin typeface="+mn-ea"/>
                          <a:ea typeface="+mn-ea"/>
                        </a:rPr>
                        <a:t>BB-CASTAR</a:t>
                      </a:r>
                      <a:r>
                        <a:rPr kumimoji="1" lang="ja-JP" altLang="en-US" sz="1000" dirty="0">
                          <a:solidFill>
                            <a:schemeClr val="tx1"/>
                          </a:solidFill>
                          <a:latin typeface="+mn-ea"/>
                          <a:ea typeface="+mn-ea"/>
                        </a:rPr>
                        <a:t>から番ポ工事結果を受信可能とする</a:t>
                      </a:r>
                      <a:endParaRPr kumimoji="1" lang="en-US" altLang="ja-JP" sz="100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218930154"/>
                  </a:ext>
                </a:extLst>
              </a:tr>
              <a:tr h="1128434">
                <a:tc vMerge="1">
                  <a:txBody>
                    <a:bodyPr/>
                    <a:lstStyle/>
                    <a:p>
                      <a:endParaRPr kumimoji="1" lang="ja-JP" altLang="en-US"/>
                    </a:p>
                  </a:txBody>
                  <a:tcPr>
                    <a:lnT w="9525" cap="flat" cmpd="sng" algn="ctr">
                      <a:solidFill>
                        <a:schemeClr val="tx1"/>
                      </a:solidFill>
                      <a:prstDash val="solid"/>
                      <a:round/>
                      <a:headEnd type="none" w="med" len="med"/>
                      <a:tailEnd type="none" w="med" len="med"/>
                    </a:lnT>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tc vMerge="1">
                  <a:txBody>
                    <a:bodyPr/>
                    <a:lstStyle/>
                    <a:p>
                      <a:endParaRPr kumimoji="1" lang="ja-JP" altLang="en-US"/>
                    </a:p>
                  </a:txBody>
                  <a:tcPr>
                    <a:lnT w="9525" cap="flat" cmpd="sng" algn="ctr">
                      <a:solidFill>
                        <a:schemeClr val="tx1"/>
                      </a:solidFill>
                      <a:prstDash val="solid"/>
                      <a:round/>
                      <a:headEnd type="none" w="med" len="med"/>
                      <a:tailEnd type="none" w="med" len="med"/>
                    </a:lnT>
                  </a:tcPr>
                </a:tc>
                <a:tc>
                  <a:txBody>
                    <a:bodyPr/>
                    <a:lstStyle/>
                    <a:p>
                      <a:r>
                        <a:rPr kumimoji="1" lang="ja-JP" altLang="en-US" sz="1000" dirty="0">
                          <a:latin typeface="+mn-ea"/>
                          <a:ea typeface="+mn-ea"/>
                        </a:rPr>
                        <a:t>画面対応</a:t>
                      </a:r>
                    </a:p>
                  </a:txBody>
                  <a:tcPr marL="36000" marR="36000" marT="36000" marB="36000" horzOverflow="overflow">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1" lang="en-US" altLang="ja-JP" sz="1000" kern="1200" baseline="0" dirty="0">
                          <a:solidFill>
                            <a:schemeClr val="tx1"/>
                          </a:solidFill>
                          <a:latin typeface="+mn-ea"/>
                          <a:ea typeface="+mn-ea"/>
                          <a:cs typeface="Meiryo UI" panose="020B0604030504040204" pitchFamily="50" charset="-128"/>
                        </a:rPr>
                        <a:t>(</a:t>
                      </a:r>
                      <a:r>
                        <a:rPr kumimoji="1" lang="ja-JP" altLang="en-US" sz="1000" kern="1200" baseline="0" dirty="0">
                          <a:solidFill>
                            <a:schemeClr val="tx1"/>
                          </a:solidFill>
                          <a:latin typeface="+mn-ea"/>
                          <a:ea typeface="+mn-ea"/>
                          <a:cs typeface="Meiryo UI" panose="020B0604030504040204" pitchFamily="50" charset="-128"/>
                        </a:rPr>
                        <a:t>カ</a:t>
                      </a:r>
                      <a:r>
                        <a:rPr kumimoji="1" lang="en-US" altLang="ja-JP" sz="1000" kern="1200" baseline="0" dirty="0">
                          <a:solidFill>
                            <a:schemeClr val="tx1"/>
                          </a:solidFill>
                          <a:latin typeface="+mn-ea"/>
                          <a:ea typeface="+mn-ea"/>
                          <a:cs typeface="Meiryo UI" panose="020B0604030504040204" pitchFamily="50" charset="-128"/>
                        </a:rPr>
                        <a:t>)</a:t>
                      </a: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74613" marR="0" lvl="0" indent="-74613"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の</a:t>
                      </a:r>
                      <a:r>
                        <a:rPr lang="ja-JP" altLang="en-US" sz="1000" dirty="0">
                          <a:solidFill>
                            <a:schemeClr val="tx1"/>
                          </a:solidFill>
                          <a:latin typeface="+mn-ea"/>
                          <a:ea typeface="+mn-ea"/>
                        </a:rPr>
                        <a:t>交換機自動工事オーダ選択画面から番ポ工事依頼と新規画面（番ポ自動工事結果参照画面）への遷移を可能とする</a:t>
                      </a:r>
                      <a:endParaRPr lang="en-US" altLang="ja-JP" sz="1000" dirty="0">
                        <a:solidFill>
                          <a:schemeClr val="tx1"/>
                        </a:solidFill>
                        <a:latin typeface="+mn-ea"/>
                        <a:ea typeface="+mn-ea"/>
                      </a:endParaRPr>
                    </a:p>
                    <a:p>
                      <a:pPr marL="65088" marR="0" lvl="0" indent="-65088" algn="l"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n-ea"/>
                          <a:ea typeface="+mn-ea"/>
                        </a:rPr>
                        <a:t>・</a:t>
                      </a:r>
                      <a:r>
                        <a:rPr kumimoji="1" lang="zh-TW" altLang="en-US" sz="1000" dirty="0">
                          <a:solidFill>
                            <a:schemeClr val="tx1"/>
                          </a:solidFill>
                          <a:latin typeface="+mn-ea"/>
                          <a:ea typeface="+mn-ea"/>
                        </a:rPr>
                        <a:t>着信試験用</a:t>
                      </a:r>
                      <a:r>
                        <a:rPr kumimoji="1" lang="ja-JP" altLang="en-US" sz="1000" dirty="0">
                          <a:solidFill>
                            <a:schemeClr val="tx1"/>
                          </a:solidFill>
                          <a:latin typeface="+mn-ea"/>
                          <a:ea typeface="+mn-ea"/>
                        </a:rPr>
                        <a:t>の</a:t>
                      </a:r>
                      <a:r>
                        <a:rPr kumimoji="1" lang="zh-TW" altLang="en-US" sz="1000" dirty="0">
                          <a:solidFill>
                            <a:schemeClr val="tx1"/>
                          </a:solidFill>
                          <a:latin typeface="+mn-ea"/>
                          <a:ea typeface="+mn-ea"/>
                        </a:rPr>
                        <a:t>電話番号</a:t>
                      </a:r>
                      <a:r>
                        <a:rPr kumimoji="1" lang="ja-JP" altLang="en-US" sz="1000" dirty="0">
                          <a:solidFill>
                            <a:schemeClr val="tx1"/>
                          </a:solidFill>
                          <a:latin typeface="+mn-ea"/>
                          <a:ea typeface="+mn-ea"/>
                        </a:rPr>
                        <a:t>、番号取得事業者の連絡先情報等、番ポ工事結果を統合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の新規</a:t>
                      </a:r>
                      <a:r>
                        <a:rPr lang="zh-TW" altLang="en-US" sz="1000" dirty="0">
                          <a:solidFill>
                            <a:schemeClr val="tx1"/>
                          </a:solidFill>
                          <a:latin typeface="+mn-ea"/>
                          <a:ea typeface="+mn-ea"/>
                        </a:rPr>
                        <a:t>画面</a:t>
                      </a:r>
                      <a:r>
                        <a:rPr lang="ja-JP" altLang="en-US" sz="1000" dirty="0">
                          <a:solidFill>
                            <a:schemeClr val="tx1"/>
                          </a:solidFill>
                          <a:latin typeface="+mn-ea"/>
                          <a:ea typeface="+mn-ea"/>
                        </a:rPr>
                        <a:t>（番ポ自動工事結果参照画面）</a:t>
                      </a:r>
                      <a:r>
                        <a:rPr kumimoji="1" lang="ja-JP" altLang="en-US" sz="1000" dirty="0">
                          <a:solidFill>
                            <a:schemeClr val="tx1"/>
                          </a:solidFill>
                          <a:latin typeface="+mn-ea"/>
                          <a:ea typeface="+mn-ea"/>
                        </a:rPr>
                        <a:t>に表示可能とする</a:t>
                      </a:r>
                      <a:endParaRPr kumimoji="1" lang="en-US" altLang="ja-JP" sz="1000" dirty="0">
                        <a:solidFill>
                          <a:schemeClr val="tx1"/>
                        </a:solidFill>
                        <a:latin typeface="+mn-ea"/>
                        <a:ea typeface="+mn-ea"/>
                      </a:endParaRPr>
                    </a:p>
                    <a:p>
                      <a:pPr marL="65088" marR="0" lvl="0" indent="-65088"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（最大</a:t>
                      </a:r>
                      <a:r>
                        <a:rPr kumimoji="1" lang="en-US" altLang="ja-JP" sz="1000" dirty="0">
                          <a:solidFill>
                            <a:schemeClr val="tx1"/>
                          </a:solidFill>
                          <a:latin typeface="+mn-ea"/>
                          <a:ea typeface="+mn-ea"/>
                        </a:rPr>
                        <a:t>300</a:t>
                      </a:r>
                      <a:r>
                        <a:rPr kumimoji="1" lang="ja-JP" altLang="en-US" sz="1000" dirty="0">
                          <a:solidFill>
                            <a:schemeClr val="tx1"/>
                          </a:solidFill>
                          <a:latin typeface="+mn-ea"/>
                          <a:ea typeface="+mn-ea"/>
                        </a:rPr>
                        <a:t>電番）</a:t>
                      </a:r>
                      <a:endParaRPr kumimoji="1" lang="en-US" altLang="ja-JP" sz="1000" dirty="0">
                        <a:solidFill>
                          <a:schemeClr val="tx1"/>
                        </a:solidFill>
                        <a:latin typeface="+mn-ea"/>
                        <a:ea typeface="+mn-ea"/>
                      </a:endParaRPr>
                    </a:p>
                    <a:p>
                      <a:pPr marL="65088" marR="0" lvl="0" indent="-65088"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rPr>
                        <a:t>・統合</a:t>
                      </a:r>
                      <a:r>
                        <a:rPr kumimoji="1" lang="en-US" altLang="ja-JP" sz="1000" dirty="0">
                          <a:solidFill>
                            <a:schemeClr val="tx1"/>
                          </a:solidFill>
                          <a:latin typeface="+mn-ea"/>
                          <a:ea typeface="+mn-ea"/>
                        </a:rPr>
                        <a:t>HHC</a:t>
                      </a:r>
                      <a:r>
                        <a:rPr kumimoji="1" lang="ja-JP" altLang="en-US" sz="1000" dirty="0">
                          <a:solidFill>
                            <a:schemeClr val="tx1"/>
                          </a:solidFill>
                          <a:latin typeface="+mn-ea"/>
                          <a:ea typeface="+mn-ea"/>
                        </a:rPr>
                        <a:t>の新規画面（電話番号表示画面）に、</a:t>
                      </a:r>
                      <a:r>
                        <a:rPr kumimoji="1" lang="zh-TW" altLang="en-US" sz="1000" dirty="0">
                          <a:solidFill>
                            <a:schemeClr val="tx1"/>
                          </a:solidFill>
                          <a:latin typeface="+mn-ea"/>
                          <a:ea typeface="+mn-ea"/>
                        </a:rPr>
                        <a:t>着信試験用</a:t>
                      </a:r>
                      <a:r>
                        <a:rPr kumimoji="1" lang="ja-JP" altLang="en-US" sz="1000" dirty="0">
                          <a:solidFill>
                            <a:schemeClr val="tx1"/>
                          </a:solidFill>
                          <a:latin typeface="+mn-ea"/>
                          <a:ea typeface="+mn-ea"/>
                        </a:rPr>
                        <a:t>の</a:t>
                      </a:r>
                      <a:r>
                        <a:rPr kumimoji="1" lang="zh-TW" altLang="en-US" sz="1000" dirty="0">
                          <a:solidFill>
                            <a:schemeClr val="tx1"/>
                          </a:solidFill>
                          <a:latin typeface="+mn-ea"/>
                          <a:ea typeface="+mn-ea"/>
                        </a:rPr>
                        <a:t>電話番号</a:t>
                      </a:r>
                      <a:r>
                        <a:rPr kumimoji="1" lang="ja-JP" altLang="en-US" sz="1000" dirty="0">
                          <a:solidFill>
                            <a:schemeClr val="tx1"/>
                          </a:solidFill>
                          <a:latin typeface="+mn-ea"/>
                          <a:ea typeface="+mn-ea"/>
                        </a:rPr>
                        <a:t>の全情報を</a:t>
                      </a:r>
                      <a:endParaRPr kumimoji="1" lang="en-US" altLang="ja-JP" sz="1000" dirty="0">
                        <a:solidFill>
                          <a:schemeClr val="tx1"/>
                        </a:solidFill>
                        <a:latin typeface="+mn-ea"/>
                        <a:ea typeface="+mn-ea"/>
                      </a:endParaRPr>
                    </a:p>
                    <a:p>
                      <a:pPr marL="65088" marR="0" lvl="0" indent="-65088" algn="l"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ea"/>
                          <a:ea typeface="+mn-ea"/>
                        </a:rPr>
                        <a:t> </a:t>
                      </a:r>
                      <a:r>
                        <a:rPr kumimoji="1" lang="ja-JP" altLang="en-US" sz="1000" dirty="0">
                          <a:solidFill>
                            <a:schemeClr val="tx1"/>
                          </a:solidFill>
                          <a:latin typeface="+mn-ea"/>
                          <a:ea typeface="+mn-ea"/>
                        </a:rPr>
                        <a:t>表示可能とする</a:t>
                      </a:r>
                      <a:endParaRPr kumimoji="1" lang="en-US" altLang="ja-JP" sz="1000" dirty="0">
                        <a:solidFill>
                          <a:schemeClr val="tx1"/>
                        </a:solidFill>
                        <a:latin typeface="+mn-ea"/>
                        <a:ea typeface="+mn-ea"/>
                      </a:endParaRPr>
                    </a:p>
                  </a:txBody>
                  <a:tcPr marL="36000" marR="36000" marT="36000" marB="36000"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normalizeH="0" baseline="0" dirty="0">
                        <a:ln>
                          <a:noFill/>
                        </a:ln>
                        <a:solidFill>
                          <a:schemeClr val="tx1"/>
                        </a:solidFill>
                        <a:effectLst/>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anchorCtr="1"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90600" rtl="0" eaLnBrk="1" fontAlgn="base" latinLnBrk="0" hangingPunct="1">
                        <a:lnSpc>
                          <a:spcPct val="100000"/>
                        </a:lnSpc>
                        <a:spcBef>
                          <a:spcPct val="20000"/>
                        </a:spcBef>
                        <a:spcAft>
                          <a:spcPct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ea"/>
                          <a:ea typeface="+mn-ea"/>
                          <a:cs typeface="+mn-cs"/>
                        </a:rPr>
                        <a:t>－</a:t>
                      </a:r>
                      <a:endParaRPr kumimoji="1" lang="ja-JP" altLang="ja-JP" sz="1000" b="0" i="0" u="none" strike="noStrike" kern="1200" cap="none" spc="0" normalizeH="0" baseline="0" noProof="0" dirty="0">
                        <a:ln>
                          <a:noFill/>
                        </a:ln>
                        <a:solidFill>
                          <a:prstClr val="black"/>
                        </a:solidFill>
                        <a:effectLst/>
                        <a:uLnTx/>
                        <a:uFillTx/>
                        <a:latin typeface="+mn-ea"/>
                        <a:ea typeface="+mn-ea"/>
                        <a:cs typeface="+mn-cs"/>
                      </a:endParaRPr>
                    </a:p>
                  </a:txBody>
                  <a:tcPr marL="36000" marR="36000" marT="36000" marB="36000" anchor="ct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353046457"/>
                  </a:ext>
                </a:extLst>
              </a:tr>
            </a:tbl>
          </a:graphicData>
        </a:graphic>
      </p:graphicFrame>
    </p:spTree>
    <p:extLst>
      <p:ext uri="{BB962C8B-B14F-4D97-AF65-F5344CB8AC3E}">
        <p14:creationId xmlns:p14="http://schemas.microsoft.com/office/powerpoint/2010/main" val="262596859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全体概要（システム全体処理方式（１／８））</a:t>
            </a:r>
          </a:p>
          <a:p>
            <a:pPr lvl="0"/>
            <a:r>
              <a:rPr lang="ja-JP" altLang="en-US" dirty="0"/>
              <a:t>　</a:t>
            </a:r>
            <a:r>
              <a:rPr kumimoji="1" lang="ja-JP" altLang="en-US" sz="1050" b="0" i="0" u="none" strike="noStrike" kern="1200" cap="none" spc="0" normalizeH="0" baseline="0" noProof="0" dirty="0">
                <a:ln>
                  <a:noFill/>
                </a:ln>
                <a:solidFill>
                  <a:srgbClr val="000000"/>
                </a:solidFill>
                <a:effectLst/>
                <a:uLnTx/>
                <a:uFillTx/>
                <a:latin typeface="Meiryo UI"/>
                <a:ea typeface="Meiryo UI"/>
                <a:cs typeface="+mn-cs"/>
              </a:rPr>
              <a:t>オーダ流通システムへ番ポ申込／有派遣工事で、番号取得元事業者が１事業者の場合のシーケンスを以下に示す</a:t>
            </a:r>
            <a:endParaRPr kumimoji="1" lang="en-US" altLang="ja-JP" sz="1050" b="0" i="0" u="none" strike="noStrike" kern="1200" cap="none" spc="0" normalizeH="0" baseline="0" noProof="0" dirty="0">
              <a:ln>
                <a:noFill/>
              </a:ln>
              <a:solidFill>
                <a:srgbClr val="000000"/>
              </a:solidFill>
              <a:effectLst/>
              <a:uLnTx/>
              <a:uFillTx/>
              <a:latin typeface="Meiryo UI"/>
              <a:ea typeface="Meiryo UI"/>
              <a:cs typeface="+mn-cs"/>
            </a:endParaRPr>
          </a:p>
          <a:p>
            <a:r>
              <a:rPr lang="ja-JP" altLang="en-US" kern="1200" dirty="0">
                <a:solidFill>
                  <a:srgbClr val="000000"/>
                </a:solidFill>
                <a:latin typeface="Meiryo UI"/>
                <a:ea typeface="Meiryo UI"/>
                <a:cs typeface="+mn-cs"/>
              </a:rPr>
              <a:t>　</a:t>
            </a:r>
            <a:r>
              <a:rPr lang="en-US" altLang="ja-JP" kern="1200" dirty="0">
                <a:solidFill>
                  <a:srgbClr val="000000"/>
                </a:solidFill>
                <a:latin typeface="Meiryo UI"/>
                <a:ea typeface="Meiryo UI"/>
                <a:cs typeface="+mn-cs"/>
              </a:rPr>
              <a:t>【</a:t>
            </a:r>
            <a:r>
              <a:rPr lang="ja-JP" altLang="en-US" kern="1200" dirty="0">
                <a:solidFill>
                  <a:srgbClr val="000000"/>
                </a:solidFill>
                <a:latin typeface="Meiryo UI"/>
                <a:ea typeface="Meiryo UI"/>
                <a:cs typeface="+mn-cs"/>
              </a:rPr>
              <a:t>ア</a:t>
            </a:r>
            <a:r>
              <a:rPr lang="en-US" altLang="ja-JP" kern="1200" dirty="0">
                <a:solidFill>
                  <a:srgbClr val="000000"/>
                </a:solidFill>
                <a:latin typeface="Meiryo UI"/>
                <a:ea typeface="Meiryo UI"/>
                <a:cs typeface="+mn-cs"/>
              </a:rPr>
              <a:t>】</a:t>
            </a:r>
            <a:r>
              <a:rPr lang="ja-JP" altLang="en-US" sz="1050" dirty="0">
                <a:solidFill>
                  <a:srgbClr val="000000"/>
                </a:solidFill>
                <a:latin typeface="+mn-lt"/>
                <a:ea typeface="+mn-ea"/>
              </a:rPr>
              <a:t>ひかり電話のポートインー</a:t>
            </a:r>
            <a:r>
              <a:rPr kumimoji="1" lang="en-US" altLang="ja-JP" sz="1050" dirty="0">
                <a:latin typeface="+mn-ea"/>
                <a:ea typeface="+mn-ea"/>
              </a:rPr>
              <a:t>IF</a:t>
            </a:r>
            <a:r>
              <a:rPr kumimoji="1" lang="ja-JP" altLang="en-US" sz="1050" dirty="0">
                <a:latin typeface="+mn-ea"/>
                <a:ea typeface="+mn-ea"/>
              </a:rPr>
              <a:t>対応ー有派遣工事　</a:t>
            </a:r>
            <a:r>
              <a:rPr lang="ja-JP" altLang="en-US" sz="1050" dirty="0">
                <a:solidFill>
                  <a:srgbClr val="000000"/>
                </a:solidFill>
                <a:latin typeface="+mn-lt"/>
                <a:ea typeface="+mn-ea"/>
              </a:rPr>
              <a:t>（</a:t>
            </a:r>
            <a:r>
              <a:rPr lang="en-US" altLang="ja-JP" sz="1050" dirty="0">
                <a:solidFill>
                  <a:srgbClr val="000000"/>
                </a:solidFill>
                <a:latin typeface="+mn-lt"/>
                <a:ea typeface="+mn-ea"/>
              </a:rPr>
              <a:t>Ⅰ</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PTN1</a:t>
            </a:r>
            <a:r>
              <a:rPr lang="ja-JP" altLang="en-US" sz="1050" dirty="0">
                <a:solidFill>
                  <a:srgbClr val="000000"/>
                </a:solidFill>
                <a:latin typeface="+mn-lt"/>
                <a:ea typeface="+mn-ea"/>
              </a:rPr>
              <a:t>：オーダ流通システムへ番ポ申込／有派遣工事）</a:t>
            </a:r>
            <a:endParaRPr lang="en-US" altLang="ja-JP" sz="1050" dirty="0">
              <a:solidFill>
                <a:srgbClr val="000000"/>
              </a:solidFill>
              <a:latin typeface="+mn-lt"/>
              <a:ea typeface="+mn-ea"/>
            </a:endParaRPr>
          </a:p>
          <a:p>
            <a:pPr lvl="0"/>
            <a:endParaRPr lang="ja-JP" altLang="en-US" dirty="0"/>
          </a:p>
        </p:txBody>
      </p:sp>
      <p:sp>
        <p:nvSpPr>
          <p:cNvPr id="227" name="テキスト ボックス 226">
            <a:extLst>
              <a:ext uri="{FF2B5EF4-FFF2-40B4-BE49-F238E27FC236}">
                <a16:creationId xmlns:a16="http://schemas.microsoft.com/office/drawing/2014/main" id="{F0FE7435-C603-FBAF-2899-D11F58522B79}"/>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統合</a:t>
            </a:r>
            <a:r>
              <a:rPr lang="en-US" altLang="ja-JP" sz="1050" dirty="0">
                <a:solidFill>
                  <a:srgbClr val="000000"/>
                </a:solidFill>
                <a:latin typeface="+mn-ea"/>
                <a:ea typeface="+mn-ea"/>
              </a:rPr>
              <a:t>HHC</a:t>
            </a:r>
            <a:endParaRPr lang="zh-TW" altLang="en-US" sz="1050" dirty="0">
              <a:solidFill>
                <a:srgbClr val="000000"/>
              </a:solidFill>
              <a:latin typeface="+mn-ea"/>
              <a:ea typeface="+mn-ea"/>
            </a:endParaRPr>
          </a:p>
        </p:txBody>
      </p:sp>
      <p:sp>
        <p:nvSpPr>
          <p:cNvPr id="228" name="テキスト ボックス 227">
            <a:extLst>
              <a:ext uri="{FF2B5EF4-FFF2-40B4-BE49-F238E27FC236}">
                <a16:creationId xmlns:a16="http://schemas.microsoft.com/office/drawing/2014/main" id="{B87AB48D-BFB4-BAC2-DA31-58118FC0763E}"/>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229" name="テキスト ボックス 228">
            <a:extLst>
              <a:ext uri="{FF2B5EF4-FFF2-40B4-BE49-F238E27FC236}">
                <a16:creationId xmlns:a16="http://schemas.microsoft.com/office/drawing/2014/main" id="{5714F6AD-5085-D590-B055-E947901A8B0E}"/>
              </a:ext>
            </a:extLst>
          </p:cNvPr>
          <p:cNvSpPr txBox="1"/>
          <p:nvPr/>
        </p:nvSpPr>
        <p:spPr>
          <a:xfrm>
            <a:off x="8749147"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grpSp>
        <p:nvGrpSpPr>
          <p:cNvPr id="230" name="グループ化 229">
            <a:extLst>
              <a:ext uri="{FF2B5EF4-FFF2-40B4-BE49-F238E27FC236}">
                <a16:creationId xmlns:a16="http://schemas.microsoft.com/office/drawing/2014/main" id="{1E94052A-D617-80B0-6DF0-AC0360F8C01F}"/>
              </a:ext>
            </a:extLst>
          </p:cNvPr>
          <p:cNvGrpSpPr/>
          <p:nvPr/>
        </p:nvGrpSpPr>
        <p:grpSpPr>
          <a:xfrm>
            <a:off x="10388901" y="1674215"/>
            <a:ext cx="2257209" cy="972000"/>
            <a:chOff x="7556331" y="323186"/>
            <a:chExt cx="2257209" cy="972000"/>
          </a:xfrm>
        </p:grpSpPr>
        <p:sp>
          <p:nvSpPr>
            <p:cNvPr id="231" name="正方形/長方形 230">
              <a:extLst>
                <a:ext uri="{FF2B5EF4-FFF2-40B4-BE49-F238E27FC236}">
                  <a16:creationId xmlns:a16="http://schemas.microsoft.com/office/drawing/2014/main" id="{ECC49F44-DEEC-C4C2-7F59-97697E229981}"/>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232" name="直線矢印コネクタ 231">
              <a:extLst>
                <a:ext uri="{FF2B5EF4-FFF2-40B4-BE49-F238E27FC236}">
                  <a16:creationId xmlns:a16="http://schemas.microsoft.com/office/drawing/2014/main" id="{0B44E156-1AB9-4FD8-A1F2-19012BA959EB}"/>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3" name="テキスト ボックス 232">
              <a:extLst>
                <a:ext uri="{FF2B5EF4-FFF2-40B4-BE49-F238E27FC236}">
                  <a16:creationId xmlns:a16="http://schemas.microsoft.com/office/drawing/2014/main" id="{6DE1B318-C6A6-8CD4-2D52-05A849F152F3}"/>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234" name="直線矢印コネクタ 233">
              <a:extLst>
                <a:ext uri="{FF2B5EF4-FFF2-40B4-BE49-F238E27FC236}">
                  <a16:creationId xmlns:a16="http://schemas.microsoft.com/office/drawing/2014/main" id="{832B358F-D87E-492F-6844-7AEA2629BDE7}"/>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5" name="テキスト ボックス 234">
              <a:extLst>
                <a:ext uri="{FF2B5EF4-FFF2-40B4-BE49-F238E27FC236}">
                  <a16:creationId xmlns:a16="http://schemas.microsoft.com/office/drawing/2014/main" id="{3127AB0B-493C-82CC-AF4C-C1A1B55A606C}"/>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236" name="角丸四角形 68">
              <a:extLst>
                <a:ext uri="{FF2B5EF4-FFF2-40B4-BE49-F238E27FC236}">
                  <a16:creationId xmlns:a16="http://schemas.microsoft.com/office/drawing/2014/main" id="{3B65E33E-29E4-38F0-A94C-0DF95B66493A}"/>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237" name="角丸四角形 131">
              <a:extLst>
                <a:ext uri="{FF2B5EF4-FFF2-40B4-BE49-F238E27FC236}">
                  <a16:creationId xmlns:a16="http://schemas.microsoft.com/office/drawing/2014/main" id="{373A809A-DC22-0320-6E70-FD0428AC5730}"/>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238" name="テキスト ボックス 237">
              <a:extLst>
                <a:ext uri="{FF2B5EF4-FFF2-40B4-BE49-F238E27FC236}">
                  <a16:creationId xmlns:a16="http://schemas.microsoft.com/office/drawing/2014/main" id="{3B9D572F-D846-5ABE-47B7-C477F8154278}"/>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239" name="テキスト ボックス 238">
              <a:extLst>
                <a:ext uri="{FF2B5EF4-FFF2-40B4-BE49-F238E27FC236}">
                  <a16:creationId xmlns:a16="http://schemas.microsoft.com/office/drawing/2014/main" id="{6BDE3BEF-6692-7FA1-256D-D56954AB7A69}"/>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sp>
        <p:nvSpPr>
          <p:cNvPr id="321" name="正方形/長方形 320">
            <a:extLst>
              <a:ext uri="{FF2B5EF4-FFF2-40B4-BE49-F238E27FC236}">
                <a16:creationId xmlns:a16="http://schemas.microsoft.com/office/drawing/2014/main" id="{55D567A4-DA6A-543A-080C-66574CA30860}"/>
              </a:ext>
            </a:extLst>
          </p:cNvPr>
          <p:cNvSpPr/>
          <p:nvPr/>
        </p:nvSpPr>
        <p:spPr bwMode="auto">
          <a:xfrm>
            <a:off x="5996026" y="2660167"/>
            <a:ext cx="262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322" name="直線コネクタ 321">
            <a:extLst>
              <a:ext uri="{FF2B5EF4-FFF2-40B4-BE49-F238E27FC236}">
                <a16:creationId xmlns:a16="http://schemas.microsoft.com/office/drawing/2014/main" id="{B95057E7-C945-ADA9-7F0B-43320823B3C4}"/>
              </a:ext>
            </a:extLst>
          </p:cNvPr>
          <p:cNvCxnSpPr/>
          <p:nvPr/>
        </p:nvCxnSpPr>
        <p:spPr>
          <a:xfrm flipH="1">
            <a:off x="7004026" y="3260425"/>
            <a:ext cx="0" cy="4572000"/>
          </a:xfrm>
          <a:prstGeom prst="line">
            <a:avLst/>
          </a:prstGeom>
          <a:noFill/>
          <a:ln w="9525" cap="flat" cmpd="sng" algn="ctr">
            <a:solidFill>
              <a:sysClr val="window" lastClr="FFFFFF">
                <a:lumMod val="50000"/>
              </a:sysClr>
            </a:solidFill>
            <a:prstDash val="sysDash"/>
          </a:ln>
          <a:effectLst/>
        </p:spPr>
      </p:cxnSp>
      <p:sp>
        <p:nvSpPr>
          <p:cNvPr id="323" name="正方形/長方形 322">
            <a:extLst>
              <a:ext uri="{FF2B5EF4-FFF2-40B4-BE49-F238E27FC236}">
                <a16:creationId xmlns:a16="http://schemas.microsoft.com/office/drawing/2014/main" id="{CFD48A8B-D080-4801-2824-F29E1F4EC85C}"/>
              </a:ext>
            </a:extLst>
          </p:cNvPr>
          <p:cNvSpPr/>
          <p:nvPr/>
        </p:nvSpPr>
        <p:spPr bwMode="auto">
          <a:xfrm>
            <a:off x="6716026" y="308042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324" name="直線コネクタ 323">
            <a:extLst>
              <a:ext uri="{FF2B5EF4-FFF2-40B4-BE49-F238E27FC236}">
                <a16:creationId xmlns:a16="http://schemas.microsoft.com/office/drawing/2014/main" id="{0A81D11E-B9C6-8B24-6A10-0084BCBA6A6C}"/>
              </a:ext>
            </a:extLst>
          </p:cNvPr>
          <p:cNvCxnSpPr/>
          <p:nvPr/>
        </p:nvCxnSpPr>
        <p:spPr>
          <a:xfrm flipH="1">
            <a:off x="6284026" y="3260425"/>
            <a:ext cx="0" cy="4572000"/>
          </a:xfrm>
          <a:prstGeom prst="line">
            <a:avLst/>
          </a:prstGeom>
          <a:noFill/>
          <a:ln w="9525" cap="flat" cmpd="sng" algn="ctr">
            <a:solidFill>
              <a:sysClr val="window" lastClr="FFFFFF">
                <a:lumMod val="50000"/>
              </a:sysClr>
            </a:solidFill>
            <a:prstDash val="sysDash"/>
          </a:ln>
          <a:effectLst/>
        </p:spPr>
      </p:cxnSp>
      <p:sp>
        <p:nvSpPr>
          <p:cNvPr id="325" name="正方形/長方形 324">
            <a:extLst>
              <a:ext uri="{FF2B5EF4-FFF2-40B4-BE49-F238E27FC236}">
                <a16:creationId xmlns:a16="http://schemas.microsoft.com/office/drawing/2014/main" id="{82F46223-D345-8943-058A-91B77AA18BEE}"/>
              </a:ext>
            </a:extLst>
          </p:cNvPr>
          <p:cNvSpPr/>
          <p:nvPr/>
        </p:nvSpPr>
        <p:spPr bwMode="auto">
          <a:xfrm>
            <a:off x="5996026" y="308042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326" name="直線コネクタ 325">
            <a:extLst>
              <a:ext uri="{FF2B5EF4-FFF2-40B4-BE49-F238E27FC236}">
                <a16:creationId xmlns:a16="http://schemas.microsoft.com/office/drawing/2014/main" id="{C08A437D-41C8-385F-EEB8-3C7E5A5E0201}"/>
              </a:ext>
            </a:extLst>
          </p:cNvPr>
          <p:cNvCxnSpPr/>
          <p:nvPr/>
        </p:nvCxnSpPr>
        <p:spPr>
          <a:xfrm flipH="1">
            <a:off x="8300025" y="3260425"/>
            <a:ext cx="0" cy="4572000"/>
          </a:xfrm>
          <a:prstGeom prst="line">
            <a:avLst/>
          </a:prstGeom>
          <a:noFill/>
          <a:ln w="9525" cap="flat" cmpd="sng" algn="ctr">
            <a:solidFill>
              <a:sysClr val="window" lastClr="FFFFFF">
                <a:lumMod val="50000"/>
              </a:sysClr>
            </a:solidFill>
            <a:prstDash val="sysDash"/>
          </a:ln>
          <a:effectLst/>
        </p:spPr>
      </p:cxnSp>
      <p:sp>
        <p:nvSpPr>
          <p:cNvPr id="327" name="正方形/長方形 326">
            <a:extLst>
              <a:ext uri="{FF2B5EF4-FFF2-40B4-BE49-F238E27FC236}">
                <a16:creationId xmlns:a16="http://schemas.microsoft.com/office/drawing/2014/main" id="{39C63740-A7B2-3974-A946-3CF8A74785E7}"/>
              </a:ext>
            </a:extLst>
          </p:cNvPr>
          <p:cNvSpPr/>
          <p:nvPr/>
        </p:nvSpPr>
        <p:spPr bwMode="auto">
          <a:xfrm>
            <a:off x="8012025" y="308042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328" name="直線コネクタ 327">
            <a:extLst>
              <a:ext uri="{FF2B5EF4-FFF2-40B4-BE49-F238E27FC236}">
                <a16:creationId xmlns:a16="http://schemas.microsoft.com/office/drawing/2014/main" id="{551B73B9-D044-080A-1CCF-946C73393E18}"/>
              </a:ext>
            </a:extLst>
          </p:cNvPr>
          <p:cNvCxnSpPr/>
          <p:nvPr/>
        </p:nvCxnSpPr>
        <p:spPr>
          <a:xfrm flipH="1">
            <a:off x="7652025" y="3260425"/>
            <a:ext cx="0" cy="4572000"/>
          </a:xfrm>
          <a:prstGeom prst="line">
            <a:avLst/>
          </a:prstGeom>
          <a:noFill/>
          <a:ln w="9525" cap="flat" cmpd="sng" algn="ctr">
            <a:solidFill>
              <a:sysClr val="window" lastClr="FFFFFF">
                <a:lumMod val="50000"/>
              </a:sysClr>
            </a:solidFill>
            <a:prstDash val="sysDash"/>
          </a:ln>
          <a:effectLst/>
        </p:spPr>
      </p:cxnSp>
      <p:sp>
        <p:nvSpPr>
          <p:cNvPr id="329" name="正方形/長方形 328">
            <a:extLst>
              <a:ext uri="{FF2B5EF4-FFF2-40B4-BE49-F238E27FC236}">
                <a16:creationId xmlns:a16="http://schemas.microsoft.com/office/drawing/2014/main" id="{62DE32FB-9116-AC02-438F-705811BB7EA8}"/>
              </a:ext>
            </a:extLst>
          </p:cNvPr>
          <p:cNvSpPr/>
          <p:nvPr/>
        </p:nvSpPr>
        <p:spPr bwMode="auto">
          <a:xfrm>
            <a:off x="7364025" y="308042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330" name="正方形/長方形 329">
            <a:extLst>
              <a:ext uri="{FF2B5EF4-FFF2-40B4-BE49-F238E27FC236}">
                <a16:creationId xmlns:a16="http://schemas.microsoft.com/office/drawing/2014/main" id="{583EDBBC-AA1E-55C0-E95C-28B45BD9D61B}"/>
              </a:ext>
            </a:extLst>
          </p:cNvPr>
          <p:cNvSpPr/>
          <p:nvPr/>
        </p:nvSpPr>
        <p:spPr bwMode="auto">
          <a:xfrm>
            <a:off x="3115626" y="2660167"/>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Frontier</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FUTURE</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331" name="直線コネクタ 330">
            <a:extLst>
              <a:ext uri="{FF2B5EF4-FFF2-40B4-BE49-F238E27FC236}">
                <a16:creationId xmlns:a16="http://schemas.microsoft.com/office/drawing/2014/main" id="{48BE55EB-97F2-B7F4-93CB-A672AE7CBDED}"/>
              </a:ext>
            </a:extLst>
          </p:cNvPr>
          <p:cNvCxnSpPr/>
          <p:nvPr/>
        </p:nvCxnSpPr>
        <p:spPr>
          <a:xfrm flipH="1">
            <a:off x="3610681" y="2982981"/>
            <a:ext cx="0" cy="4860000"/>
          </a:xfrm>
          <a:prstGeom prst="line">
            <a:avLst/>
          </a:prstGeom>
          <a:noFill/>
          <a:ln w="9525" cap="flat" cmpd="sng" algn="ctr">
            <a:solidFill>
              <a:sysClr val="window" lastClr="FFFFFF">
                <a:lumMod val="50000"/>
              </a:sysClr>
            </a:solidFill>
            <a:prstDash val="sysDash"/>
          </a:ln>
          <a:effectLst/>
        </p:spPr>
      </p:cxnSp>
      <p:sp>
        <p:nvSpPr>
          <p:cNvPr id="332" name="正方形/長方形 331">
            <a:extLst>
              <a:ext uri="{FF2B5EF4-FFF2-40B4-BE49-F238E27FC236}">
                <a16:creationId xmlns:a16="http://schemas.microsoft.com/office/drawing/2014/main" id="{388A31D6-CAF8-BE96-0680-454C5EA462A5}"/>
              </a:ext>
            </a:extLst>
          </p:cNvPr>
          <p:cNvSpPr/>
          <p:nvPr/>
        </p:nvSpPr>
        <p:spPr bwMode="auto">
          <a:xfrm>
            <a:off x="4308298" y="2660167"/>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333" name="直線コネクタ 332">
            <a:extLst>
              <a:ext uri="{FF2B5EF4-FFF2-40B4-BE49-F238E27FC236}">
                <a16:creationId xmlns:a16="http://schemas.microsoft.com/office/drawing/2014/main" id="{200F76AB-5A0A-0696-DF5B-E9E5C4681E8B}"/>
              </a:ext>
            </a:extLst>
          </p:cNvPr>
          <p:cNvCxnSpPr/>
          <p:nvPr/>
        </p:nvCxnSpPr>
        <p:spPr>
          <a:xfrm flipH="1">
            <a:off x="4803353" y="2982981"/>
            <a:ext cx="0" cy="4860000"/>
          </a:xfrm>
          <a:prstGeom prst="line">
            <a:avLst/>
          </a:prstGeom>
          <a:noFill/>
          <a:ln w="9525" cap="flat" cmpd="sng" algn="ctr">
            <a:solidFill>
              <a:sysClr val="window" lastClr="FFFFFF">
                <a:lumMod val="50000"/>
              </a:sysClr>
            </a:solidFill>
            <a:prstDash val="sysDash"/>
          </a:ln>
          <a:effectLst/>
        </p:spPr>
      </p:cxnSp>
      <p:sp>
        <p:nvSpPr>
          <p:cNvPr id="334" name="テキスト ボックス 333">
            <a:extLst>
              <a:ext uri="{FF2B5EF4-FFF2-40B4-BE49-F238E27FC236}">
                <a16:creationId xmlns:a16="http://schemas.microsoft.com/office/drawing/2014/main" id="{5F426B28-E22F-1E0B-AFBD-DFD20886AFE4}"/>
              </a:ext>
            </a:extLst>
          </p:cNvPr>
          <p:cNvSpPr txBox="1"/>
          <p:nvPr/>
        </p:nvSpPr>
        <p:spPr>
          <a:xfrm>
            <a:off x="3781275" y="3861130"/>
            <a:ext cx="1215076"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35" name="直線矢印コネクタ 334">
            <a:extLst>
              <a:ext uri="{FF2B5EF4-FFF2-40B4-BE49-F238E27FC236}">
                <a16:creationId xmlns:a16="http://schemas.microsoft.com/office/drawing/2014/main" id="{FFCA1DB1-9662-1760-2C16-419F27FBC3B7}"/>
              </a:ext>
            </a:extLst>
          </p:cNvPr>
          <p:cNvCxnSpPr>
            <a:cxnSpLocks/>
          </p:cNvCxnSpPr>
          <p:nvPr/>
        </p:nvCxnSpPr>
        <p:spPr>
          <a:xfrm>
            <a:off x="3622947" y="4044431"/>
            <a:ext cx="2664000" cy="0"/>
          </a:xfrm>
          <a:prstGeom prst="straightConnector1">
            <a:avLst/>
          </a:prstGeom>
          <a:noFill/>
          <a:ln w="9525" cap="flat" cmpd="sng" algn="ctr">
            <a:solidFill>
              <a:sysClr val="windowText" lastClr="000000"/>
            </a:solidFill>
            <a:prstDash val="solid"/>
            <a:tailEnd type="triangle"/>
          </a:ln>
          <a:effectLst/>
        </p:spPr>
      </p:cxnSp>
      <p:cxnSp>
        <p:nvCxnSpPr>
          <p:cNvPr id="336" name="直線矢印コネクタ 335">
            <a:extLst>
              <a:ext uri="{FF2B5EF4-FFF2-40B4-BE49-F238E27FC236}">
                <a16:creationId xmlns:a16="http://schemas.microsoft.com/office/drawing/2014/main" id="{D27C11F6-8ABB-6C38-E043-E6557CBC81EE}"/>
              </a:ext>
            </a:extLst>
          </p:cNvPr>
          <p:cNvCxnSpPr>
            <a:cxnSpLocks/>
          </p:cNvCxnSpPr>
          <p:nvPr/>
        </p:nvCxnSpPr>
        <p:spPr>
          <a:xfrm>
            <a:off x="6284026" y="4044431"/>
            <a:ext cx="720000" cy="0"/>
          </a:xfrm>
          <a:prstGeom prst="straightConnector1">
            <a:avLst/>
          </a:prstGeom>
          <a:noFill/>
          <a:ln w="9525" cap="flat" cmpd="sng" algn="ctr">
            <a:solidFill>
              <a:sysClr val="windowText" lastClr="000000"/>
            </a:solidFill>
            <a:prstDash val="solid"/>
            <a:tailEnd type="triangle"/>
          </a:ln>
          <a:effectLst/>
        </p:spPr>
      </p:cxnSp>
      <p:cxnSp>
        <p:nvCxnSpPr>
          <p:cNvPr id="337" name="直線矢印コネクタ 336">
            <a:extLst>
              <a:ext uri="{FF2B5EF4-FFF2-40B4-BE49-F238E27FC236}">
                <a16:creationId xmlns:a16="http://schemas.microsoft.com/office/drawing/2014/main" id="{6A0937DF-C1C4-AEE3-C9E9-DBDD11CFB4F6}"/>
              </a:ext>
            </a:extLst>
          </p:cNvPr>
          <p:cNvCxnSpPr>
            <a:cxnSpLocks/>
          </p:cNvCxnSpPr>
          <p:nvPr/>
        </p:nvCxnSpPr>
        <p:spPr>
          <a:xfrm>
            <a:off x="7004026" y="4147652"/>
            <a:ext cx="1296000" cy="0"/>
          </a:xfrm>
          <a:prstGeom prst="straightConnector1">
            <a:avLst/>
          </a:prstGeom>
          <a:noFill/>
          <a:ln w="9525" cap="flat" cmpd="sng" algn="ctr">
            <a:solidFill>
              <a:sysClr val="windowText" lastClr="000000"/>
            </a:solidFill>
            <a:prstDash val="solid"/>
            <a:tailEnd type="triangle"/>
          </a:ln>
          <a:effectLst/>
        </p:spPr>
      </p:cxnSp>
      <p:sp>
        <p:nvSpPr>
          <p:cNvPr id="338" name="テキスト ボックス 337">
            <a:extLst>
              <a:ext uri="{FF2B5EF4-FFF2-40B4-BE49-F238E27FC236}">
                <a16:creationId xmlns:a16="http://schemas.microsoft.com/office/drawing/2014/main" id="{6DB3F06E-F29A-DD4E-41E5-5251CCA72D01}"/>
              </a:ext>
            </a:extLst>
          </p:cNvPr>
          <p:cNvSpPr txBox="1"/>
          <p:nvPr/>
        </p:nvSpPr>
        <p:spPr>
          <a:xfrm>
            <a:off x="7110018" y="3972531"/>
            <a:ext cx="436017"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情報</a:t>
            </a:r>
          </a:p>
        </p:txBody>
      </p:sp>
      <p:cxnSp>
        <p:nvCxnSpPr>
          <p:cNvPr id="339" name="直線矢印コネクタ 338">
            <a:extLst>
              <a:ext uri="{FF2B5EF4-FFF2-40B4-BE49-F238E27FC236}">
                <a16:creationId xmlns:a16="http://schemas.microsoft.com/office/drawing/2014/main" id="{A206671D-904D-54B2-9A10-0BA7A8C24B1D}"/>
              </a:ext>
            </a:extLst>
          </p:cNvPr>
          <p:cNvCxnSpPr>
            <a:cxnSpLocks/>
          </p:cNvCxnSpPr>
          <p:nvPr/>
        </p:nvCxnSpPr>
        <p:spPr>
          <a:xfrm>
            <a:off x="7004026" y="4356270"/>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340" name="テキスト ボックス 339">
            <a:extLst>
              <a:ext uri="{FF2B5EF4-FFF2-40B4-BE49-F238E27FC236}">
                <a16:creationId xmlns:a16="http://schemas.microsoft.com/office/drawing/2014/main" id="{36525B1F-2E00-ED90-BEE9-96476FE56C83}"/>
              </a:ext>
            </a:extLst>
          </p:cNvPr>
          <p:cNvSpPr txBox="1"/>
          <p:nvPr/>
        </p:nvSpPr>
        <p:spPr>
          <a:xfrm>
            <a:off x="7110018" y="4181149"/>
            <a:ext cx="5129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工事開始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1" name="角丸四角形 27">
            <a:extLst>
              <a:ext uri="{FF2B5EF4-FFF2-40B4-BE49-F238E27FC236}">
                <a16:creationId xmlns:a16="http://schemas.microsoft.com/office/drawing/2014/main" id="{2DDD995D-6613-605E-D88B-4D4F448ED07C}"/>
              </a:ext>
            </a:extLst>
          </p:cNvPr>
          <p:cNvSpPr/>
          <p:nvPr/>
        </p:nvSpPr>
        <p:spPr bwMode="auto">
          <a:xfrm>
            <a:off x="8414028" y="4332571"/>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50" kern="0" dirty="0">
                <a:solidFill>
                  <a:prstClr val="black"/>
                </a:solidFill>
                <a:latin typeface="Meiryo UI"/>
                <a:ea typeface="Meiryo UI"/>
                <a:cs typeface="メイリオ" panose="020B0604030504040204" pitchFamily="50" charset="-128"/>
              </a:rPr>
              <a:t>AL</a:t>
            </a:r>
            <a:r>
              <a:rPr kumimoji="0" lang="ja-JP" altLang="en-US" sz="1050" kern="0" dirty="0">
                <a:solidFill>
                  <a:prstClr val="black"/>
                </a:solidFill>
                <a:latin typeface="Meiryo UI"/>
                <a:ea typeface="Meiryo UI"/>
                <a:cs typeface="メイリオ" panose="020B0604030504040204" pitchFamily="50" charset="-128"/>
              </a:rPr>
              <a:t>工事等</a:t>
            </a:r>
          </a:p>
        </p:txBody>
      </p:sp>
      <p:sp>
        <p:nvSpPr>
          <p:cNvPr id="342" name="テキスト ボックス 341">
            <a:extLst>
              <a:ext uri="{FF2B5EF4-FFF2-40B4-BE49-F238E27FC236}">
                <a16:creationId xmlns:a16="http://schemas.microsoft.com/office/drawing/2014/main" id="{E370F645-2FA6-ABC0-BDA1-7488BE5CABDB}"/>
              </a:ext>
            </a:extLst>
          </p:cNvPr>
          <p:cNvSpPr txBox="1"/>
          <p:nvPr/>
        </p:nvSpPr>
        <p:spPr>
          <a:xfrm>
            <a:off x="5000831" y="4647606"/>
            <a:ext cx="2885405"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43" name="直線矢印コネクタ 342">
            <a:extLst>
              <a:ext uri="{FF2B5EF4-FFF2-40B4-BE49-F238E27FC236}">
                <a16:creationId xmlns:a16="http://schemas.microsoft.com/office/drawing/2014/main" id="{B6B7D863-9EFD-D359-38A3-1710CA8BFCD6}"/>
              </a:ext>
            </a:extLst>
          </p:cNvPr>
          <p:cNvCxnSpPr>
            <a:cxnSpLocks/>
          </p:cNvCxnSpPr>
          <p:nvPr/>
        </p:nvCxnSpPr>
        <p:spPr>
          <a:xfrm>
            <a:off x="7004025" y="4816883"/>
            <a:ext cx="828000" cy="0"/>
          </a:xfrm>
          <a:prstGeom prst="straightConnector1">
            <a:avLst/>
          </a:prstGeom>
          <a:noFill/>
          <a:ln w="9525" cap="flat" cmpd="sng" algn="ctr">
            <a:solidFill>
              <a:sysClr val="windowText" lastClr="000000"/>
            </a:solidFill>
            <a:prstDash val="solid"/>
            <a:headEnd type="triangle"/>
            <a:tailEnd type="none"/>
          </a:ln>
          <a:effectLst/>
        </p:spPr>
      </p:cxnSp>
      <p:cxnSp>
        <p:nvCxnSpPr>
          <p:cNvPr id="344" name="直線矢印コネクタ 343">
            <a:extLst>
              <a:ext uri="{FF2B5EF4-FFF2-40B4-BE49-F238E27FC236}">
                <a16:creationId xmlns:a16="http://schemas.microsoft.com/office/drawing/2014/main" id="{E9DB2A69-F67A-26A4-A9AC-BD3D24AEFF90}"/>
              </a:ext>
            </a:extLst>
          </p:cNvPr>
          <p:cNvCxnSpPr>
            <a:cxnSpLocks/>
          </p:cNvCxnSpPr>
          <p:nvPr/>
        </p:nvCxnSpPr>
        <p:spPr>
          <a:xfrm>
            <a:off x="6284025" y="4816883"/>
            <a:ext cx="720000" cy="0"/>
          </a:xfrm>
          <a:prstGeom prst="straightConnector1">
            <a:avLst/>
          </a:prstGeom>
          <a:noFill/>
          <a:ln w="9525" cap="flat" cmpd="sng" algn="ctr">
            <a:solidFill>
              <a:sysClr val="windowText" lastClr="000000"/>
            </a:solidFill>
            <a:prstDash val="solid"/>
            <a:headEnd type="triangle"/>
            <a:tailEnd type="none"/>
          </a:ln>
          <a:effectLst/>
        </p:spPr>
      </p:cxnSp>
      <p:cxnSp>
        <p:nvCxnSpPr>
          <p:cNvPr id="345" name="直線矢印コネクタ 344">
            <a:extLst>
              <a:ext uri="{FF2B5EF4-FFF2-40B4-BE49-F238E27FC236}">
                <a16:creationId xmlns:a16="http://schemas.microsoft.com/office/drawing/2014/main" id="{B4495373-928F-350B-9E99-837431663310}"/>
              </a:ext>
            </a:extLst>
          </p:cNvPr>
          <p:cNvCxnSpPr>
            <a:cxnSpLocks/>
          </p:cNvCxnSpPr>
          <p:nvPr/>
        </p:nvCxnSpPr>
        <p:spPr>
          <a:xfrm>
            <a:off x="4803353" y="4816883"/>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346" name="角丸四角形 68">
            <a:extLst>
              <a:ext uri="{FF2B5EF4-FFF2-40B4-BE49-F238E27FC236}">
                <a16:creationId xmlns:a16="http://schemas.microsoft.com/office/drawing/2014/main" id="{507B8980-873C-6520-29BE-A72FB40AA482}"/>
              </a:ext>
            </a:extLst>
          </p:cNvPr>
          <p:cNvSpPr/>
          <p:nvPr/>
        </p:nvSpPr>
        <p:spPr bwMode="auto">
          <a:xfrm>
            <a:off x="7841069" y="4745485"/>
            <a:ext cx="936000" cy="39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ひかり電話工事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347" name="角丸四角形 41">
            <a:extLst>
              <a:ext uri="{FF2B5EF4-FFF2-40B4-BE49-F238E27FC236}">
                <a16:creationId xmlns:a16="http://schemas.microsoft.com/office/drawing/2014/main" id="{B782C3DD-D189-1893-36FC-3F0C33BAC674}"/>
              </a:ext>
            </a:extLst>
          </p:cNvPr>
          <p:cNvSpPr/>
          <p:nvPr/>
        </p:nvSpPr>
        <p:spPr bwMode="auto">
          <a:xfrm>
            <a:off x="8420165" y="5187666"/>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（発信）</a:t>
            </a:r>
          </a:p>
        </p:txBody>
      </p:sp>
      <p:sp>
        <p:nvSpPr>
          <p:cNvPr id="348" name="テキスト ボックス 347">
            <a:extLst>
              <a:ext uri="{FF2B5EF4-FFF2-40B4-BE49-F238E27FC236}">
                <a16:creationId xmlns:a16="http://schemas.microsoft.com/office/drawing/2014/main" id="{0F7CE6BD-21BE-1A66-2FCD-6F9FAF2E7BAA}"/>
              </a:ext>
            </a:extLst>
          </p:cNvPr>
          <p:cNvSpPr txBox="1"/>
          <p:nvPr/>
        </p:nvSpPr>
        <p:spPr>
          <a:xfrm>
            <a:off x="5000831" y="4888274"/>
            <a:ext cx="2083904"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49" name="直線矢印コネクタ 348">
            <a:extLst>
              <a:ext uri="{FF2B5EF4-FFF2-40B4-BE49-F238E27FC236}">
                <a16:creationId xmlns:a16="http://schemas.microsoft.com/office/drawing/2014/main" id="{BDF40C9C-24C3-81C6-3DDF-8F89C5F8192A}"/>
              </a:ext>
            </a:extLst>
          </p:cNvPr>
          <p:cNvCxnSpPr>
            <a:cxnSpLocks/>
          </p:cNvCxnSpPr>
          <p:nvPr/>
        </p:nvCxnSpPr>
        <p:spPr>
          <a:xfrm>
            <a:off x="7004025" y="5057551"/>
            <a:ext cx="828000" cy="0"/>
          </a:xfrm>
          <a:prstGeom prst="straightConnector1">
            <a:avLst/>
          </a:prstGeom>
          <a:noFill/>
          <a:ln w="9525" cap="flat" cmpd="sng" algn="ctr">
            <a:solidFill>
              <a:sysClr val="windowText" lastClr="000000"/>
            </a:solidFill>
            <a:prstDash val="solid"/>
            <a:headEnd type="none"/>
            <a:tailEnd type="triangle"/>
          </a:ln>
          <a:effectLst/>
        </p:spPr>
      </p:cxnSp>
      <p:cxnSp>
        <p:nvCxnSpPr>
          <p:cNvPr id="350" name="直線矢印コネクタ 349">
            <a:extLst>
              <a:ext uri="{FF2B5EF4-FFF2-40B4-BE49-F238E27FC236}">
                <a16:creationId xmlns:a16="http://schemas.microsoft.com/office/drawing/2014/main" id="{DBC15E38-B913-297C-CECE-4CAC953EBED5}"/>
              </a:ext>
            </a:extLst>
          </p:cNvPr>
          <p:cNvCxnSpPr>
            <a:cxnSpLocks/>
          </p:cNvCxnSpPr>
          <p:nvPr/>
        </p:nvCxnSpPr>
        <p:spPr>
          <a:xfrm>
            <a:off x="6284025" y="5057551"/>
            <a:ext cx="720000" cy="0"/>
          </a:xfrm>
          <a:prstGeom prst="straightConnector1">
            <a:avLst/>
          </a:prstGeom>
          <a:noFill/>
          <a:ln w="9525" cap="flat" cmpd="sng" algn="ctr">
            <a:solidFill>
              <a:sysClr val="windowText" lastClr="000000"/>
            </a:solidFill>
            <a:prstDash val="solid"/>
            <a:headEnd type="none"/>
            <a:tailEnd type="triangle"/>
          </a:ln>
          <a:effectLst/>
        </p:spPr>
      </p:cxnSp>
      <p:cxnSp>
        <p:nvCxnSpPr>
          <p:cNvPr id="351" name="直線矢印コネクタ 350">
            <a:extLst>
              <a:ext uri="{FF2B5EF4-FFF2-40B4-BE49-F238E27FC236}">
                <a16:creationId xmlns:a16="http://schemas.microsoft.com/office/drawing/2014/main" id="{A002EF66-C043-DFFA-0150-820E6822D238}"/>
              </a:ext>
            </a:extLst>
          </p:cNvPr>
          <p:cNvCxnSpPr>
            <a:cxnSpLocks/>
          </p:cNvCxnSpPr>
          <p:nvPr/>
        </p:nvCxnSpPr>
        <p:spPr>
          <a:xfrm>
            <a:off x="4803353" y="5057551"/>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352" name="正方形/長方形 351">
            <a:extLst>
              <a:ext uri="{FF2B5EF4-FFF2-40B4-BE49-F238E27FC236}">
                <a16:creationId xmlns:a16="http://schemas.microsoft.com/office/drawing/2014/main" id="{97AA36D3-B1C4-B88F-1864-6CCDC4880FA2}"/>
              </a:ext>
            </a:extLst>
          </p:cNvPr>
          <p:cNvSpPr/>
          <p:nvPr/>
        </p:nvSpPr>
        <p:spPr bwMode="auto">
          <a:xfrm>
            <a:off x="9083342" y="2660167"/>
            <a:ext cx="1044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通建システム／</a:t>
            </a:r>
            <a:endParaRPr kumimoji="0" lang="en-US" altLang="ja-JP" sz="1000" kern="0" dirty="0">
              <a:solidFill>
                <a:prstClr val="white"/>
              </a:solidFill>
              <a:latin typeface="Meiryo UI"/>
              <a:ea typeface="Meiryo UI" panose="020B0604030504040204" pitchFamily="50" charset="-128"/>
              <a:cs typeface="メイリオ" panose="020B0604030504040204" pitchFamily="50" charset="-128"/>
            </a:endParaRPr>
          </a:p>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施工管理</a:t>
            </a:r>
          </a:p>
        </p:txBody>
      </p:sp>
      <p:cxnSp>
        <p:nvCxnSpPr>
          <p:cNvPr id="353" name="直線コネクタ 352">
            <a:extLst>
              <a:ext uri="{FF2B5EF4-FFF2-40B4-BE49-F238E27FC236}">
                <a16:creationId xmlns:a16="http://schemas.microsoft.com/office/drawing/2014/main" id="{C48CD683-BAE9-8CDE-AD7E-5030ECFF421F}"/>
              </a:ext>
            </a:extLst>
          </p:cNvPr>
          <p:cNvCxnSpPr/>
          <p:nvPr/>
        </p:nvCxnSpPr>
        <p:spPr>
          <a:xfrm flipH="1">
            <a:off x="9605342" y="2982981"/>
            <a:ext cx="0" cy="4860000"/>
          </a:xfrm>
          <a:prstGeom prst="line">
            <a:avLst/>
          </a:prstGeom>
          <a:noFill/>
          <a:ln w="9525" cap="flat" cmpd="sng" algn="ctr">
            <a:solidFill>
              <a:sysClr val="window" lastClr="FFFFFF">
                <a:lumMod val="50000"/>
              </a:sysClr>
            </a:solidFill>
            <a:prstDash val="sysDash"/>
          </a:ln>
          <a:effectLst/>
        </p:spPr>
      </p:cxnSp>
      <p:sp>
        <p:nvSpPr>
          <p:cNvPr id="354" name="正方形/長方形 353">
            <a:extLst>
              <a:ext uri="{FF2B5EF4-FFF2-40B4-BE49-F238E27FC236}">
                <a16:creationId xmlns:a16="http://schemas.microsoft.com/office/drawing/2014/main" id="{C9A82998-787F-652F-5FE6-A35C1DA79D33}"/>
              </a:ext>
            </a:extLst>
          </p:cNvPr>
          <p:cNvSpPr/>
          <p:nvPr/>
        </p:nvSpPr>
        <p:spPr bwMode="auto">
          <a:xfrm>
            <a:off x="2102968" y="2660167"/>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355" name="直線コネクタ 354">
            <a:extLst>
              <a:ext uri="{FF2B5EF4-FFF2-40B4-BE49-F238E27FC236}">
                <a16:creationId xmlns:a16="http://schemas.microsoft.com/office/drawing/2014/main" id="{BE6C90F3-C23C-340A-22E5-22C94D2173A7}"/>
              </a:ext>
            </a:extLst>
          </p:cNvPr>
          <p:cNvCxnSpPr/>
          <p:nvPr/>
        </p:nvCxnSpPr>
        <p:spPr>
          <a:xfrm flipH="1">
            <a:off x="2459839" y="2982981"/>
            <a:ext cx="0" cy="4860000"/>
          </a:xfrm>
          <a:prstGeom prst="line">
            <a:avLst/>
          </a:prstGeom>
          <a:noFill/>
          <a:ln w="9525" cap="flat" cmpd="sng" algn="ctr">
            <a:solidFill>
              <a:sysClr val="window" lastClr="FFFFFF">
                <a:lumMod val="50000"/>
              </a:sysClr>
            </a:solidFill>
            <a:prstDash val="sysDash"/>
          </a:ln>
          <a:effectLst/>
        </p:spPr>
      </p:cxnSp>
      <p:cxnSp>
        <p:nvCxnSpPr>
          <p:cNvPr id="356" name="直線矢印コネクタ 355">
            <a:extLst>
              <a:ext uri="{FF2B5EF4-FFF2-40B4-BE49-F238E27FC236}">
                <a16:creationId xmlns:a16="http://schemas.microsoft.com/office/drawing/2014/main" id="{E0DEB95D-0788-FA2E-234D-D8D5AA7CC9F2}"/>
              </a:ext>
            </a:extLst>
          </p:cNvPr>
          <p:cNvCxnSpPr>
            <a:cxnSpLocks/>
          </p:cNvCxnSpPr>
          <p:nvPr/>
        </p:nvCxnSpPr>
        <p:spPr>
          <a:xfrm>
            <a:off x="2458801" y="3387426"/>
            <a:ext cx="1152000" cy="0"/>
          </a:xfrm>
          <a:prstGeom prst="straightConnector1">
            <a:avLst/>
          </a:prstGeom>
          <a:noFill/>
          <a:ln w="9525" cap="flat" cmpd="sng" algn="ctr">
            <a:solidFill>
              <a:sysClr val="windowText" lastClr="000000"/>
            </a:solidFill>
            <a:prstDash val="solid"/>
            <a:headEnd type="triangle"/>
            <a:tailEnd type="none"/>
          </a:ln>
          <a:effectLst/>
        </p:spPr>
      </p:cxnSp>
      <p:sp>
        <p:nvSpPr>
          <p:cNvPr id="357" name="テキスト ボックス 356">
            <a:extLst>
              <a:ext uri="{FF2B5EF4-FFF2-40B4-BE49-F238E27FC236}">
                <a16:creationId xmlns:a16="http://schemas.microsoft.com/office/drawing/2014/main" id="{C79E132E-6C0B-4B98-E6BA-BE696CEF9F0C}"/>
              </a:ext>
            </a:extLst>
          </p:cNvPr>
          <p:cNvSpPr txBox="1"/>
          <p:nvPr/>
        </p:nvSpPr>
        <p:spPr>
          <a:xfrm>
            <a:off x="2806811" y="3207406"/>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8" name="テキスト ボックス 357">
            <a:extLst>
              <a:ext uri="{FF2B5EF4-FFF2-40B4-BE49-F238E27FC236}">
                <a16:creationId xmlns:a16="http://schemas.microsoft.com/office/drawing/2014/main" id="{2C38F3D8-E85C-E858-9E24-E667C859343D}"/>
              </a:ext>
            </a:extLst>
          </p:cNvPr>
          <p:cNvSpPr txBox="1"/>
          <p:nvPr/>
        </p:nvSpPr>
        <p:spPr>
          <a:xfrm>
            <a:off x="3781275" y="3342421"/>
            <a:ext cx="154850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光設備構築検討依頼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59" name="直線矢印コネクタ 358">
            <a:extLst>
              <a:ext uri="{FF2B5EF4-FFF2-40B4-BE49-F238E27FC236}">
                <a16:creationId xmlns:a16="http://schemas.microsoft.com/office/drawing/2014/main" id="{A843AB01-4FA4-74B3-ED32-FF7916641507}"/>
              </a:ext>
            </a:extLst>
          </p:cNvPr>
          <p:cNvCxnSpPr>
            <a:cxnSpLocks/>
          </p:cNvCxnSpPr>
          <p:nvPr/>
        </p:nvCxnSpPr>
        <p:spPr>
          <a:xfrm>
            <a:off x="3622947" y="3525722"/>
            <a:ext cx="2664000" cy="0"/>
          </a:xfrm>
          <a:prstGeom prst="straightConnector1">
            <a:avLst/>
          </a:prstGeom>
          <a:noFill/>
          <a:ln w="9525" cap="flat" cmpd="sng" algn="ctr">
            <a:solidFill>
              <a:sysClr val="windowText" lastClr="000000"/>
            </a:solidFill>
            <a:prstDash val="solid"/>
            <a:tailEnd type="triangle"/>
          </a:ln>
          <a:effectLst/>
        </p:spPr>
      </p:cxnSp>
      <p:cxnSp>
        <p:nvCxnSpPr>
          <p:cNvPr id="360" name="直線矢印コネクタ 359">
            <a:extLst>
              <a:ext uri="{FF2B5EF4-FFF2-40B4-BE49-F238E27FC236}">
                <a16:creationId xmlns:a16="http://schemas.microsoft.com/office/drawing/2014/main" id="{F7235522-7CBC-E2A2-CE36-53C6E573872B}"/>
              </a:ext>
            </a:extLst>
          </p:cNvPr>
          <p:cNvCxnSpPr>
            <a:cxnSpLocks/>
          </p:cNvCxnSpPr>
          <p:nvPr/>
        </p:nvCxnSpPr>
        <p:spPr>
          <a:xfrm>
            <a:off x="6284026" y="3525722"/>
            <a:ext cx="720000" cy="0"/>
          </a:xfrm>
          <a:prstGeom prst="straightConnector1">
            <a:avLst/>
          </a:prstGeom>
          <a:noFill/>
          <a:ln w="9525" cap="flat" cmpd="sng" algn="ctr">
            <a:solidFill>
              <a:sysClr val="windowText" lastClr="000000"/>
            </a:solidFill>
            <a:prstDash val="solid"/>
            <a:tailEnd type="triangle"/>
          </a:ln>
          <a:effectLst/>
        </p:spPr>
      </p:cxnSp>
      <p:sp>
        <p:nvSpPr>
          <p:cNvPr id="361" name="テキスト ボックス 360">
            <a:extLst>
              <a:ext uri="{FF2B5EF4-FFF2-40B4-BE49-F238E27FC236}">
                <a16:creationId xmlns:a16="http://schemas.microsoft.com/office/drawing/2014/main" id="{BC222345-D20D-726D-63B4-03BE579A4914}"/>
              </a:ext>
            </a:extLst>
          </p:cNvPr>
          <p:cNvSpPr txBox="1"/>
          <p:nvPr/>
        </p:nvSpPr>
        <p:spPr>
          <a:xfrm>
            <a:off x="3781275" y="3609170"/>
            <a:ext cx="179536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詳細情報照会（２次納期回答）</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62" name="直線矢印コネクタ 361">
            <a:extLst>
              <a:ext uri="{FF2B5EF4-FFF2-40B4-BE49-F238E27FC236}">
                <a16:creationId xmlns:a16="http://schemas.microsoft.com/office/drawing/2014/main" id="{B299D37E-B091-E87D-8565-0B405B3019B7}"/>
              </a:ext>
            </a:extLst>
          </p:cNvPr>
          <p:cNvCxnSpPr>
            <a:cxnSpLocks/>
          </p:cNvCxnSpPr>
          <p:nvPr/>
        </p:nvCxnSpPr>
        <p:spPr>
          <a:xfrm>
            <a:off x="3622947" y="3792471"/>
            <a:ext cx="26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363" name="直線矢印コネクタ 362">
            <a:extLst>
              <a:ext uri="{FF2B5EF4-FFF2-40B4-BE49-F238E27FC236}">
                <a16:creationId xmlns:a16="http://schemas.microsoft.com/office/drawing/2014/main" id="{3CA8A9CC-1454-0E46-16CE-15197450C200}"/>
              </a:ext>
            </a:extLst>
          </p:cNvPr>
          <p:cNvCxnSpPr>
            <a:cxnSpLocks/>
          </p:cNvCxnSpPr>
          <p:nvPr/>
        </p:nvCxnSpPr>
        <p:spPr>
          <a:xfrm>
            <a:off x="6284026" y="3792471"/>
            <a:ext cx="720000" cy="0"/>
          </a:xfrm>
          <a:prstGeom prst="straightConnector1">
            <a:avLst/>
          </a:prstGeom>
          <a:noFill/>
          <a:ln w="9525" cap="flat" cmpd="sng" algn="ctr">
            <a:solidFill>
              <a:sysClr val="windowText" lastClr="000000"/>
            </a:solidFill>
            <a:prstDash val="solid"/>
            <a:headEnd type="triangle"/>
            <a:tailEnd type="none"/>
          </a:ln>
          <a:effectLst/>
        </p:spPr>
      </p:cxnSp>
      <p:sp>
        <p:nvSpPr>
          <p:cNvPr id="364" name="テキスト ボックス 363">
            <a:extLst>
              <a:ext uri="{FF2B5EF4-FFF2-40B4-BE49-F238E27FC236}">
                <a16:creationId xmlns:a16="http://schemas.microsoft.com/office/drawing/2014/main" id="{1611FFFC-F505-891B-5395-081D1D165D7B}"/>
              </a:ext>
            </a:extLst>
          </p:cNvPr>
          <p:cNvSpPr txBox="1"/>
          <p:nvPr/>
        </p:nvSpPr>
        <p:spPr>
          <a:xfrm>
            <a:off x="5000831" y="5457656"/>
            <a:ext cx="2572820"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（ひかり電話）工事依頼情報流通（番ポ工事）</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365" name="直線矢印コネクタ 364">
            <a:extLst>
              <a:ext uri="{FF2B5EF4-FFF2-40B4-BE49-F238E27FC236}">
                <a16:creationId xmlns:a16="http://schemas.microsoft.com/office/drawing/2014/main" id="{0BEBF7FD-6752-BE45-8A51-9ADED2C7A639}"/>
              </a:ext>
            </a:extLst>
          </p:cNvPr>
          <p:cNvCxnSpPr>
            <a:cxnSpLocks/>
          </p:cNvCxnSpPr>
          <p:nvPr/>
        </p:nvCxnSpPr>
        <p:spPr>
          <a:xfrm>
            <a:off x="7004025" y="5665033"/>
            <a:ext cx="828000" cy="0"/>
          </a:xfrm>
          <a:prstGeom prst="straightConnector1">
            <a:avLst/>
          </a:prstGeom>
          <a:noFill/>
          <a:ln w="9525" cap="flat" cmpd="sng" algn="ctr">
            <a:solidFill>
              <a:srgbClr val="0000FF"/>
            </a:solidFill>
            <a:prstDash val="solid"/>
            <a:headEnd type="triangle"/>
            <a:tailEnd type="none"/>
          </a:ln>
          <a:effectLst/>
        </p:spPr>
      </p:cxnSp>
      <p:cxnSp>
        <p:nvCxnSpPr>
          <p:cNvPr id="366" name="直線矢印コネクタ 365">
            <a:extLst>
              <a:ext uri="{FF2B5EF4-FFF2-40B4-BE49-F238E27FC236}">
                <a16:creationId xmlns:a16="http://schemas.microsoft.com/office/drawing/2014/main" id="{A6C02E01-7494-DE20-E1BC-7FE1861C7360}"/>
              </a:ext>
            </a:extLst>
          </p:cNvPr>
          <p:cNvCxnSpPr>
            <a:cxnSpLocks/>
          </p:cNvCxnSpPr>
          <p:nvPr/>
        </p:nvCxnSpPr>
        <p:spPr>
          <a:xfrm>
            <a:off x="6284025" y="5665033"/>
            <a:ext cx="720000" cy="0"/>
          </a:xfrm>
          <a:prstGeom prst="straightConnector1">
            <a:avLst/>
          </a:prstGeom>
          <a:noFill/>
          <a:ln w="9525" cap="flat" cmpd="sng" algn="ctr">
            <a:solidFill>
              <a:srgbClr val="0000FF"/>
            </a:solidFill>
            <a:prstDash val="solid"/>
            <a:headEnd type="triangle"/>
            <a:tailEnd type="none"/>
          </a:ln>
          <a:effectLst/>
        </p:spPr>
      </p:cxnSp>
      <p:cxnSp>
        <p:nvCxnSpPr>
          <p:cNvPr id="367" name="直線矢印コネクタ 366">
            <a:extLst>
              <a:ext uri="{FF2B5EF4-FFF2-40B4-BE49-F238E27FC236}">
                <a16:creationId xmlns:a16="http://schemas.microsoft.com/office/drawing/2014/main" id="{637004F5-F968-545E-689C-5C3DBDDCDFFF}"/>
              </a:ext>
            </a:extLst>
          </p:cNvPr>
          <p:cNvCxnSpPr>
            <a:cxnSpLocks/>
          </p:cNvCxnSpPr>
          <p:nvPr/>
        </p:nvCxnSpPr>
        <p:spPr>
          <a:xfrm>
            <a:off x="4803353" y="5665033"/>
            <a:ext cx="1512000" cy="0"/>
          </a:xfrm>
          <a:prstGeom prst="straightConnector1">
            <a:avLst/>
          </a:prstGeom>
          <a:noFill/>
          <a:ln w="9525" cap="flat" cmpd="sng" algn="ctr">
            <a:solidFill>
              <a:srgbClr val="0000FF"/>
            </a:solidFill>
            <a:prstDash val="solid"/>
            <a:headEnd type="triangle"/>
            <a:tailEnd type="none"/>
          </a:ln>
          <a:effectLst/>
        </p:spPr>
      </p:cxnSp>
      <p:cxnSp>
        <p:nvCxnSpPr>
          <p:cNvPr id="368" name="直線矢印コネクタ 367">
            <a:extLst>
              <a:ext uri="{FF2B5EF4-FFF2-40B4-BE49-F238E27FC236}">
                <a16:creationId xmlns:a16="http://schemas.microsoft.com/office/drawing/2014/main" id="{704989B1-F9AB-A5BD-358C-5CB4B4AA0F94}"/>
              </a:ext>
            </a:extLst>
          </p:cNvPr>
          <p:cNvCxnSpPr>
            <a:cxnSpLocks/>
          </p:cNvCxnSpPr>
          <p:nvPr/>
        </p:nvCxnSpPr>
        <p:spPr>
          <a:xfrm>
            <a:off x="2459839" y="5665033"/>
            <a:ext cx="2343514" cy="0"/>
          </a:xfrm>
          <a:prstGeom prst="straightConnector1">
            <a:avLst/>
          </a:prstGeom>
          <a:noFill/>
          <a:ln w="9525" cap="flat" cmpd="sng" algn="ctr">
            <a:solidFill>
              <a:sysClr val="windowText" lastClr="000000"/>
            </a:solidFill>
            <a:prstDash val="solid"/>
            <a:headEnd type="triangle"/>
            <a:tailEnd type="none"/>
          </a:ln>
          <a:effectLst/>
        </p:spPr>
      </p:cxnSp>
      <p:sp>
        <p:nvSpPr>
          <p:cNvPr id="369" name="テキスト ボックス 368">
            <a:extLst>
              <a:ext uri="{FF2B5EF4-FFF2-40B4-BE49-F238E27FC236}">
                <a16:creationId xmlns:a16="http://schemas.microsoft.com/office/drawing/2014/main" id="{D935F609-48F8-438C-B16A-DCF41A1AA212}"/>
              </a:ext>
            </a:extLst>
          </p:cNvPr>
          <p:cNvSpPr txBox="1"/>
          <p:nvPr/>
        </p:nvSpPr>
        <p:spPr>
          <a:xfrm>
            <a:off x="3655768" y="5486691"/>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切替依頼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70" name="直線矢印コネクタ 369">
            <a:extLst>
              <a:ext uri="{FF2B5EF4-FFF2-40B4-BE49-F238E27FC236}">
                <a16:creationId xmlns:a16="http://schemas.microsoft.com/office/drawing/2014/main" id="{4B419B05-7A97-4288-5597-00EC8B59632F}"/>
              </a:ext>
            </a:extLst>
          </p:cNvPr>
          <p:cNvCxnSpPr>
            <a:cxnSpLocks/>
          </p:cNvCxnSpPr>
          <p:nvPr/>
        </p:nvCxnSpPr>
        <p:spPr>
          <a:xfrm>
            <a:off x="2459839" y="6090016"/>
            <a:ext cx="2343514" cy="0"/>
          </a:xfrm>
          <a:prstGeom prst="straightConnector1">
            <a:avLst/>
          </a:prstGeom>
          <a:noFill/>
          <a:ln w="9525" cap="flat" cmpd="sng" algn="ctr">
            <a:solidFill>
              <a:sysClr val="windowText" lastClr="000000"/>
            </a:solidFill>
            <a:prstDash val="solid"/>
            <a:headEnd type="none"/>
            <a:tailEnd type="triangle"/>
          </a:ln>
          <a:effectLst/>
        </p:spPr>
      </p:cxnSp>
      <p:sp>
        <p:nvSpPr>
          <p:cNvPr id="371" name="テキスト ボックス 370">
            <a:extLst>
              <a:ext uri="{FF2B5EF4-FFF2-40B4-BE49-F238E27FC236}">
                <a16:creationId xmlns:a16="http://schemas.microsoft.com/office/drawing/2014/main" id="{A43A10AE-3228-900B-2E51-9F9E22F33109}"/>
              </a:ext>
            </a:extLst>
          </p:cNvPr>
          <p:cNvSpPr txBox="1"/>
          <p:nvPr/>
        </p:nvSpPr>
        <p:spPr>
          <a:xfrm>
            <a:off x="3655766" y="5907706"/>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切替結果</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72" name="角丸四角形 80">
            <a:extLst>
              <a:ext uri="{FF2B5EF4-FFF2-40B4-BE49-F238E27FC236}">
                <a16:creationId xmlns:a16="http://schemas.microsoft.com/office/drawing/2014/main" id="{68AB54A9-A7BB-0E14-42C6-4FA2FAC5A443}"/>
              </a:ext>
            </a:extLst>
          </p:cNvPr>
          <p:cNvSpPr/>
          <p:nvPr/>
        </p:nvSpPr>
        <p:spPr bwMode="auto">
          <a:xfrm>
            <a:off x="7841069" y="5592671"/>
            <a:ext cx="936000" cy="1260000"/>
          </a:xfrm>
          <a:prstGeom prst="rect">
            <a:avLst/>
          </a:prstGeom>
          <a:solidFill>
            <a:sysClr val="window" lastClr="FFFFFF"/>
          </a:solidFill>
          <a:ln w="9525"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50" kern="0" dirty="0">
                <a:solidFill>
                  <a:srgbClr val="0000FF"/>
                </a:solidFill>
                <a:latin typeface="Meiryo UI"/>
                <a:ea typeface="Meiryo UI"/>
                <a:cs typeface="メイリオ" panose="020B0604030504040204" pitchFamily="50" charset="-128"/>
              </a:rPr>
              <a:t>番ポ工事</a:t>
            </a:r>
          </a:p>
        </p:txBody>
      </p:sp>
      <p:sp>
        <p:nvSpPr>
          <p:cNvPr id="373" name="テキスト ボックス 372">
            <a:extLst>
              <a:ext uri="{FF2B5EF4-FFF2-40B4-BE49-F238E27FC236}">
                <a16:creationId xmlns:a16="http://schemas.microsoft.com/office/drawing/2014/main" id="{596F6611-DA33-2E7D-7A03-47CA13EF034E}"/>
              </a:ext>
            </a:extLst>
          </p:cNvPr>
          <p:cNvSpPr txBox="1"/>
          <p:nvPr/>
        </p:nvSpPr>
        <p:spPr>
          <a:xfrm>
            <a:off x="5000831" y="6311320"/>
            <a:ext cx="279724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374" name="直線矢印コネクタ 373">
            <a:extLst>
              <a:ext uri="{FF2B5EF4-FFF2-40B4-BE49-F238E27FC236}">
                <a16:creationId xmlns:a16="http://schemas.microsoft.com/office/drawing/2014/main" id="{436DBEF2-4678-0C82-8488-2D6E297D0A92}"/>
              </a:ext>
            </a:extLst>
          </p:cNvPr>
          <p:cNvCxnSpPr>
            <a:cxnSpLocks/>
          </p:cNvCxnSpPr>
          <p:nvPr/>
        </p:nvCxnSpPr>
        <p:spPr>
          <a:xfrm>
            <a:off x="7004025" y="6503457"/>
            <a:ext cx="828000" cy="0"/>
          </a:xfrm>
          <a:prstGeom prst="straightConnector1">
            <a:avLst/>
          </a:prstGeom>
          <a:noFill/>
          <a:ln w="9525" cap="flat" cmpd="sng" algn="ctr">
            <a:solidFill>
              <a:srgbClr val="0000FF"/>
            </a:solidFill>
            <a:prstDash val="solid"/>
            <a:headEnd type="none"/>
            <a:tailEnd type="triangle"/>
          </a:ln>
          <a:effectLst/>
        </p:spPr>
      </p:cxnSp>
      <p:cxnSp>
        <p:nvCxnSpPr>
          <p:cNvPr id="375" name="直線矢印コネクタ 374">
            <a:extLst>
              <a:ext uri="{FF2B5EF4-FFF2-40B4-BE49-F238E27FC236}">
                <a16:creationId xmlns:a16="http://schemas.microsoft.com/office/drawing/2014/main" id="{766F38D2-3B65-1DCE-5102-55BE4CAD2569}"/>
              </a:ext>
            </a:extLst>
          </p:cNvPr>
          <p:cNvCxnSpPr>
            <a:cxnSpLocks/>
          </p:cNvCxnSpPr>
          <p:nvPr/>
        </p:nvCxnSpPr>
        <p:spPr>
          <a:xfrm>
            <a:off x="6284025" y="6503457"/>
            <a:ext cx="720000" cy="0"/>
          </a:xfrm>
          <a:prstGeom prst="straightConnector1">
            <a:avLst/>
          </a:prstGeom>
          <a:noFill/>
          <a:ln w="9525" cap="flat" cmpd="sng" algn="ctr">
            <a:solidFill>
              <a:srgbClr val="0000FF"/>
            </a:solidFill>
            <a:prstDash val="solid"/>
            <a:headEnd type="none"/>
            <a:tailEnd type="triangle"/>
          </a:ln>
          <a:effectLst/>
        </p:spPr>
      </p:cxnSp>
      <p:cxnSp>
        <p:nvCxnSpPr>
          <p:cNvPr id="376" name="直線矢印コネクタ 375">
            <a:extLst>
              <a:ext uri="{FF2B5EF4-FFF2-40B4-BE49-F238E27FC236}">
                <a16:creationId xmlns:a16="http://schemas.microsoft.com/office/drawing/2014/main" id="{1D3B59FB-054F-DE14-40A5-4C8A07955849}"/>
              </a:ext>
            </a:extLst>
          </p:cNvPr>
          <p:cNvCxnSpPr>
            <a:cxnSpLocks/>
          </p:cNvCxnSpPr>
          <p:nvPr/>
        </p:nvCxnSpPr>
        <p:spPr>
          <a:xfrm>
            <a:off x="4803353" y="6503457"/>
            <a:ext cx="1512000" cy="0"/>
          </a:xfrm>
          <a:prstGeom prst="straightConnector1">
            <a:avLst/>
          </a:prstGeom>
          <a:noFill/>
          <a:ln w="9525" cap="flat" cmpd="sng" algn="ctr">
            <a:solidFill>
              <a:srgbClr val="0000FF"/>
            </a:solidFill>
            <a:prstDash val="solid"/>
            <a:headEnd type="none"/>
            <a:tailEnd type="triangle"/>
          </a:ln>
          <a:effectLst/>
        </p:spPr>
      </p:cxnSp>
      <p:sp>
        <p:nvSpPr>
          <p:cNvPr id="377" name="テキスト ボックス 376">
            <a:extLst>
              <a:ext uri="{FF2B5EF4-FFF2-40B4-BE49-F238E27FC236}">
                <a16:creationId xmlns:a16="http://schemas.microsoft.com/office/drawing/2014/main" id="{580E4092-2D89-7FC6-2BE6-014B65CBE69C}"/>
              </a:ext>
            </a:extLst>
          </p:cNvPr>
          <p:cNvSpPr txBox="1"/>
          <p:nvPr/>
        </p:nvSpPr>
        <p:spPr>
          <a:xfrm>
            <a:off x="5000831" y="5817696"/>
            <a:ext cx="2669000"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（番ポ工事）（事業者情報）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378" name="直線矢印コネクタ 377">
            <a:extLst>
              <a:ext uri="{FF2B5EF4-FFF2-40B4-BE49-F238E27FC236}">
                <a16:creationId xmlns:a16="http://schemas.microsoft.com/office/drawing/2014/main" id="{20ABF078-84FF-6EBA-71BC-51C62B357851}"/>
              </a:ext>
            </a:extLst>
          </p:cNvPr>
          <p:cNvCxnSpPr>
            <a:cxnSpLocks/>
          </p:cNvCxnSpPr>
          <p:nvPr/>
        </p:nvCxnSpPr>
        <p:spPr>
          <a:xfrm>
            <a:off x="7004025" y="6009833"/>
            <a:ext cx="828000" cy="0"/>
          </a:xfrm>
          <a:prstGeom prst="straightConnector1">
            <a:avLst/>
          </a:prstGeom>
          <a:noFill/>
          <a:ln w="9525" cap="flat" cmpd="sng" algn="ctr">
            <a:solidFill>
              <a:srgbClr val="0000FF"/>
            </a:solidFill>
            <a:prstDash val="solid"/>
            <a:headEnd type="none"/>
            <a:tailEnd type="triangle"/>
          </a:ln>
          <a:effectLst/>
        </p:spPr>
      </p:cxnSp>
      <p:cxnSp>
        <p:nvCxnSpPr>
          <p:cNvPr id="379" name="直線矢印コネクタ 378">
            <a:extLst>
              <a:ext uri="{FF2B5EF4-FFF2-40B4-BE49-F238E27FC236}">
                <a16:creationId xmlns:a16="http://schemas.microsoft.com/office/drawing/2014/main" id="{835E131A-F193-8133-3AAC-F849C9D6D9FF}"/>
              </a:ext>
            </a:extLst>
          </p:cNvPr>
          <p:cNvCxnSpPr>
            <a:cxnSpLocks/>
          </p:cNvCxnSpPr>
          <p:nvPr/>
        </p:nvCxnSpPr>
        <p:spPr>
          <a:xfrm>
            <a:off x="6284025" y="6009833"/>
            <a:ext cx="720000" cy="0"/>
          </a:xfrm>
          <a:prstGeom prst="straightConnector1">
            <a:avLst/>
          </a:prstGeom>
          <a:noFill/>
          <a:ln w="9525" cap="flat" cmpd="sng" algn="ctr">
            <a:solidFill>
              <a:srgbClr val="0000FF"/>
            </a:solidFill>
            <a:prstDash val="solid"/>
            <a:headEnd type="none"/>
            <a:tailEnd type="triangle"/>
          </a:ln>
          <a:effectLst/>
        </p:spPr>
      </p:cxnSp>
      <p:cxnSp>
        <p:nvCxnSpPr>
          <p:cNvPr id="380" name="直線矢印コネクタ 379">
            <a:extLst>
              <a:ext uri="{FF2B5EF4-FFF2-40B4-BE49-F238E27FC236}">
                <a16:creationId xmlns:a16="http://schemas.microsoft.com/office/drawing/2014/main" id="{DEEA3109-FEA6-69AA-A5A5-E69FD206AE24}"/>
              </a:ext>
            </a:extLst>
          </p:cNvPr>
          <p:cNvCxnSpPr>
            <a:cxnSpLocks/>
          </p:cNvCxnSpPr>
          <p:nvPr/>
        </p:nvCxnSpPr>
        <p:spPr>
          <a:xfrm>
            <a:off x="4803353" y="6009833"/>
            <a:ext cx="1512000" cy="0"/>
          </a:xfrm>
          <a:prstGeom prst="straightConnector1">
            <a:avLst/>
          </a:prstGeom>
          <a:noFill/>
          <a:ln w="9525" cap="flat" cmpd="sng" algn="ctr">
            <a:solidFill>
              <a:srgbClr val="0000FF"/>
            </a:solidFill>
            <a:prstDash val="solid"/>
            <a:headEnd type="none"/>
            <a:tailEnd type="triangle"/>
          </a:ln>
          <a:effectLst/>
        </p:spPr>
      </p:cxnSp>
      <p:sp>
        <p:nvSpPr>
          <p:cNvPr id="381" name="角丸四角形 122">
            <a:extLst>
              <a:ext uri="{FF2B5EF4-FFF2-40B4-BE49-F238E27FC236}">
                <a16:creationId xmlns:a16="http://schemas.microsoft.com/office/drawing/2014/main" id="{21089775-CFB1-BD3B-4C93-31AC56D48B2C}"/>
              </a:ext>
            </a:extLst>
          </p:cNvPr>
          <p:cNvSpPr/>
          <p:nvPr/>
        </p:nvSpPr>
        <p:spPr bwMode="auto">
          <a:xfrm>
            <a:off x="8405415" y="7121474"/>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（着信）</a:t>
            </a:r>
          </a:p>
        </p:txBody>
      </p:sp>
      <p:cxnSp>
        <p:nvCxnSpPr>
          <p:cNvPr id="382" name="直線矢印コネクタ 381">
            <a:extLst>
              <a:ext uri="{FF2B5EF4-FFF2-40B4-BE49-F238E27FC236}">
                <a16:creationId xmlns:a16="http://schemas.microsoft.com/office/drawing/2014/main" id="{0FDE092D-3E9B-3E94-0503-EDC17A02596C}"/>
              </a:ext>
            </a:extLst>
          </p:cNvPr>
          <p:cNvCxnSpPr>
            <a:cxnSpLocks/>
          </p:cNvCxnSpPr>
          <p:nvPr/>
        </p:nvCxnSpPr>
        <p:spPr>
          <a:xfrm>
            <a:off x="7004026" y="7803675"/>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383" name="テキスト ボックス 382">
            <a:extLst>
              <a:ext uri="{FF2B5EF4-FFF2-40B4-BE49-F238E27FC236}">
                <a16:creationId xmlns:a16="http://schemas.microsoft.com/office/drawing/2014/main" id="{B5C88D20-FAAB-078F-B75C-4CB44F332AF8}"/>
              </a:ext>
            </a:extLst>
          </p:cNvPr>
          <p:cNvSpPr txBox="1"/>
          <p:nvPr/>
        </p:nvSpPr>
        <p:spPr>
          <a:xfrm>
            <a:off x="7110018" y="7628554"/>
            <a:ext cx="5129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工事完了</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84" name="直線矢印コネクタ 383">
            <a:extLst>
              <a:ext uri="{FF2B5EF4-FFF2-40B4-BE49-F238E27FC236}">
                <a16:creationId xmlns:a16="http://schemas.microsoft.com/office/drawing/2014/main" id="{65A32EAF-0DD6-4270-7B80-4BDE21585478}"/>
              </a:ext>
            </a:extLst>
          </p:cNvPr>
          <p:cNvCxnSpPr>
            <a:cxnSpLocks/>
          </p:cNvCxnSpPr>
          <p:nvPr/>
        </p:nvCxnSpPr>
        <p:spPr>
          <a:xfrm>
            <a:off x="7652026" y="7453963"/>
            <a:ext cx="648000" cy="0"/>
          </a:xfrm>
          <a:prstGeom prst="straightConnector1">
            <a:avLst/>
          </a:prstGeom>
          <a:noFill/>
          <a:ln w="9525" cap="flat" cmpd="sng" algn="ctr">
            <a:solidFill>
              <a:sysClr val="windowText" lastClr="000000"/>
            </a:solidFill>
            <a:prstDash val="solid"/>
            <a:headEnd type="triangle"/>
            <a:tailEnd type="none"/>
          </a:ln>
          <a:effectLst/>
        </p:spPr>
      </p:cxnSp>
      <p:cxnSp>
        <p:nvCxnSpPr>
          <p:cNvPr id="385" name="カギ線コネクタ 126">
            <a:extLst>
              <a:ext uri="{FF2B5EF4-FFF2-40B4-BE49-F238E27FC236}">
                <a16:creationId xmlns:a16="http://schemas.microsoft.com/office/drawing/2014/main" id="{FC581386-C8E5-4DDF-E7E9-71AD11AEE82D}"/>
              </a:ext>
            </a:extLst>
          </p:cNvPr>
          <p:cNvCxnSpPr/>
          <p:nvPr/>
        </p:nvCxnSpPr>
        <p:spPr bwMode="auto">
          <a:xfrm>
            <a:off x="7648511" y="7453963"/>
            <a:ext cx="1953317" cy="159083"/>
          </a:xfrm>
          <a:prstGeom prst="bentConnector3">
            <a:avLst>
              <a:gd name="adj1" fmla="val 67"/>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6" name="テキスト ボックス 385">
            <a:extLst>
              <a:ext uri="{FF2B5EF4-FFF2-40B4-BE49-F238E27FC236}">
                <a16:creationId xmlns:a16="http://schemas.microsoft.com/office/drawing/2014/main" id="{F93A5941-C789-2C1D-7AB9-3FDD448701A0}"/>
              </a:ext>
            </a:extLst>
          </p:cNvPr>
          <p:cNvSpPr txBox="1"/>
          <p:nvPr/>
        </p:nvSpPr>
        <p:spPr>
          <a:xfrm>
            <a:off x="7481191" y="7232414"/>
            <a:ext cx="820738"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7" name="線吹き出し 1 (枠付き) 207">
            <a:extLst>
              <a:ext uri="{FF2B5EF4-FFF2-40B4-BE49-F238E27FC236}">
                <a16:creationId xmlns:a16="http://schemas.microsoft.com/office/drawing/2014/main" id="{94B75DFD-A465-B28D-0B24-A8836269C012}"/>
              </a:ext>
            </a:extLst>
          </p:cNvPr>
          <p:cNvSpPr/>
          <p:nvPr/>
        </p:nvSpPr>
        <p:spPr bwMode="auto">
          <a:xfrm>
            <a:off x="1360511" y="4197676"/>
            <a:ext cx="2160000" cy="1260000"/>
          </a:xfrm>
          <a:prstGeom prst="borderCallout1">
            <a:avLst>
              <a:gd name="adj1" fmla="val 49902"/>
              <a:gd name="adj2" fmla="val 99885"/>
              <a:gd name="adj3" fmla="val 115960"/>
              <a:gd name="adj4" fmla="val 168104"/>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・統合</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HHC</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画面の番ポ自動工事依頼ボタン押下により送信する</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（本機能リリース前は、同ボタン押下により</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CUSTOM</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ミニコンに交換機自動工事要求を送信している）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・既存インタフェースの（ひかり電話）工事依頼情報流通を拡張し番ポ工事依頼を流通する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sp>
        <p:nvSpPr>
          <p:cNvPr id="388" name="線吹き出し 1 (枠付き) 207">
            <a:extLst>
              <a:ext uri="{FF2B5EF4-FFF2-40B4-BE49-F238E27FC236}">
                <a16:creationId xmlns:a16="http://schemas.microsoft.com/office/drawing/2014/main" id="{493DAC8E-51A6-F7ED-08A3-084EA79CF76C}"/>
              </a:ext>
            </a:extLst>
          </p:cNvPr>
          <p:cNvSpPr/>
          <p:nvPr/>
        </p:nvSpPr>
        <p:spPr bwMode="auto">
          <a:xfrm>
            <a:off x="1360511" y="6135093"/>
            <a:ext cx="2160000" cy="2025223"/>
          </a:xfrm>
          <a:prstGeom prst="borderCallout1">
            <a:avLst>
              <a:gd name="adj1" fmla="val 39254"/>
              <a:gd name="adj2" fmla="val 100567"/>
              <a:gd name="adj3" fmla="val -6382"/>
              <a:gd name="adj4" fmla="val 169360"/>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・既存の</a:t>
            </a: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を拡張し番ポ工事結果を流通する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・１つの番ポ工事依頼で番ポ工事結果は複数回流通し、事業者情報と工事結果情報の</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2</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種類の情報がそれぞれ同一インタフェースで流通する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・工事結果情報より前に、必ず事業者情報が流通される。</a:t>
            </a:r>
            <a:r>
              <a:rPr kumimoji="0" lang="ja-JP" altLang="en-US" sz="1000" b="0" i="0" u="none" strike="noStrike" kern="0" cap="none" spc="0" normalizeH="0" baseline="0" noProof="0" dirty="0">
                <a:ln>
                  <a:noFill/>
                </a:ln>
                <a:solidFill>
                  <a:srgbClr val="0000FF"/>
                </a:solidFill>
                <a:effectLst/>
                <a:uLnTx/>
                <a:uFillTx/>
                <a:latin typeface="Meiryo UI"/>
                <a:ea typeface="Meiryo UI"/>
              </a:rPr>
              <a:t>工事結果情報流通後に事業者情報が流通された場合は、統合</a:t>
            </a:r>
            <a:r>
              <a:rPr kumimoji="0" lang="en-US" altLang="ja-JP" sz="1000" b="0" i="0" u="none" strike="noStrike" kern="0" cap="none" spc="0" normalizeH="0" baseline="0" noProof="0" dirty="0">
                <a:ln>
                  <a:noFill/>
                </a:ln>
                <a:solidFill>
                  <a:srgbClr val="0000FF"/>
                </a:solidFill>
                <a:effectLst/>
                <a:uLnTx/>
                <a:uFillTx/>
                <a:latin typeface="Meiryo UI"/>
                <a:ea typeface="Meiryo UI"/>
              </a:rPr>
              <a:t>HHC</a:t>
            </a:r>
            <a:r>
              <a:rPr kumimoji="0" lang="ja-JP" altLang="en-US" sz="1000" b="0" i="0" u="none" strike="noStrike" kern="0" cap="none" spc="0" normalizeH="0" baseline="0" noProof="0" dirty="0">
                <a:ln>
                  <a:noFill/>
                </a:ln>
                <a:solidFill>
                  <a:srgbClr val="0000FF"/>
                </a:solidFill>
                <a:effectLst/>
                <a:uLnTx/>
                <a:uFillTx/>
                <a:latin typeface="Meiryo UI"/>
                <a:ea typeface="Meiryo UI"/>
              </a:rPr>
              <a:t>でエラーとする</a:t>
            </a:r>
            <a:endParaRPr kumimoji="0" lang="en-US" altLang="ja-JP" sz="1000" b="0" i="0" u="none" strike="noStrike" kern="0" cap="none" spc="0" normalizeH="0" baseline="0" noProof="0" dirty="0">
              <a:ln>
                <a:noFill/>
              </a:ln>
              <a:solidFill>
                <a:srgbClr val="0000FF"/>
              </a:solidFill>
              <a:effectLst/>
              <a:uLnTx/>
              <a:uFillTx/>
              <a:latin typeface="Meiryo UI"/>
              <a:ea typeface="Meiryo UI"/>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a:t>
            </a:r>
            <a:r>
              <a:rPr kumimoji="0" lang="ja-JP" altLang="en-US" sz="1000" b="0" i="0" u="none" strike="noStrike" kern="0" cap="none" spc="0" normalizeH="0" baseline="0" noProof="0" dirty="0">
                <a:ln>
                  <a:noFill/>
                </a:ln>
                <a:solidFill>
                  <a:srgbClr val="0000FF"/>
                </a:solidFill>
                <a:effectLst/>
                <a:uLnTx/>
                <a:uFillTx/>
                <a:latin typeface="Meiryo UI"/>
                <a:ea typeface="Meiryo UI"/>
              </a:rPr>
              <a:t>工事が正常に完了しなければ、工事結果情報は流通されず、工事結果情報の差し替えは発生しない前提とする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sp>
        <p:nvSpPr>
          <p:cNvPr id="389" name="線吹き出し 1 (枠付き) 207">
            <a:extLst>
              <a:ext uri="{FF2B5EF4-FFF2-40B4-BE49-F238E27FC236}">
                <a16:creationId xmlns:a16="http://schemas.microsoft.com/office/drawing/2014/main" id="{7DCEBDD9-4ACC-DD8F-55D3-834F0FCDAF25}"/>
              </a:ext>
            </a:extLst>
          </p:cNvPr>
          <p:cNvSpPr/>
          <p:nvPr/>
        </p:nvSpPr>
        <p:spPr bwMode="auto">
          <a:xfrm>
            <a:off x="8939675" y="5902400"/>
            <a:ext cx="2160000" cy="360000"/>
          </a:xfrm>
          <a:prstGeom prst="borderCallout1">
            <a:avLst>
              <a:gd name="adj1" fmla="val 50252"/>
              <a:gd name="adj2" fmla="val 92"/>
              <a:gd name="adj3" fmla="val 122178"/>
              <a:gd name="adj4" fmla="val -8939"/>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（番ポ工事）の流通情報を画面上で参照可能とする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sp>
        <p:nvSpPr>
          <p:cNvPr id="390" name="線吹き出し 1 (枠付き) 207">
            <a:extLst>
              <a:ext uri="{FF2B5EF4-FFF2-40B4-BE49-F238E27FC236}">
                <a16:creationId xmlns:a16="http://schemas.microsoft.com/office/drawing/2014/main" id="{E7D8656D-E10A-7082-09F8-A53C096C8539}"/>
              </a:ext>
            </a:extLst>
          </p:cNvPr>
          <p:cNvSpPr/>
          <p:nvPr/>
        </p:nvSpPr>
        <p:spPr bwMode="auto">
          <a:xfrm>
            <a:off x="1360511" y="3432511"/>
            <a:ext cx="2160000" cy="720000"/>
          </a:xfrm>
          <a:prstGeom prst="borderCallout1">
            <a:avLst>
              <a:gd name="adj1" fmla="val 51575"/>
              <a:gd name="adj2" fmla="val 99722"/>
              <a:gd name="adj3" fmla="val 84609"/>
              <a:gd name="adj4" fmla="val 112361"/>
            </a:avLst>
          </a:prstGeom>
          <a:solidFill>
            <a:sysClr val="window" lastClr="FFFFFF"/>
          </a:solidFill>
          <a:ln w="12700"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・双方向番ポでの番ポ有無は既存流通項目の番ポ同時工事有無で流通する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・双方向番ポ有の場合は「有（他事業者）」が流通する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391" name="線吹き出し 1 (枠付き) 207">
            <a:extLst>
              <a:ext uri="{FF2B5EF4-FFF2-40B4-BE49-F238E27FC236}">
                <a16:creationId xmlns:a16="http://schemas.microsoft.com/office/drawing/2014/main" id="{A9C2AB27-A7FE-9A48-987D-DCF513FFAD00}"/>
              </a:ext>
            </a:extLst>
          </p:cNvPr>
          <p:cNvSpPr/>
          <p:nvPr/>
        </p:nvSpPr>
        <p:spPr bwMode="auto">
          <a:xfrm>
            <a:off x="4132682" y="6778757"/>
            <a:ext cx="2372819" cy="1154174"/>
          </a:xfrm>
          <a:prstGeom prst="borderCallout1">
            <a:avLst>
              <a:gd name="adj1" fmla="val 27598"/>
              <a:gd name="adj2" fmla="val 99790"/>
              <a:gd name="adj3" fmla="val -5699"/>
              <a:gd name="adj4" fmla="val 154148"/>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BB-CASTAR</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から流通される</a:t>
            </a:r>
            <a:r>
              <a:rPr kumimoji="1" lang="en-US" altLang="ja-JP" sz="1000" b="0" i="0" baseline="0" dirty="0">
                <a:solidFill>
                  <a:srgbClr val="0000FF"/>
                </a:solidFill>
                <a:latin typeface="+mn-ea"/>
                <a:ea typeface="+mn-ea"/>
              </a:rPr>
              <a:t>BB-CASTAR</a:t>
            </a:r>
            <a:r>
              <a:rPr kumimoji="1" lang="ja-JP" altLang="en-US" sz="1000" b="0" i="0" baseline="0" dirty="0">
                <a:solidFill>
                  <a:srgbClr val="0000FF"/>
                </a:solidFill>
                <a:latin typeface="+mn-ea"/>
                <a:ea typeface="+mn-ea"/>
              </a:rPr>
              <a:t>処理結果コード</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を通建システム向けの既存コード値にマッピングして流通する</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（例）</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sp>
        <p:nvSpPr>
          <p:cNvPr id="392" name="正方形/長方形 391">
            <a:extLst>
              <a:ext uri="{FF2B5EF4-FFF2-40B4-BE49-F238E27FC236}">
                <a16:creationId xmlns:a16="http://schemas.microsoft.com/office/drawing/2014/main" id="{8DE63BF7-C72E-75E8-5C4F-902F08BF584E}"/>
              </a:ext>
            </a:extLst>
          </p:cNvPr>
          <p:cNvSpPr/>
          <p:nvPr/>
        </p:nvSpPr>
        <p:spPr bwMode="auto">
          <a:xfrm>
            <a:off x="8339110" y="6331937"/>
            <a:ext cx="900000" cy="360000"/>
          </a:xfrm>
          <a:prstGeom prst="rect">
            <a:avLst/>
          </a:prstGeom>
          <a:solidFill>
            <a:sysClr val="window" lastClr="FFFFFF"/>
          </a:solidFill>
          <a:ln w="9525"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00FF"/>
                </a:solidFill>
                <a:effectLst/>
                <a:uLnTx/>
                <a:uFillTx/>
                <a:latin typeface="Meiryo UI"/>
                <a:ea typeface="Meiryo UI"/>
              </a:rPr>
              <a:t>ＳＯ情報確認</a:t>
            </a:r>
            <a:r>
              <a:rPr kumimoji="0" lang="en-US" altLang="ja-JP" sz="900" b="0" i="0" u="none" strike="noStrike" kern="0" cap="none" spc="0" normalizeH="0" baseline="0" noProof="0" dirty="0">
                <a:ln>
                  <a:noFill/>
                </a:ln>
                <a:solidFill>
                  <a:srgbClr val="0000FF"/>
                </a:solidFill>
                <a:effectLst/>
                <a:uLnTx/>
                <a:uFillTx/>
                <a:latin typeface="Meiryo UI"/>
                <a:ea typeface="Meiryo UI"/>
              </a:rPr>
              <a:t>―</a:t>
            </a:r>
            <a:r>
              <a:rPr kumimoji="0" lang="ja-JP" altLang="en-US" sz="900" b="0" i="0" u="none" strike="noStrike" kern="0" cap="none" spc="0" normalizeH="0" baseline="0" noProof="0" dirty="0">
                <a:ln>
                  <a:noFill/>
                </a:ln>
                <a:solidFill>
                  <a:srgbClr val="0000FF"/>
                </a:solidFill>
                <a:effectLst/>
                <a:uLnTx/>
                <a:uFillTx/>
                <a:latin typeface="Meiryo UI"/>
                <a:ea typeface="Meiryo UI"/>
              </a:rPr>
              <a:t>ひかり電話画面</a:t>
            </a:r>
          </a:p>
        </p:txBody>
      </p:sp>
      <p:graphicFrame>
        <p:nvGraphicFramePr>
          <p:cNvPr id="393" name="表 36">
            <a:extLst>
              <a:ext uri="{FF2B5EF4-FFF2-40B4-BE49-F238E27FC236}">
                <a16:creationId xmlns:a16="http://schemas.microsoft.com/office/drawing/2014/main" id="{11586D86-D743-1E02-EB6C-32AB673B8F4B}"/>
              </a:ext>
            </a:extLst>
          </p:cNvPr>
          <p:cNvGraphicFramePr>
            <a:graphicFrameLocks noGrp="1"/>
          </p:cNvGraphicFramePr>
          <p:nvPr>
            <p:extLst>
              <p:ext uri="{D42A27DB-BD31-4B8C-83A1-F6EECF244321}">
                <p14:modId xmlns:p14="http://schemas.microsoft.com/office/powerpoint/2010/main" val="1329796036"/>
              </p:ext>
            </p:extLst>
          </p:nvPr>
        </p:nvGraphicFramePr>
        <p:xfrm>
          <a:off x="4433874" y="7464114"/>
          <a:ext cx="2002676" cy="389161"/>
        </p:xfrm>
        <a:graphic>
          <a:graphicData uri="http://schemas.openxmlformats.org/drawingml/2006/table">
            <a:tbl>
              <a:tblPr firstRow="1" bandRow="1"/>
              <a:tblGrid>
                <a:gridCol w="1001338">
                  <a:extLst>
                    <a:ext uri="{9D8B030D-6E8A-4147-A177-3AD203B41FA5}">
                      <a16:colId xmlns:a16="http://schemas.microsoft.com/office/drawing/2014/main" val="3386803474"/>
                    </a:ext>
                  </a:extLst>
                </a:gridCol>
                <a:gridCol w="1001338">
                  <a:extLst>
                    <a:ext uri="{9D8B030D-6E8A-4147-A177-3AD203B41FA5}">
                      <a16:colId xmlns:a16="http://schemas.microsoft.com/office/drawing/2014/main" val="725465669"/>
                    </a:ext>
                  </a:extLst>
                </a:gridCol>
              </a:tblGrid>
              <a:tr h="205877">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algn="ctr"/>
                      <a:r>
                        <a:rPr kumimoji="1" lang="en-US" altLang="ja-JP" sz="800" b="0" dirty="0">
                          <a:solidFill>
                            <a:schemeClr val="tx1"/>
                          </a:solidFill>
                          <a:latin typeface="+mn-ea"/>
                          <a:ea typeface="+mn-ea"/>
                        </a:rPr>
                        <a:t>BB-CASTAR</a:t>
                      </a:r>
                      <a:br>
                        <a:rPr kumimoji="1" lang="en-US" altLang="ja-JP" sz="800" b="0" dirty="0">
                          <a:solidFill>
                            <a:schemeClr val="tx1"/>
                          </a:solidFill>
                          <a:latin typeface="+mn-ea"/>
                          <a:ea typeface="+mn-ea"/>
                        </a:rPr>
                      </a:br>
                      <a:r>
                        <a:rPr kumimoji="1" lang="ja-JP" altLang="en-US" sz="800" b="0" dirty="0">
                          <a:solidFill>
                            <a:schemeClr val="tx1"/>
                          </a:solidFill>
                          <a:latin typeface="+mn-ea"/>
                          <a:ea typeface="+mn-ea"/>
                        </a:rPr>
                        <a:t>処理結果コード</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baseline="0" dirty="0">
                          <a:solidFill>
                            <a:schemeClr val="tx1"/>
                          </a:solidFill>
                          <a:latin typeface="+mn-ea"/>
                          <a:ea typeface="+mn-ea"/>
                        </a:rPr>
                        <a:t>通建システム</a:t>
                      </a:r>
                      <a:br>
                        <a:rPr kumimoji="1" lang="en-US" altLang="ja-JP" sz="800" b="0" i="0" baseline="0" dirty="0">
                          <a:solidFill>
                            <a:schemeClr val="tx1"/>
                          </a:solidFill>
                          <a:latin typeface="+mn-ea"/>
                          <a:ea typeface="+mn-ea"/>
                        </a:rPr>
                      </a:br>
                      <a:r>
                        <a:rPr kumimoji="1" lang="ja-JP" altLang="en-US" sz="800" b="0" i="0" baseline="0" dirty="0">
                          <a:solidFill>
                            <a:schemeClr val="tx1"/>
                          </a:solidFill>
                          <a:latin typeface="+mn-ea"/>
                          <a:ea typeface="+mn-ea"/>
                        </a:rPr>
                        <a:t>番ポ自動工事結果</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118195880"/>
                  </a:ext>
                </a:extLst>
              </a:tr>
              <a:tr h="145321">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en-US" altLang="ja-JP" sz="800" b="0" dirty="0">
                          <a:solidFill>
                            <a:schemeClr val="tx1"/>
                          </a:solidFill>
                          <a:latin typeface="+mn-ea"/>
                          <a:ea typeface="+mn-ea"/>
                        </a:rPr>
                        <a:t>00:</a:t>
                      </a:r>
                      <a:r>
                        <a:rPr kumimoji="1" lang="ja-JP" altLang="en-US" sz="800" b="0" dirty="0">
                          <a:solidFill>
                            <a:schemeClr val="tx1"/>
                          </a:solidFill>
                          <a:latin typeface="+mn-ea"/>
                          <a:ea typeface="+mn-ea"/>
                        </a:rPr>
                        <a:t>正常</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baseline="0" dirty="0">
                          <a:solidFill>
                            <a:schemeClr val="tx1"/>
                          </a:solidFill>
                          <a:latin typeface="+mn-ea"/>
                          <a:ea typeface="+mn-ea"/>
                        </a:rPr>
                        <a:t>02:</a:t>
                      </a:r>
                      <a:r>
                        <a:rPr kumimoji="1" lang="ja-JP" altLang="en-US" sz="800" b="0" i="0" baseline="0" dirty="0">
                          <a:solidFill>
                            <a:schemeClr val="tx1"/>
                          </a:solidFill>
                          <a:latin typeface="+mn-ea"/>
                          <a:ea typeface="+mn-ea"/>
                        </a:rPr>
                        <a:t>依頼済</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70687964"/>
                  </a:ext>
                </a:extLst>
              </a:tr>
            </a:tbl>
          </a:graphicData>
        </a:graphic>
      </p:graphicFrame>
      <p:sp>
        <p:nvSpPr>
          <p:cNvPr id="394" name="矢印: 右 393">
            <a:extLst>
              <a:ext uri="{FF2B5EF4-FFF2-40B4-BE49-F238E27FC236}">
                <a16:creationId xmlns:a16="http://schemas.microsoft.com/office/drawing/2014/main" id="{907B8EAB-483F-42E5-05B9-11A8015755A7}"/>
              </a:ext>
            </a:extLst>
          </p:cNvPr>
          <p:cNvSpPr/>
          <p:nvPr/>
        </p:nvSpPr>
        <p:spPr bwMode="auto">
          <a:xfrm>
            <a:off x="5334387" y="7701577"/>
            <a:ext cx="193074" cy="135015"/>
          </a:xfrm>
          <a:prstGeom prst="rightArrow">
            <a:avLst/>
          </a:prstGeom>
          <a:solidFill>
            <a:srgbClr val="0000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endParaRPr lang="ja-JP" altLang="en-US" sz="1050" dirty="0">
              <a:solidFill>
                <a:srgbClr val="0000FF"/>
              </a:solidFill>
              <a:latin typeface="Meiryo UI"/>
              <a:ea typeface="Meiryo UI"/>
            </a:endParaRPr>
          </a:p>
        </p:txBody>
      </p:sp>
      <p:cxnSp>
        <p:nvCxnSpPr>
          <p:cNvPr id="395" name="直線コネクタ 394">
            <a:extLst>
              <a:ext uri="{FF2B5EF4-FFF2-40B4-BE49-F238E27FC236}">
                <a16:creationId xmlns:a16="http://schemas.microsoft.com/office/drawing/2014/main" id="{D6AB748B-9DEB-A4C9-8AAE-A509448AADD7}"/>
              </a:ext>
            </a:extLst>
          </p:cNvPr>
          <p:cNvCxnSpPr/>
          <p:nvPr/>
        </p:nvCxnSpPr>
        <p:spPr bwMode="auto">
          <a:xfrm>
            <a:off x="6501106" y="7121474"/>
            <a:ext cx="1121873" cy="316402"/>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6" name="直線コネクタ 395">
            <a:extLst>
              <a:ext uri="{FF2B5EF4-FFF2-40B4-BE49-F238E27FC236}">
                <a16:creationId xmlns:a16="http://schemas.microsoft.com/office/drawing/2014/main" id="{C36D2C10-C70F-EF6B-8D78-3ADBFF04F80D}"/>
              </a:ext>
            </a:extLst>
          </p:cNvPr>
          <p:cNvCxnSpPr>
            <a:cxnSpLocks/>
          </p:cNvCxnSpPr>
          <p:nvPr/>
        </p:nvCxnSpPr>
        <p:spPr bwMode="auto">
          <a:xfrm flipV="1">
            <a:off x="3517224" y="6511937"/>
            <a:ext cx="1515484" cy="479258"/>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線吹き出し 1 (枠付き) 207">
            <a:extLst>
              <a:ext uri="{FF2B5EF4-FFF2-40B4-BE49-F238E27FC236}">
                <a16:creationId xmlns:a16="http://schemas.microsoft.com/office/drawing/2014/main" id="{0426E04C-89E6-4A81-3910-9610988EDAF1}"/>
              </a:ext>
            </a:extLst>
          </p:cNvPr>
          <p:cNvSpPr/>
          <p:nvPr/>
        </p:nvSpPr>
        <p:spPr bwMode="auto">
          <a:xfrm>
            <a:off x="9705314" y="6331936"/>
            <a:ext cx="2940796" cy="1668337"/>
          </a:xfrm>
          <a:prstGeom prst="borderCallout1">
            <a:avLst>
              <a:gd name="adj1" fmla="val 54419"/>
              <a:gd name="adj2" fmla="val -433"/>
              <a:gd name="adj3" fmla="val 27611"/>
              <a:gd name="adj4" fmla="val -30923"/>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工事完了操作時の</a:t>
            </a:r>
            <a:r>
              <a:rPr kumimoji="0" lang="ja-JP" altLang="en-US" sz="1000" kern="0" dirty="0">
                <a:solidFill>
                  <a:srgbClr val="0000FF"/>
                </a:solidFill>
                <a:latin typeface="Meiryo UI"/>
                <a:ea typeface="Meiryo UI"/>
                <a:cs typeface="メイリオ" panose="020B0604030504040204" pitchFamily="50" charset="-128"/>
              </a:rPr>
              <a:t>番ポ工事未完了</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チェック機能を追加する。*</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1</a:t>
            </a:r>
          </a:p>
        </p:txBody>
      </p:sp>
      <p:graphicFrame>
        <p:nvGraphicFramePr>
          <p:cNvPr id="3" name="表 2">
            <a:extLst>
              <a:ext uri="{FF2B5EF4-FFF2-40B4-BE49-F238E27FC236}">
                <a16:creationId xmlns:a16="http://schemas.microsoft.com/office/drawing/2014/main" id="{84043C29-17B2-2799-0FCC-F79D4C16236D}"/>
              </a:ext>
            </a:extLst>
          </p:cNvPr>
          <p:cNvGraphicFramePr>
            <a:graphicFrameLocks noGrp="1"/>
          </p:cNvGraphicFramePr>
          <p:nvPr>
            <p:extLst>
              <p:ext uri="{D42A27DB-BD31-4B8C-83A1-F6EECF244321}">
                <p14:modId xmlns:p14="http://schemas.microsoft.com/office/powerpoint/2010/main" val="3377410939"/>
              </p:ext>
            </p:extLst>
          </p:nvPr>
        </p:nvGraphicFramePr>
        <p:xfrm>
          <a:off x="9867824" y="6721139"/>
          <a:ext cx="2615776" cy="1132135"/>
        </p:xfrm>
        <a:graphic>
          <a:graphicData uri="http://schemas.openxmlformats.org/drawingml/2006/table">
            <a:tbl>
              <a:tblPr firstRow="1" bandRow="1"/>
              <a:tblGrid>
                <a:gridCol w="2615776">
                  <a:extLst>
                    <a:ext uri="{9D8B030D-6E8A-4147-A177-3AD203B41FA5}">
                      <a16:colId xmlns:a16="http://schemas.microsoft.com/office/drawing/2014/main" val="2708079009"/>
                    </a:ext>
                  </a:extLst>
                </a:gridCol>
              </a:tblGrid>
              <a:tr h="220107">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eiryo UI" panose="020B0604030504040204" pitchFamily="50" charset="-128"/>
                          <a:ea typeface="Meiryo UI" panose="020B0604030504040204" pitchFamily="50" charset="-128"/>
                        </a:rPr>
                        <a:t>ワーニング表示条件</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912028">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・番ポ工事依頼が正常に実施済みである場合（番ポ自動工事ステータスが「依頼済」である場合）</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a:t>
                      </a:r>
                      <a:r>
                        <a:rPr kumimoji="0" lang="ja-JP" altLang="en-US" sz="8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双方向番ポ開始前に申し込まれた片方向番でない場合</a:t>
                      </a:r>
                      <a:endParaRPr kumimoji="0" lang="en-US" altLang="ja-JP" sz="8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0" lvl="1" indent="0" algn="l"/>
                      <a:r>
                        <a:rPr kumimoji="0" lang="ja-JP" altLang="en-US" sz="800" b="0" i="0" u="none" strike="noStrike" kern="0" cap="none" spc="0" normalizeH="0" baseline="0" noProof="0" dirty="0">
                          <a:ln>
                            <a:noFill/>
                          </a:ln>
                          <a:solidFill>
                            <a:srgbClr val="0000FF"/>
                          </a:solidFill>
                          <a:effectLst/>
                          <a:uLnTx/>
                          <a:uFillTx/>
                          <a:latin typeface="Meiryo UI"/>
                          <a:ea typeface="Meiryo UI"/>
                        </a:rPr>
                        <a:t>・事業者情報で返却された移転元事業者</a:t>
                      </a:r>
                      <a:r>
                        <a:rPr kumimoji="0" lang="en-US" altLang="ja-JP" sz="800" b="0" i="0" u="none" strike="noStrike" kern="0" cap="none" spc="0" normalizeH="0" baseline="0" noProof="0" dirty="0">
                          <a:ln>
                            <a:noFill/>
                          </a:ln>
                          <a:solidFill>
                            <a:srgbClr val="0000FF"/>
                          </a:solidFill>
                          <a:effectLst/>
                          <a:uLnTx/>
                          <a:uFillTx/>
                          <a:latin typeface="Meiryo UI"/>
                          <a:ea typeface="Meiryo UI"/>
                        </a:rPr>
                        <a:t>-</a:t>
                      </a:r>
                      <a:r>
                        <a:rPr kumimoji="0" lang="ja-JP" altLang="en-US" sz="800" b="0" i="0" u="none" strike="noStrike" kern="0" cap="none" spc="0" normalizeH="0" baseline="0" noProof="0" dirty="0">
                          <a:ln>
                            <a:noFill/>
                          </a:ln>
                          <a:solidFill>
                            <a:srgbClr val="0000FF"/>
                          </a:solidFill>
                          <a:effectLst/>
                          <a:uLnTx/>
                          <a:uFillTx/>
                          <a:latin typeface="Meiryo UI"/>
                          <a:ea typeface="Meiryo UI"/>
                        </a:rPr>
                        <a:t>番号取得事業者の組み合わせにおいて、１つ以上の組み合わせで工事結果情報が未流通である場合</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17272887"/>
                  </a:ext>
                </a:extLst>
              </a:tr>
            </a:tbl>
          </a:graphicData>
        </a:graphic>
      </p:graphicFrame>
      <p:sp>
        <p:nvSpPr>
          <p:cNvPr id="9" name="スライド番号プレースホルダー 1">
            <a:extLst>
              <a:ext uri="{FF2B5EF4-FFF2-40B4-BE49-F238E27FC236}">
                <a16:creationId xmlns:a16="http://schemas.microsoft.com/office/drawing/2014/main" id="{17652566-281E-3573-9B1E-90561292B413}"/>
              </a:ext>
            </a:extLst>
          </p:cNvPr>
          <p:cNvSpPr>
            <a:spLocks noGrp="1"/>
          </p:cNvSpPr>
          <p:nvPr>
            <p:ph type="sldNum" sz="quarter" idx="4"/>
          </p:nvPr>
        </p:nvSpPr>
        <p:spPr>
          <a:xfrm>
            <a:off x="5262410" y="9301100"/>
            <a:ext cx="2311400" cy="179387"/>
          </a:xfrm>
        </p:spPr>
        <p:txBody>
          <a:bodyPr/>
          <a:lstStyle/>
          <a:p>
            <a:r>
              <a:rPr lang="en-US" altLang="ja-JP" dirty="0"/>
              <a:t>01.1-22</a:t>
            </a:r>
          </a:p>
        </p:txBody>
      </p:sp>
      <p:sp>
        <p:nvSpPr>
          <p:cNvPr id="4" name="テキスト ボックス 3">
            <a:extLst>
              <a:ext uri="{FF2B5EF4-FFF2-40B4-BE49-F238E27FC236}">
                <a16:creationId xmlns:a16="http://schemas.microsoft.com/office/drawing/2014/main" id="{2C1CB767-A778-2BC4-96A4-02376A01B229}"/>
              </a:ext>
            </a:extLst>
          </p:cNvPr>
          <p:cNvSpPr txBox="1"/>
          <p:nvPr/>
        </p:nvSpPr>
        <p:spPr>
          <a:xfrm>
            <a:off x="1360511" y="8474997"/>
            <a:ext cx="2678618" cy="152414"/>
          </a:xfrm>
          <a:prstGeom prst="rect">
            <a:avLst/>
          </a:prstGeom>
          <a:noFill/>
        </p:spPr>
        <p:txBody>
          <a:bodyPr wrap="none" lIns="0" tIns="0" rIns="0" bIns="0" rtlCol="0">
            <a:spAutoFit/>
          </a:bodyPr>
          <a:lstStyle/>
          <a:p>
            <a:pPr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：オフライン（不感知）はチェック不要とする</a:t>
            </a:r>
            <a:endParaRPr lang="en-US" altLang="ja-JP" sz="1000" dirty="0">
              <a:latin typeface="+mn-ea"/>
              <a:ea typeface="+mn-ea"/>
            </a:endParaRPr>
          </a:p>
        </p:txBody>
      </p:sp>
      <p:sp>
        <p:nvSpPr>
          <p:cNvPr id="7" name="楕円 6">
            <a:extLst>
              <a:ext uri="{FF2B5EF4-FFF2-40B4-BE49-F238E27FC236}">
                <a16:creationId xmlns:a16="http://schemas.microsoft.com/office/drawing/2014/main" id="{8B6EF22B-758E-BC48-CE43-24AF8706F096}"/>
              </a:ext>
            </a:extLst>
          </p:cNvPr>
          <p:cNvSpPr/>
          <p:nvPr/>
        </p:nvSpPr>
        <p:spPr bwMode="auto">
          <a:xfrm>
            <a:off x="9287479" y="6336785"/>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8" name="楕円 7">
            <a:extLst>
              <a:ext uri="{FF2B5EF4-FFF2-40B4-BE49-F238E27FC236}">
                <a16:creationId xmlns:a16="http://schemas.microsoft.com/office/drawing/2014/main" id="{7E1C0F20-F8B9-D26D-1949-9F4626808BC9}"/>
              </a:ext>
            </a:extLst>
          </p:cNvPr>
          <p:cNvSpPr/>
          <p:nvPr/>
        </p:nvSpPr>
        <p:spPr bwMode="auto">
          <a:xfrm>
            <a:off x="856184" y="8458111"/>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133588100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全体概要（システム全体処理方式（２／８））</a:t>
            </a:r>
          </a:p>
          <a:p>
            <a:pPr lvl="0"/>
            <a:r>
              <a:rPr lang="ja-JP" altLang="en-US" dirty="0"/>
              <a:t>　</a:t>
            </a:r>
            <a:r>
              <a:rPr kumimoji="1" lang="ja-JP" altLang="en-US" sz="1050" b="0" i="0" u="none" strike="noStrike" kern="1200" cap="none" spc="0" normalizeH="0" baseline="0" noProof="0" dirty="0">
                <a:ln>
                  <a:noFill/>
                </a:ln>
                <a:solidFill>
                  <a:srgbClr val="000000"/>
                </a:solidFill>
                <a:effectLst/>
                <a:uLnTx/>
                <a:uFillTx/>
                <a:latin typeface="Meiryo UI"/>
                <a:ea typeface="Meiryo UI"/>
                <a:cs typeface="+mn-cs"/>
              </a:rPr>
              <a:t>オーダ流通システムへ番ポ申込／有派遣工事で、移転元事業者・番号取得元事業者が複数の場合のシーケンスを以下に示す</a:t>
            </a:r>
            <a:endParaRPr kumimoji="1" lang="en-US" altLang="ja-JP" sz="1050" b="0" i="0" u="none" strike="noStrike" kern="1200" cap="none" spc="0" normalizeH="0" baseline="0" noProof="0" dirty="0">
              <a:ln>
                <a:noFill/>
              </a:ln>
              <a:solidFill>
                <a:srgbClr val="000000"/>
              </a:solidFill>
              <a:effectLst/>
              <a:uLnTx/>
              <a:uFillTx/>
              <a:latin typeface="Meiryo UI"/>
              <a:ea typeface="Meiryo UI"/>
              <a:cs typeface="+mn-cs"/>
            </a:endParaRPr>
          </a:p>
          <a:p>
            <a:r>
              <a:rPr lang="ja-JP" altLang="en-US" kern="1200" dirty="0">
                <a:solidFill>
                  <a:srgbClr val="000000"/>
                </a:solidFill>
                <a:latin typeface="Meiryo UI"/>
                <a:ea typeface="Meiryo UI"/>
                <a:cs typeface="+mn-cs"/>
              </a:rPr>
              <a:t>　</a:t>
            </a:r>
            <a:r>
              <a:rPr lang="en-US" altLang="ja-JP" kern="1200" dirty="0">
                <a:solidFill>
                  <a:srgbClr val="000000"/>
                </a:solidFill>
                <a:latin typeface="Meiryo UI"/>
                <a:ea typeface="Meiryo UI"/>
                <a:cs typeface="+mn-cs"/>
              </a:rPr>
              <a:t>【</a:t>
            </a:r>
            <a:r>
              <a:rPr lang="ja-JP" altLang="en-US" kern="1200" dirty="0">
                <a:solidFill>
                  <a:srgbClr val="000000"/>
                </a:solidFill>
                <a:latin typeface="Meiryo UI"/>
                <a:ea typeface="Meiryo UI"/>
                <a:cs typeface="+mn-cs"/>
              </a:rPr>
              <a:t>ア</a:t>
            </a:r>
            <a:r>
              <a:rPr lang="en-US" altLang="ja-JP" kern="1200" dirty="0">
                <a:solidFill>
                  <a:srgbClr val="000000"/>
                </a:solidFill>
                <a:latin typeface="Meiryo UI"/>
                <a:ea typeface="Meiryo UI"/>
                <a:cs typeface="+mn-cs"/>
              </a:rPr>
              <a:t>】</a:t>
            </a:r>
            <a:r>
              <a:rPr kumimoji="1" lang="ja-JP" altLang="en-US" sz="1050" b="0" i="0" u="none" strike="noStrike" kern="1200" cap="none" spc="0" normalizeH="0" baseline="0" noProof="0" dirty="0">
                <a:ln>
                  <a:noFill/>
                </a:ln>
                <a:solidFill>
                  <a:srgbClr val="000000"/>
                </a:solidFill>
                <a:effectLst/>
                <a:uLnTx/>
                <a:uFillTx/>
                <a:latin typeface="Meiryo UI"/>
                <a:ea typeface="Meiryo UI"/>
                <a:cs typeface="+mn-cs"/>
              </a:rPr>
              <a:t>ひかり電話のポートインー</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IF</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対応ー有派遣工事　</a:t>
            </a:r>
            <a:r>
              <a:rPr lang="ja-JP" altLang="en-US" sz="1050" dirty="0">
                <a:solidFill>
                  <a:srgbClr val="000000"/>
                </a:solidFill>
                <a:latin typeface="+mn-lt"/>
                <a:ea typeface="+mn-ea"/>
              </a:rPr>
              <a:t>（</a:t>
            </a:r>
            <a:r>
              <a:rPr lang="en-US" altLang="ja-JP" sz="1050" dirty="0">
                <a:solidFill>
                  <a:srgbClr val="000000"/>
                </a:solidFill>
                <a:latin typeface="+mn-lt"/>
                <a:ea typeface="+mn-ea"/>
              </a:rPr>
              <a:t>Ⅰ</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PTN1</a:t>
            </a:r>
            <a:r>
              <a:rPr lang="ja-JP" altLang="en-US" sz="1050" dirty="0">
                <a:solidFill>
                  <a:srgbClr val="000000"/>
                </a:solidFill>
                <a:latin typeface="+mn-lt"/>
                <a:ea typeface="+mn-ea"/>
              </a:rPr>
              <a:t>：オーダ流通システムへ番ポ申込／有派遣工事）</a:t>
            </a:r>
            <a:endParaRPr lang="en-US" altLang="ja-JP" sz="1050" dirty="0">
              <a:solidFill>
                <a:srgbClr val="000000"/>
              </a:solidFill>
              <a:latin typeface="+mn-lt"/>
              <a:ea typeface="+mn-ea"/>
            </a:endParaRPr>
          </a:p>
          <a:p>
            <a:pPr lvl="0"/>
            <a:endParaRPr lang="ja-JP" altLang="en-US" dirty="0"/>
          </a:p>
        </p:txBody>
      </p:sp>
      <p:sp>
        <p:nvSpPr>
          <p:cNvPr id="95" name="スライド番号プレースホルダー 1"/>
          <p:cNvSpPr>
            <a:spLocks noGrp="1"/>
          </p:cNvSpPr>
          <p:nvPr>
            <p:ph type="sldNum" sz="quarter" idx="4"/>
          </p:nvPr>
        </p:nvSpPr>
        <p:spPr>
          <a:xfrm>
            <a:off x="5262410" y="9301100"/>
            <a:ext cx="2311400" cy="179387"/>
          </a:xfrm>
        </p:spPr>
        <p:txBody>
          <a:bodyPr/>
          <a:lstStyle/>
          <a:p>
            <a:r>
              <a:rPr lang="en-US" altLang="ja-JP" dirty="0"/>
              <a:t>01.1-23</a:t>
            </a:r>
          </a:p>
        </p:txBody>
      </p:sp>
      <p:sp>
        <p:nvSpPr>
          <p:cNvPr id="2" name="テキスト ボックス 1">
            <a:extLst>
              <a:ext uri="{FF2B5EF4-FFF2-40B4-BE49-F238E27FC236}">
                <a16:creationId xmlns:a16="http://schemas.microsoft.com/office/drawing/2014/main" id="{67ED8621-CD04-F310-5991-1F70F61BB16C}"/>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統合</a:t>
            </a:r>
            <a:r>
              <a:rPr lang="en-US" altLang="ja-JP" sz="1050" dirty="0">
                <a:solidFill>
                  <a:srgbClr val="000000"/>
                </a:solidFill>
                <a:latin typeface="+mn-ea"/>
                <a:ea typeface="+mn-ea"/>
              </a:rPr>
              <a:t>HHC</a:t>
            </a:r>
            <a:endParaRPr lang="zh-TW" altLang="en-US" sz="1050" dirty="0">
              <a:solidFill>
                <a:srgbClr val="000000"/>
              </a:solidFill>
              <a:latin typeface="+mn-ea"/>
              <a:ea typeface="+mn-ea"/>
            </a:endParaRPr>
          </a:p>
        </p:txBody>
      </p:sp>
      <p:sp>
        <p:nvSpPr>
          <p:cNvPr id="3" name="テキスト ボックス 2">
            <a:extLst>
              <a:ext uri="{FF2B5EF4-FFF2-40B4-BE49-F238E27FC236}">
                <a16:creationId xmlns:a16="http://schemas.microsoft.com/office/drawing/2014/main" id="{A7AE427F-D66D-0029-96F5-57522AE264B8}"/>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4" name="テキスト ボックス 3">
            <a:extLst>
              <a:ext uri="{FF2B5EF4-FFF2-40B4-BE49-F238E27FC236}">
                <a16:creationId xmlns:a16="http://schemas.microsoft.com/office/drawing/2014/main" id="{6D09962B-1764-C8FB-1F5B-31310E76D42A}"/>
              </a:ext>
            </a:extLst>
          </p:cNvPr>
          <p:cNvSpPr txBox="1"/>
          <p:nvPr/>
        </p:nvSpPr>
        <p:spPr>
          <a:xfrm>
            <a:off x="8749147"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grpSp>
        <p:nvGrpSpPr>
          <p:cNvPr id="457" name="グループ化 456">
            <a:extLst>
              <a:ext uri="{FF2B5EF4-FFF2-40B4-BE49-F238E27FC236}">
                <a16:creationId xmlns:a16="http://schemas.microsoft.com/office/drawing/2014/main" id="{72788AF7-74B3-1A1B-42C3-E312F8BCF895}"/>
              </a:ext>
            </a:extLst>
          </p:cNvPr>
          <p:cNvGrpSpPr/>
          <p:nvPr/>
        </p:nvGrpSpPr>
        <p:grpSpPr>
          <a:xfrm>
            <a:off x="10388901" y="1674215"/>
            <a:ext cx="2257209" cy="972000"/>
            <a:chOff x="7556331" y="323186"/>
            <a:chExt cx="2257209" cy="972000"/>
          </a:xfrm>
        </p:grpSpPr>
        <p:sp>
          <p:nvSpPr>
            <p:cNvPr id="458" name="正方形/長方形 457">
              <a:extLst>
                <a:ext uri="{FF2B5EF4-FFF2-40B4-BE49-F238E27FC236}">
                  <a16:creationId xmlns:a16="http://schemas.microsoft.com/office/drawing/2014/main" id="{3930E8D1-6A34-0159-2E4F-9C937A26D5C1}"/>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459" name="直線矢印コネクタ 458">
              <a:extLst>
                <a:ext uri="{FF2B5EF4-FFF2-40B4-BE49-F238E27FC236}">
                  <a16:creationId xmlns:a16="http://schemas.microsoft.com/office/drawing/2014/main" id="{F84663FD-32DA-0240-5F04-A8F31C47070B}"/>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0" name="テキスト ボックス 459">
              <a:extLst>
                <a:ext uri="{FF2B5EF4-FFF2-40B4-BE49-F238E27FC236}">
                  <a16:creationId xmlns:a16="http://schemas.microsoft.com/office/drawing/2014/main" id="{65345858-B04B-D3F5-ED46-823C67409C06}"/>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461" name="直線矢印コネクタ 460">
              <a:extLst>
                <a:ext uri="{FF2B5EF4-FFF2-40B4-BE49-F238E27FC236}">
                  <a16:creationId xmlns:a16="http://schemas.microsoft.com/office/drawing/2014/main" id="{6B5BFFCC-45A0-106C-F0C0-B718671A11C5}"/>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2" name="テキスト ボックス 461">
              <a:extLst>
                <a:ext uri="{FF2B5EF4-FFF2-40B4-BE49-F238E27FC236}">
                  <a16:creationId xmlns:a16="http://schemas.microsoft.com/office/drawing/2014/main" id="{813F26E4-6810-2F6D-C6AE-8B9B3D82C555}"/>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463" name="角丸四角形 68">
              <a:extLst>
                <a:ext uri="{FF2B5EF4-FFF2-40B4-BE49-F238E27FC236}">
                  <a16:creationId xmlns:a16="http://schemas.microsoft.com/office/drawing/2014/main" id="{70724BFD-3734-017D-9E4E-D5A54766C910}"/>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464" name="角丸四角形 131">
              <a:extLst>
                <a:ext uri="{FF2B5EF4-FFF2-40B4-BE49-F238E27FC236}">
                  <a16:creationId xmlns:a16="http://schemas.microsoft.com/office/drawing/2014/main" id="{AD30E1B3-19D4-F421-F946-ED632D023F22}"/>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465" name="テキスト ボックス 464">
              <a:extLst>
                <a:ext uri="{FF2B5EF4-FFF2-40B4-BE49-F238E27FC236}">
                  <a16:creationId xmlns:a16="http://schemas.microsoft.com/office/drawing/2014/main" id="{18F3CDBD-7ECA-8136-3A62-F2FF54CF2984}"/>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466" name="テキスト ボックス 465">
              <a:extLst>
                <a:ext uri="{FF2B5EF4-FFF2-40B4-BE49-F238E27FC236}">
                  <a16:creationId xmlns:a16="http://schemas.microsoft.com/office/drawing/2014/main" id="{5FF83CF6-BA98-C14D-9461-315E573F6616}"/>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grpSp>
        <p:nvGrpSpPr>
          <p:cNvPr id="99" name="グループ化 98">
            <a:extLst>
              <a:ext uri="{FF2B5EF4-FFF2-40B4-BE49-F238E27FC236}">
                <a16:creationId xmlns:a16="http://schemas.microsoft.com/office/drawing/2014/main" id="{FD1A8ABD-1373-5132-CB20-DA4D818E794F}"/>
              </a:ext>
            </a:extLst>
          </p:cNvPr>
          <p:cNvGrpSpPr/>
          <p:nvPr/>
        </p:nvGrpSpPr>
        <p:grpSpPr>
          <a:xfrm>
            <a:off x="1878228" y="3023701"/>
            <a:ext cx="8905988" cy="5182814"/>
            <a:chOff x="1588756" y="3023701"/>
            <a:chExt cx="8905988" cy="5182814"/>
          </a:xfrm>
        </p:grpSpPr>
        <p:sp>
          <p:nvSpPr>
            <p:cNvPr id="474" name="正方形/長方形 473">
              <a:extLst>
                <a:ext uri="{FF2B5EF4-FFF2-40B4-BE49-F238E27FC236}">
                  <a16:creationId xmlns:a16="http://schemas.microsoft.com/office/drawing/2014/main" id="{511B5595-A129-7757-9B6A-5E1CECE61859}"/>
                </a:ext>
              </a:extLst>
            </p:cNvPr>
            <p:cNvSpPr/>
            <p:nvPr/>
          </p:nvSpPr>
          <p:spPr bwMode="auto">
            <a:xfrm>
              <a:off x="6363428" y="3023701"/>
              <a:ext cx="262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475" name="直線コネクタ 474">
              <a:extLst>
                <a:ext uri="{FF2B5EF4-FFF2-40B4-BE49-F238E27FC236}">
                  <a16:creationId xmlns:a16="http://schemas.microsoft.com/office/drawing/2014/main" id="{AAB26155-54AD-8C40-D818-E83EC518FFD3}"/>
                </a:ext>
              </a:extLst>
            </p:cNvPr>
            <p:cNvCxnSpPr/>
            <p:nvPr/>
          </p:nvCxnSpPr>
          <p:spPr>
            <a:xfrm flipH="1">
              <a:off x="7371428" y="3623959"/>
              <a:ext cx="0" cy="4572000"/>
            </a:xfrm>
            <a:prstGeom prst="line">
              <a:avLst/>
            </a:prstGeom>
            <a:noFill/>
            <a:ln w="9525" cap="flat" cmpd="sng" algn="ctr">
              <a:solidFill>
                <a:sysClr val="window" lastClr="FFFFFF">
                  <a:lumMod val="50000"/>
                </a:sysClr>
              </a:solidFill>
              <a:prstDash val="sysDash"/>
            </a:ln>
            <a:effectLst/>
          </p:spPr>
        </p:cxnSp>
        <p:sp>
          <p:nvSpPr>
            <p:cNvPr id="476" name="正方形/長方形 475">
              <a:extLst>
                <a:ext uri="{FF2B5EF4-FFF2-40B4-BE49-F238E27FC236}">
                  <a16:creationId xmlns:a16="http://schemas.microsoft.com/office/drawing/2014/main" id="{8612AE5E-BEB0-2C38-0715-26EFDB03856C}"/>
                </a:ext>
              </a:extLst>
            </p:cNvPr>
            <p:cNvSpPr/>
            <p:nvPr/>
          </p:nvSpPr>
          <p:spPr bwMode="auto">
            <a:xfrm>
              <a:off x="7083428" y="3443959"/>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477" name="直線コネクタ 476">
              <a:extLst>
                <a:ext uri="{FF2B5EF4-FFF2-40B4-BE49-F238E27FC236}">
                  <a16:creationId xmlns:a16="http://schemas.microsoft.com/office/drawing/2014/main" id="{D46F13F9-0D9F-0113-9CBB-B58F41B79FF8}"/>
                </a:ext>
              </a:extLst>
            </p:cNvPr>
            <p:cNvCxnSpPr/>
            <p:nvPr/>
          </p:nvCxnSpPr>
          <p:spPr>
            <a:xfrm flipH="1">
              <a:off x="6651428" y="3623959"/>
              <a:ext cx="0" cy="4572000"/>
            </a:xfrm>
            <a:prstGeom prst="line">
              <a:avLst/>
            </a:prstGeom>
            <a:noFill/>
            <a:ln w="9525" cap="flat" cmpd="sng" algn="ctr">
              <a:solidFill>
                <a:sysClr val="window" lastClr="FFFFFF">
                  <a:lumMod val="50000"/>
                </a:sysClr>
              </a:solidFill>
              <a:prstDash val="sysDash"/>
            </a:ln>
            <a:effectLst/>
          </p:spPr>
        </p:cxnSp>
        <p:sp>
          <p:nvSpPr>
            <p:cNvPr id="478" name="正方形/長方形 477">
              <a:extLst>
                <a:ext uri="{FF2B5EF4-FFF2-40B4-BE49-F238E27FC236}">
                  <a16:creationId xmlns:a16="http://schemas.microsoft.com/office/drawing/2014/main" id="{B524E3A8-05B6-775F-459C-4FB3129F7E47}"/>
                </a:ext>
              </a:extLst>
            </p:cNvPr>
            <p:cNvSpPr/>
            <p:nvPr/>
          </p:nvSpPr>
          <p:spPr bwMode="auto">
            <a:xfrm>
              <a:off x="6363428" y="3443959"/>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479" name="直線コネクタ 478">
              <a:extLst>
                <a:ext uri="{FF2B5EF4-FFF2-40B4-BE49-F238E27FC236}">
                  <a16:creationId xmlns:a16="http://schemas.microsoft.com/office/drawing/2014/main" id="{1D2F1F29-5BBF-B5E1-D63F-E7E16DD058BB}"/>
                </a:ext>
              </a:extLst>
            </p:cNvPr>
            <p:cNvCxnSpPr/>
            <p:nvPr/>
          </p:nvCxnSpPr>
          <p:spPr>
            <a:xfrm flipH="1">
              <a:off x="8667427" y="3623959"/>
              <a:ext cx="0" cy="4572000"/>
            </a:xfrm>
            <a:prstGeom prst="line">
              <a:avLst/>
            </a:prstGeom>
            <a:noFill/>
            <a:ln w="9525" cap="flat" cmpd="sng" algn="ctr">
              <a:solidFill>
                <a:sysClr val="window" lastClr="FFFFFF">
                  <a:lumMod val="50000"/>
                </a:sysClr>
              </a:solidFill>
              <a:prstDash val="sysDash"/>
            </a:ln>
            <a:effectLst/>
          </p:spPr>
        </p:cxnSp>
        <p:sp>
          <p:nvSpPr>
            <p:cNvPr id="480" name="正方形/長方形 479">
              <a:extLst>
                <a:ext uri="{FF2B5EF4-FFF2-40B4-BE49-F238E27FC236}">
                  <a16:creationId xmlns:a16="http://schemas.microsoft.com/office/drawing/2014/main" id="{98199392-C551-7AF0-0E2C-608634FD7665}"/>
                </a:ext>
              </a:extLst>
            </p:cNvPr>
            <p:cNvSpPr/>
            <p:nvPr/>
          </p:nvSpPr>
          <p:spPr bwMode="auto">
            <a:xfrm>
              <a:off x="8379427" y="3443959"/>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481" name="直線コネクタ 480">
              <a:extLst>
                <a:ext uri="{FF2B5EF4-FFF2-40B4-BE49-F238E27FC236}">
                  <a16:creationId xmlns:a16="http://schemas.microsoft.com/office/drawing/2014/main" id="{6D8CEE5A-9C7E-7B0A-D832-D693E6896164}"/>
                </a:ext>
              </a:extLst>
            </p:cNvPr>
            <p:cNvCxnSpPr/>
            <p:nvPr/>
          </p:nvCxnSpPr>
          <p:spPr>
            <a:xfrm flipH="1">
              <a:off x="8019427" y="3623959"/>
              <a:ext cx="0" cy="4572000"/>
            </a:xfrm>
            <a:prstGeom prst="line">
              <a:avLst/>
            </a:prstGeom>
            <a:noFill/>
            <a:ln w="9525" cap="flat" cmpd="sng" algn="ctr">
              <a:solidFill>
                <a:sysClr val="window" lastClr="FFFFFF">
                  <a:lumMod val="50000"/>
                </a:sysClr>
              </a:solidFill>
              <a:prstDash val="sysDash"/>
            </a:ln>
            <a:effectLst/>
          </p:spPr>
        </p:cxnSp>
        <p:sp>
          <p:nvSpPr>
            <p:cNvPr id="482" name="正方形/長方形 481">
              <a:extLst>
                <a:ext uri="{FF2B5EF4-FFF2-40B4-BE49-F238E27FC236}">
                  <a16:creationId xmlns:a16="http://schemas.microsoft.com/office/drawing/2014/main" id="{E282C604-3577-5606-D8E4-269381F99B5F}"/>
                </a:ext>
              </a:extLst>
            </p:cNvPr>
            <p:cNvSpPr/>
            <p:nvPr/>
          </p:nvSpPr>
          <p:spPr bwMode="auto">
            <a:xfrm>
              <a:off x="7731427" y="3443959"/>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483" name="正方形/長方形 482">
              <a:extLst>
                <a:ext uri="{FF2B5EF4-FFF2-40B4-BE49-F238E27FC236}">
                  <a16:creationId xmlns:a16="http://schemas.microsoft.com/office/drawing/2014/main" id="{1FA7F532-7C39-952B-B97B-3DBF1C6B7BCE}"/>
                </a:ext>
              </a:extLst>
            </p:cNvPr>
            <p:cNvSpPr/>
            <p:nvPr/>
          </p:nvSpPr>
          <p:spPr bwMode="auto">
            <a:xfrm>
              <a:off x="3483028" y="3023701"/>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Frontier</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FUTURE</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484" name="直線コネクタ 483">
              <a:extLst>
                <a:ext uri="{FF2B5EF4-FFF2-40B4-BE49-F238E27FC236}">
                  <a16:creationId xmlns:a16="http://schemas.microsoft.com/office/drawing/2014/main" id="{50C51E83-B837-7D0F-6D26-17EB9924BD5C}"/>
                </a:ext>
              </a:extLst>
            </p:cNvPr>
            <p:cNvCxnSpPr/>
            <p:nvPr/>
          </p:nvCxnSpPr>
          <p:spPr>
            <a:xfrm flipH="1">
              <a:off x="3978083" y="3346515"/>
              <a:ext cx="0" cy="4860000"/>
            </a:xfrm>
            <a:prstGeom prst="line">
              <a:avLst/>
            </a:prstGeom>
            <a:noFill/>
            <a:ln w="9525" cap="flat" cmpd="sng" algn="ctr">
              <a:solidFill>
                <a:sysClr val="window" lastClr="FFFFFF">
                  <a:lumMod val="50000"/>
                </a:sysClr>
              </a:solidFill>
              <a:prstDash val="sysDash"/>
            </a:ln>
            <a:effectLst/>
          </p:spPr>
        </p:cxnSp>
        <p:sp>
          <p:nvSpPr>
            <p:cNvPr id="485" name="正方形/長方形 484">
              <a:extLst>
                <a:ext uri="{FF2B5EF4-FFF2-40B4-BE49-F238E27FC236}">
                  <a16:creationId xmlns:a16="http://schemas.microsoft.com/office/drawing/2014/main" id="{42320F24-1FF0-2C9F-0625-A5B51E21C1DC}"/>
                </a:ext>
              </a:extLst>
            </p:cNvPr>
            <p:cNvSpPr/>
            <p:nvPr/>
          </p:nvSpPr>
          <p:spPr bwMode="auto">
            <a:xfrm>
              <a:off x="4675700" y="3023701"/>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486" name="直線コネクタ 485">
              <a:extLst>
                <a:ext uri="{FF2B5EF4-FFF2-40B4-BE49-F238E27FC236}">
                  <a16:creationId xmlns:a16="http://schemas.microsoft.com/office/drawing/2014/main" id="{058B1875-E668-0287-450E-CC12251E0957}"/>
                </a:ext>
              </a:extLst>
            </p:cNvPr>
            <p:cNvCxnSpPr/>
            <p:nvPr/>
          </p:nvCxnSpPr>
          <p:spPr>
            <a:xfrm flipH="1">
              <a:off x="5170755" y="3346515"/>
              <a:ext cx="0" cy="4860000"/>
            </a:xfrm>
            <a:prstGeom prst="line">
              <a:avLst/>
            </a:prstGeom>
            <a:noFill/>
            <a:ln w="9525" cap="flat" cmpd="sng" algn="ctr">
              <a:solidFill>
                <a:sysClr val="window" lastClr="FFFFFF">
                  <a:lumMod val="50000"/>
                </a:sysClr>
              </a:solidFill>
              <a:prstDash val="sysDash"/>
            </a:ln>
            <a:effectLst/>
          </p:spPr>
        </p:cxnSp>
        <p:sp>
          <p:nvSpPr>
            <p:cNvPr id="487" name="テキスト ボックス 486">
              <a:extLst>
                <a:ext uri="{FF2B5EF4-FFF2-40B4-BE49-F238E27FC236}">
                  <a16:creationId xmlns:a16="http://schemas.microsoft.com/office/drawing/2014/main" id="{1D41B309-DB58-1078-25C9-D05B0E6CA6CB}"/>
                </a:ext>
              </a:extLst>
            </p:cNvPr>
            <p:cNvSpPr txBox="1"/>
            <p:nvPr/>
          </p:nvSpPr>
          <p:spPr>
            <a:xfrm>
              <a:off x="4148677" y="4224664"/>
              <a:ext cx="1215076"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488" name="直線矢印コネクタ 487">
              <a:extLst>
                <a:ext uri="{FF2B5EF4-FFF2-40B4-BE49-F238E27FC236}">
                  <a16:creationId xmlns:a16="http://schemas.microsoft.com/office/drawing/2014/main" id="{4E42BBFC-5E55-A327-041C-71A0E8CEDA83}"/>
                </a:ext>
              </a:extLst>
            </p:cNvPr>
            <p:cNvCxnSpPr>
              <a:cxnSpLocks/>
            </p:cNvCxnSpPr>
            <p:nvPr/>
          </p:nvCxnSpPr>
          <p:spPr>
            <a:xfrm>
              <a:off x="3990349" y="4407965"/>
              <a:ext cx="2664000" cy="0"/>
            </a:xfrm>
            <a:prstGeom prst="straightConnector1">
              <a:avLst/>
            </a:prstGeom>
            <a:noFill/>
            <a:ln w="9525" cap="flat" cmpd="sng" algn="ctr">
              <a:solidFill>
                <a:sysClr val="windowText" lastClr="000000"/>
              </a:solidFill>
              <a:prstDash val="solid"/>
              <a:tailEnd type="triangle"/>
            </a:ln>
            <a:effectLst/>
          </p:spPr>
        </p:cxnSp>
        <p:cxnSp>
          <p:nvCxnSpPr>
            <p:cNvPr id="489" name="直線矢印コネクタ 488">
              <a:extLst>
                <a:ext uri="{FF2B5EF4-FFF2-40B4-BE49-F238E27FC236}">
                  <a16:creationId xmlns:a16="http://schemas.microsoft.com/office/drawing/2014/main" id="{88228F9A-0339-0483-F9B6-A9F180A7E505}"/>
                </a:ext>
              </a:extLst>
            </p:cNvPr>
            <p:cNvCxnSpPr>
              <a:cxnSpLocks/>
            </p:cNvCxnSpPr>
            <p:nvPr/>
          </p:nvCxnSpPr>
          <p:spPr>
            <a:xfrm>
              <a:off x="6651428" y="4407965"/>
              <a:ext cx="720000" cy="0"/>
            </a:xfrm>
            <a:prstGeom prst="straightConnector1">
              <a:avLst/>
            </a:prstGeom>
            <a:noFill/>
            <a:ln w="9525" cap="flat" cmpd="sng" algn="ctr">
              <a:solidFill>
                <a:sysClr val="windowText" lastClr="000000"/>
              </a:solidFill>
              <a:prstDash val="solid"/>
              <a:tailEnd type="triangle"/>
            </a:ln>
            <a:effectLst/>
          </p:spPr>
        </p:cxnSp>
        <p:cxnSp>
          <p:nvCxnSpPr>
            <p:cNvPr id="490" name="直線矢印コネクタ 489">
              <a:extLst>
                <a:ext uri="{FF2B5EF4-FFF2-40B4-BE49-F238E27FC236}">
                  <a16:creationId xmlns:a16="http://schemas.microsoft.com/office/drawing/2014/main" id="{7D3AFDF0-196E-B150-8081-DA90D7E9A566}"/>
                </a:ext>
              </a:extLst>
            </p:cNvPr>
            <p:cNvCxnSpPr>
              <a:cxnSpLocks/>
            </p:cNvCxnSpPr>
            <p:nvPr/>
          </p:nvCxnSpPr>
          <p:spPr>
            <a:xfrm>
              <a:off x="7371428" y="4511186"/>
              <a:ext cx="1296000" cy="0"/>
            </a:xfrm>
            <a:prstGeom prst="straightConnector1">
              <a:avLst/>
            </a:prstGeom>
            <a:noFill/>
            <a:ln w="9525" cap="flat" cmpd="sng" algn="ctr">
              <a:solidFill>
                <a:sysClr val="windowText" lastClr="000000"/>
              </a:solidFill>
              <a:prstDash val="solid"/>
              <a:tailEnd type="triangle"/>
            </a:ln>
            <a:effectLst/>
          </p:spPr>
        </p:cxnSp>
        <p:sp>
          <p:nvSpPr>
            <p:cNvPr id="491" name="テキスト ボックス 490">
              <a:extLst>
                <a:ext uri="{FF2B5EF4-FFF2-40B4-BE49-F238E27FC236}">
                  <a16:creationId xmlns:a16="http://schemas.microsoft.com/office/drawing/2014/main" id="{ACED55FA-F9C0-80A3-B50E-D92BF433B508}"/>
                </a:ext>
              </a:extLst>
            </p:cNvPr>
            <p:cNvSpPr txBox="1"/>
            <p:nvPr/>
          </p:nvSpPr>
          <p:spPr>
            <a:xfrm>
              <a:off x="7477420" y="4336065"/>
              <a:ext cx="436017"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情報</a:t>
              </a:r>
            </a:p>
          </p:txBody>
        </p:sp>
        <p:cxnSp>
          <p:nvCxnSpPr>
            <p:cNvPr id="492" name="直線矢印コネクタ 491">
              <a:extLst>
                <a:ext uri="{FF2B5EF4-FFF2-40B4-BE49-F238E27FC236}">
                  <a16:creationId xmlns:a16="http://schemas.microsoft.com/office/drawing/2014/main" id="{0F72314C-5A47-39B6-C040-3A242EA7E11A}"/>
                </a:ext>
              </a:extLst>
            </p:cNvPr>
            <p:cNvCxnSpPr>
              <a:cxnSpLocks/>
            </p:cNvCxnSpPr>
            <p:nvPr/>
          </p:nvCxnSpPr>
          <p:spPr>
            <a:xfrm>
              <a:off x="7371428" y="4719804"/>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493" name="テキスト ボックス 492">
              <a:extLst>
                <a:ext uri="{FF2B5EF4-FFF2-40B4-BE49-F238E27FC236}">
                  <a16:creationId xmlns:a16="http://schemas.microsoft.com/office/drawing/2014/main" id="{81E8656C-E7A2-BACB-A0D6-E5A337AD8A69}"/>
                </a:ext>
              </a:extLst>
            </p:cNvPr>
            <p:cNvSpPr txBox="1"/>
            <p:nvPr/>
          </p:nvSpPr>
          <p:spPr>
            <a:xfrm>
              <a:off x="7477420" y="4544683"/>
              <a:ext cx="5129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工事開始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94" name="角丸四角形 27">
              <a:extLst>
                <a:ext uri="{FF2B5EF4-FFF2-40B4-BE49-F238E27FC236}">
                  <a16:creationId xmlns:a16="http://schemas.microsoft.com/office/drawing/2014/main" id="{E48386B4-E218-8B3E-9E8C-7BF2F4B919E4}"/>
                </a:ext>
              </a:extLst>
            </p:cNvPr>
            <p:cNvSpPr/>
            <p:nvPr/>
          </p:nvSpPr>
          <p:spPr bwMode="auto">
            <a:xfrm>
              <a:off x="8781430" y="4696105"/>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50" kern="0" dirty="0">
                  <a:solidFill>
                    <a:prstClr val="black"/>
                  </a:solidFill>
                  <a:latin typeface="Meiryo UI"/>
                  <a:ea typeface="Meiryo UI"/>
                  <a:cs typeface="メイリオ" panose="020B0604030504040204" pitchFamily="50" charset="-128"/>
                </a:rPr>
                <a:t>AL</a:t>
              </a:r>
              <a:r>
                <a:rPr kumimoji="0" lang="ja-JP" altLang="en-US" sz="1050" kern="0" dirty="0">
                  <a:solidFill>
                    <a:prstClr val="black"/>
                  </a:solidFill>
                  <a:latin typeface="Meiryo UI"/>
                  <a:ea typeface="Meiryo UI"/>
                  <a:cs typeface="メイリオ" panose="020B0604030504040204" pitchFamily="50" charset="-128"/>
                </a:rPr>
                <a:t>工事等</a:t>
              </a:r>
            </a:p>
          </p:txBody>
        </p:sp>
        <p:sp>
          <p:nvSpPr>
            <p:cNvPr id="495" name="テキスト ボックス 494">
              <a:extLst>
                <a:ext uri="{FF2B5EF4-FFF2-40B4-BE49-F238E27FC236}">
                  <a16:creationId xmlns:a16="http://schemas.microsoft.com/office/drawing/2014/main" id="{E0544C31-A51C-55FE-7A12-B0B56E02FA66}"/>
                </a:ext>
              </a:extLst>
            </p:cNvPr>
            <p:cNvSpPr txBox="1"/>
            <p:nvPr/>
          </p:nvSpPr>
          <p:spPr>
            <a:xfrm>
              <a:off x="5283308" y="5011140"/>
              <a:ext cx="2885405"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496" name="直線矢印コネクタ 495">
              <a:extLst>
                <a:ext uri="{FF2B5EF4-FFF2-40B4-BE49-F238E27FC236}">
                  <a16:creationId xmlns:a16="http://schemas.microsoft.com/office/drawing/2014/main" id="{92C463FF-DDD5-EAB3-1CF7-7CA37AC3ED02}"/>
                </a:ext>
              </a:extLst>
            </p:cNvPr>
            <p:cNvCxnSpPr>
              <a:cxnSpLocks/>
            </p:cNvCxnSpPr>
            <p:nvPr/>
          </p:nvCxnSpPr>
          <p:spPr>
            <a:xfrm>
              <a:off x="7371427" y="5180417"/>
              <a:ext cx="828000" cy="0"/>
            </a:xfrm>
            <a:prstGeom prst="straightConnector1">
              <a:avLst/>
            </a:prstGeom>
            <a:noFill/>
            <a:ln w="9525" cap="flat" cmpd="sng" algn="ctr">
              <a:solidFill>
                <a:sysClr val="windowText" lastClr="000000"/>
              </a:solidFill>
              <a:prstDash val="solid"/>
              <a:headEnd type="triangle"/>
              <a:tailEnd type="none"/>
            </a:ln>
            <a:effectLst/>
          </p:spPr>
        </p:cxnSp>
        <p:cxnSp>
          <p:nvCxnSpPr>
            <p:cNvPr id="497" name="直線矢印コネクタ 496">
              <a:extLst>
                <a:ext uri="{FF2B5EF4-FFF2-40B4-BE49-F238E27FC236}">
                  <a16:creationId xmlns:a16="http://schemas.microsoft.com/office/drawing/2014/main" id="{FB3F6566-1ECA-E472-2082-54B384E20F3D}"/>
                </a:ext>
              </a:extLst>
            </p:cNvPr>
            <p:cNvCxnSpPr>
              <a:cxnSpLocks/>
            </p:cNvCxnSpPr>
            <p:nvPr/>
          </p:nvCxnSpPr>
          <p:spPr>
            <a:xfrm>
              <a:off x="6651427" y="5180417"/>
              <a:ext cx="720000" cy="0"/>
            </a:xfrm>
            <a:prstGeom prst="straightConnector1">
              <a:avLst/>
            </a:prstGeom>
            <a:noFill/>
            <a:ln w="9525" cap="flat" cmpd="sng" algn="ctr">
              <a:solidFill>
                <a:sysClr val="windowText" lastClr="000000"/>
              </a:solidFill>
              <a:prstDash val="solid"/>
              <a:headEnd type="triangle"/>
              <a:tailEnd type="none"/>
            </a:ln>
            <a:effectLst/>
          </p:spPr>
        </p:cxnSp>
        <p:cxnSp>
          <p:nvCxnSpPr>
            <p:cNvPr id="498" name="直線矢印コネクタ 497">
              <a:extLst>
                <a:ext uri="{FF2B5EF4-FFF2-40B4-BE49-F238E27FC236}">
                  <a16:creationId xmlns:a16="http://schemas.microsoft.com/office/drawing/2014/main" id="{BDE86AA4-D166-8232-BE5C-D276510273B8}"/>
                </a:ext>
              </a:extLst>
            </p:cNvPr>
            <p:cNvCxnSpPr>
              <a:cxnSpLocks/>
            </p:cNvCxnSpPr>
            <p:nvPr/>
          </p:nvCxnSpPr>
          <p:spPr>
            <a:xfrm>
              <a:off x="5170755" y="5180417"/>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499" name="角丸四角形 68">
              <a:extLst>
                <a:ext uri="{FF2B5EF4-FFF2-40B4-BE49-F238E27FC236}">
                  <a16:creationId xmlns:a16="http://schemas.microsoft.com/office/drawing/2014/main" id="{3EC61879-E9A8-6248-4845-4177E15E6241}"/>
                </a:ext>
              </a:extLst>
            </p:cNvPr>
            <p:cNvSpPr/>
            <p:nvPr/>
          </p:nvSpPr>
          <p:spPr bwMode="auto">
            <a:xfrm>
              <a:off x="8208471" y="5109019"/>
              <a:ext cx="936000" cy="39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ひかり電話工事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500" name="角丸四角形 41">
              <a:extLst>
                <a:ext uri="{FF2B5EF4-FFF2-40B4-BE49-F238E27FC236}">
                  <a16:creationId xmlns:a16="http://schemas.microsoft.com/office/drawing/2014/main" id="{B8E61A28-DEE6-C28E-365A-0F1198B53D50}"/>
                </a:ext>
              </a:extLst>
            </p:cNvPr>
            <p:cNvSpPr/>
            <p:nvPr/>
          </p:nvSpPr>
          <p:spPr bwMode="auto">
            <a:xfrm>
              <a:off x="8787567" y="5551200"/>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（発信）</a:t>
              </a:r>
            </a:p>
          </p:txBody>
        </p:sp>
        <p:sp>
          <p:nvSpPr>
            <p:cNvPr id="501" name="テキスト ボックス 500">
              <a:extLst>
                <a:ext uri="{FF2B5EF4-FFF2-40B4-BE49-F238E27FC236}">
                  <a16:creationId xmlns:a16="http://schemas.microsoft.com/office/drawing/2014/main" id="{3661A73F-9ED2-F605-9908-EE2F1331963D}"/>
                </a:ext>
              </a:extLst>
            </p:cNvPr>
            <p:cNvSpPr txBox="1"/>
            <p:nvPr/>
          </p:nvSpPr>
          <p:spPr>
            <a:xfrm>
              <a:off x="5283308" y="5251808"/>
              <a:ext cx="2083904"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502" name="直線矢印コネクタ 501">
              <a:extLst>
                <a:ext uri="{FF2B5EF4-FFF2-40B4-BE49-F238E27FC236}">
                  <a16:creationId xmlns:a16="http://schemas.microsoft.com/office/drawing/2014/main" id="{4AD0BCD4-4538-ABC1-3456-EEF59B32328C}"/>
                </a:ext>
              </a:extLst>
            </p:cNvPr>
            <p:cNvCxnSpPr>
              <a:cxnSpLocks/>
            </p:cNvCxnSpPr>
            <p:nvPr/>
          </p:nvCxnSpPr>
          <p:spPr>
            <a:xfrm>
              <a:off x="7371427" y="5421085"/>
              <a:ext cx="828000" cy="0"/>
            </a:xfrm>
            <a:prstGeom prst="straightConnector1">
              <a:avLst/>
            </a:prstGeom>
            <a:noFill/>
            <a:ln w="9525" cap="flat" cmpd="sng" algn="ctr">
              <a:solidFill>
                <a:sysClr val="windowText" lastClr="000000"/>
              </a:solidFill>
              <a:prstDash val="solid"/>
              <a:headEnd type="none"/>
              <a:tailEnd type="triangle"/>
            </a:ln>
            <a:effectLst/>
          </p:spPr>
        </p:cxnSp>
        <p:cxnSp>
          <p:nvCxnSpPr>
            <p:cNvPr id="503" name="直線矢印コネクタ 502">
              <a:extLst>
                <a:ext uri="{FF2B5EF4-FFF2-40B4-BE49-F238E27FC236}">
                  <a16:creationId xmlns:a16="http://schemas.microsoft.com/office/drawing/2014/main" id="{460F2E5B-2F37-7315-272B-AC7461ADE968}"/>
                </a:ext>
              </a:extLst>
            </p:cNvPr>
            <p:cNvCxnSpPr>
              <a:cxnSpLocks/>
            </p:cNvCxnSpPr>
            <p:nvPr/>
          </p:nvCxnSpPr>
          <p:spPr>
            <a:xfrm>
              <a:off x="6651427" y="5421085"/>
              <a:ext cx="720000" cy="0"/>
            </a:xfrm>
            <a:prstGeom prst="straightConnector1">
              <a:avLst/>
            </a:prstGeom>
            <a:noFill/>
            <a:ln w="9525" cap="flat" cmpd="sng" algn="ctr">
              <a:solidFill>
                <a:sysClr val="windowText" lastClr="000000"/>
              </a:solidFill>
              <a:prstDash val="solid"/>
              <a:headEnd type="none"/>
              <a:tailEnd type="triangle"/>
            </a:ln>
            <a:effectLst/>
          </p:spPr>
        </p:cxnSp>
        <p:cxnSp>
          <p:nvCxnSpPr>
            <p:cNvPr id="504" name="直線矢印コネクタ 503">
              <a:extLst>
                <a:ext uri="{FF2B5EF4-FFF2-40B4-BE49-F238E27FC236}">
                  <a16:creationId xmlns:a16="http://schemas.microsoft.com/office/drawing/2014/main" id="{53723365-6CDB-34AD-4CB3-81C29AA7B01B}"/>
                </a:ext>
              </a:extLst>
            </p:cNvPr>
            <p:cNvCxnSpPr>
              <a:cxnSpLocks/>
            </p:cNvCxnSpPr>
            <p:nvPr/>
          </p:nvCxnSpPr>
          <p:spPr>
            <a:xfrm>
              <a:off x="5170755" y="5421085"/>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505" name="正方形/長方形 504">
              <a:extLst>
                <a:ext uri="{FF2B5EF4-FFF2-40B4-BE49-F238E27FC236}">
                  <a16:creationId xmlns:a16="http://schemas.microsoft.com/office/drawing/2014/main" id="{A8C011C6-6278-3A8C-439A-6B6DD4EB6E14}"/>
                </a:ext>
              </a:extLst>
            </p:cNvPr>
            <p:cNvSpPr/>
            <p:nvPr/>
          </p:nvSpPr>
          <p:spPr bwMode="auto">
            <a:xfrm>
              <a:off x="9450744" y="3023701"/>
              <a:ext cx="1044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通建システム／</a:t>
              </a:r>
              <a:endParaRPr kumimoji="0" lang="en-US" altLang="ja-JP" sz="1000" kern="0" dirty="0">
                <a:solidFill>
                  <a:prstClr val="white"/>
                </a:solidFill>
                <a:latin typeface="Meiryo UI"/>
                <a:ea typeface="Meiryo UI" panose="020B0604030504040204" pitchFamily="50" charset="-128"/>
                <a:cs typeface="メイリオ" panose="020B0604030504040204" pitchFamily="50" charset="-128"/>
              </a:endParaRPr>
            </a:p>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施工管理</a:t>
              </a:r>
            </a:p>
          </p:txBody>
        </p:sp>
        <p:cxnSp>
          <p:nvCxnSpPr>
            <p:cNvPr id="506" name="直線コネクタ 505">
              <a:extLst>
                <a:ext uri="{FF2B5EF4-FFF2-40B4-BE49-F238E27FC236}">
                  <a16:creationId xmlns:a16="http://schemas.microsoft.com/office/drawing/2014/main" id="{F2BB661E-7200-9798-FCB1-5744F98F0A9D}"/>
                </a:ext>
              </a:extLst>
            </p:cNvPr>
            <p:cNvCxnSpPr/>
            <p:nvPr/>
          </p:nvCxnSpPr>
          <p:spPr>
            <a:xfrm flipH="1">
              <a:off x="9972744" y="3346515"/>
              <a:ext cx="0" cy="4860000"/>
            </a:xfrm>
            <a:prstGeom prst="line">
              <a:avLst/>
            </a:prstGeom>
            <a:noFill/>
            <a:ln w="9525" cap="flat" cmpd="sng" algn="ctr">
              <a:solidFill>
                <a:sysClr val="window" lastClr="FFFFFF">
                  <a:lumMod val="50000"/>
                </a:sysClr>
              </a:solidFill>
              <a:prstDash val="sysDash"/>
            </a:ln>
            <a:effectLst/>
          </p:spPr>
        </p:cxnSp>
        <p:sp>
          <p:nvSpPr>
            <p:cNvPr id="507" name="正方形/長方形 506">
              <a:extLst>
                <a:ext uri="{FF2B5EF4-FFF2-40B4-BE49-F238E27FC236}">
                  <a16:creationId xmlns:a16="http://schemas.microsoft.com/office/drawing/2014/main" id="{F65358E2-558A-68AF-C646-0BC0FFB9E4D5}"/>
                </a:ext>
              </a:extLst>
            </p:cNvPr>
            <p:cNvSpPr/>
            <p:nvPr/>
          </p:nvSpPr>
          <p:spPr bwMode="auto">
            <a:xfrm>
              <a:off x="2470370" y="3023701"/>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508" name="直線コネクタ 507">
              <a:extLst>
                <a:ext uri="{FF2B5EF4-FFF2-40B4-BE49-F238E27FC236}">
                  <a16:creationId xmlns:a16="http://schemas.microsoft.com/office/drawing/2014/main" id="{DFA62F6A-C8D7-FC8A-2C34-22B0A6AA1E56}"/>
                </a:ext>
              </a:extLst>
            </p:cNvPr>
            <p:cNvCxnSpPr/>
            <p:nvPr/>
          </p:nvCxnSpPr>
          <p:spPr>
            <a:xfrm flipH="1">
              <a:off x="2827241" y="3346515"/>
              <a:ext cx="0" cy="4860000"/>
            </a:xfrm>
            <a:prstGeom prst="line">
              <a:avLst/>
            </a:prstGeom>
            <a:noFill/>
            <a:ln w="9525" cap="flat" cmpd="sng" algn="ctr">
              <a:solidFill>
                <a:sysClr val="window" lastClr="FFFFFF">
                  <a:lumMod val="50000"/>
                </a:sysClr>
              </a:solidFill>
              <a:prstDash val="sysDash"/>
            </a:ln>
            <a:effectLst/>
          </p:spPr>
        </p:cxnSp>
        <p:cxnSp>
          <p:nvCxnSpPr>
            <p:cNvPr id="509" name="直線矢印コネクタ 508">
              <a:extLst>
                <a:ext uri="{FF2B5EF4-FFF2-40B4-BE49-F238E27FC236}">
                  <a16:creationId xmlns:a16="http://schemas.microsoft.com/office/drawing/2014/main" id="{0A1271F2-216C-7480-B0DA-908664D86B9A}"/>
                </a:ext>
              </a:extLst>
            </p:cNvPr>
            <p:cNvCxnSpPr>
              <a:cxnSpLocks/>
            </p:cNvCxnSpPr>
            <p:nvPr/>
          </p:nvCxnSpPr>
          <p:spPr>
            <a:xfrm>
              <a:off x="2826203" y="3750960"/>
              <a:ext cx="1152000" cy="0"/>
            </a:xfrm>
            <a:prstGeom prst="straightConnector1">
              <a:avLst/>
            </a:prstGeom>
            <a:noFill/>
            <a:ln w="9525" cap="flat" cmpd="sng" algn="ctr">
              <a:solidFill>
                <a:sysClr val="windowText" lastClr="000000"/>
              </a:solidFill>
              <a:prstDash val="solid"/>
              <a:headEnd type="triangle"/>
              <a:tailEnd type="none"/>
            </a:ln>
            <a:effectLst/>
          </p:spPr>
        </p:cxnSp>
        <p:sp>
          <p:nvSpPr>
            <p:cNvPr id="510" name="テキスト ボックス 509">
              <a:extLst>
                <a:ext uri="{FF2B5EF4-FFF2-40B4-BE49-F238E27FC236}">
                  <a16:creationId xmlns:a16="http://schemas.microsoft.com/office/drawing/2014/main" id="{4BCB14E9-B1EC-5CD2-7772-EA0AC33EB3A3}"/>
                </a:ext>
              </a:extLst>
            </p:cNvPr>
            <p:cNvSpPr txBox="1"/>
            <p:nvPr/>
          </p:nvSpPr>
          <p:spPr>
            <a:xfrm>
              <a:off x="3174213" y="3570940"/>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11" name="テキスト ボックス 510">
              <a:extLst>
                <a:ext uri="{FF2B5EF4-FFF2-40B4-BE49-F238E27FC236}">
                  <a16:creationId xmlns:a16="http://schemas.microsoft.com/office/drawing/2014/main" id="{7C08E6C4-4E14-6BF2-5DEB-0E934F2D393F}"/>
                </a:ext>
              </a:extLst>
            </p:cNvPr>
            <p:cNvSpPr txBox="1"/>
            <p:nvPr/>
          </p:nvSpPr>
          <p:spPr>
            <a:xfrm>
              <a:off x="4148677" y="3705955"/>
              <a:ext cx="154850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光設備構築検討依頼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64" name="直線矢印コネクタ 63">
              <a:extLst>
                <a:ext uri="{FF2B5EF4-FFF2-40B4-BE49-F238E27FC236}">
                  <a16:creationId xmlns:a16="http://schemas.microsoft.com/office/drawing/2014/main" id="{FAB7C89E-F7AE-64A8-3157-A3938FF4D201}"/>
                </a:ext>
              </a:extLst>
            </p:cNvPr>
            <p:cNvCxnSpPr>
              <a:cxnSpLocks/>
            </p:cNvCxnSpPr>
            <p:nvPr/>
          </p:nvCxnSpPr>
          <p:spPr>
            <a:xfrm>
              <a:off x="3990349" y="3889256"/>
              <a:ext cx="2664000" cy="0"/>
            </a:xfrm>
            <a:prstGeom prst="straightConnector1">
              <a:avLst/>
            </a:prstGeom>
            <a:noFill/>
            <a:ln w="9525" cap="flat" cmpd="sng" algn="ctr">
              <a:solidFill>
                <a:sysClr val="windowText" lastClr="000000"/>
              </a:solidFill>
              <a:prstDash val="solid"/>
              <a:tailEnd type="triangle"/>
            </a:ln>
            <a:effectLst/>
          </p:spPr>
        </p:cxnSp>
        <p:cxnSp>
          <p:nvCxnSpPr>
            <p:cNvPr id="65" name="直線矢印コネクタ 64">
              <a:extLst>
                <a:ext uri="{FF2B5EF4-FFF2-40B4-BE49-F238E27FC236}">
                  <a16:creationId xmlns:a16="http://schemas.microsoft.com/office/drawing/2014/main" id="{27E729C8-268E-5186-81B4-2EE188381585}"/>
                </a:ext>
              </a:extLst>
            </p:cNvPr>
            <p:cNvCxnSpPr>
              <a:cxnSpLocks/>
            </p:cNvCxnSpPr>
            <p:nvPr/>
          </p:nvCxnSpPr>
          <p:spPr>
            <a:xfrm>
              <a:off x="6651428" y="3889256"/>
              <a:ext cx="720000" cy="0"/>
            </a:xfrm>
            <a:prstGeom prst="straightConnector1">
              <a:avLst/>
            </a:prstGeom>
            <a:noFill/>
            <a:ln w="9525" cap="flat" cmpd="sng" algn="ctr">
              <a:solidFill>
                <a:sysClr val="windowText" lastClr="000000"/>
              </a:solidFill>
              <a:prstDash val="solid"/>
              <a:tailEnd type="triangle"/>
            </a:ln>
            <a:effectLst/>
          </p:spPr>
        </p:cxnSp>
        <p:sp>
          <p:nvSpPr>
            <p:cNvPr id="66" name="テキスト ボックス 65">
              <a:extLst>
                <a:ext uri="{FF2B5EF4-FFF2-40B4-BE49-F238E27FC236}">
                  <a16:creationId xmlns:a16="http://schemas.microsoft.com/office/drawing/2014/main" id="{1F85743B-1959-BC67-C905-4AED0B936B5C}"/>
                </a:ext>
              </a:extLst>
            </p:cNvPr>
            <p:cNvSpPr txBox="1"/>
            <p:nvPr/>
          </p:nvSpPr>
          <p:spPr>
            <a:xfrm>
              <a:off x="4148677" y="3972704"/>
              <a:ext cx="179536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詳細情報照会（２次納期回答）</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67" name="直線矢印コネクタ 66">
              <a:extLst>
                <a:ext uri="{FF2B5EF4-FFF2-40B4-BE49-F238E27FC236}">
                  <a16:creationId xmlns:a16="http://schemas.microsoft.com/office/drawing/2014/main" id="{16C36093-DE14-0423-9915-7A7004A72144}"/>
                </a:ext>
              </a:extLst>
            </p:cNvPr>
            <p:cNvCxnSpPr>
              <a:cxnSpLocks/>
            </p:cNvCxnSpPr>
            <p:nvPr/>
          </p:nvCxnSpPr>
          <p:spPr>
            <a:xfrm>
              <a:off x="3990349" y="4156005"/>
              <a:ext cx="26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68" name="直線矢印コネクタ 67">
              <a:extLst>
                <a:ext uri="{FF2B5EF4-FFF2-40B4-BE49-F238E27FC236}">
                  <a16:creationId xmlns:a16="http://schemas.microsoft.com/office/drawing/2014/main" id="{5E34A4EF-600D-B989-EBA3-9CA61E73E7DA}"/>
                </a:ext>
              </a:extLst>
            </p:cNvPr>
            <p:cNvCxnSpPr>
              <a:cxnSpLocks/>
            </p:cNvCxnSpPr>
            <p:nvPr/>
          </p:nvCxnSpPr>
          <p:spPr>
            <a:xfrm>
              <a:off x="6651428" y="4156005"/>
              <a:ext cx="720000" cy="0"/>
            </a:xfrm>
            <a:prstGeom prst="straightConnector1">
              <a:avLst/>
            </a:prstGeom>
            <a:noFill/>
            <a:ln w="9525" cap="flat" cmpd="sng" algn="ctr">
              <a:solidFill>
                <a:sysClr val="windowText" lastClr="000000"/>
              </a:solidFill>
              <a:prstDash val="solid"/>
              <a:headEnd type="triangle"/>
              <a:tailEnd type="none"/>
            </a:ln>
            <a:effectLst/>
          </p:spPr>
        </p:cxnSp>
        <p:sp>
          <p:nvSpPr>
            <p:cNvPr id="69" name="テキスト ボックス 68">
              <a:extLst>
                <a:ext uri="{FF2B5EF4-FFF2-40B4-BE49-F238E27FC236}">
                  <a16:creationId xmlns:a16="http://schemas.microsoft.com/office/drawing/2014/main" id="{B511ABDB-104E-FA44-178D-21387B68B61A}"/>
                </a:ext>
              </a:extLst>
            </p:cNvPr>
            <p:cNvSpPr txBox="1"/>
            <p:nvPr/>
          </p:nvSpPr>
          <p:spPr>
            <a:xfrm>
              <a:off x="5283308" y="5821190"/>
              <a:ext cx="2572820" cy="152414"/>
            </a:xfrm>
            <a:prstGeom prst="rect">
              <a:avLst/>
            </a:prstGeom>
            <a:solidFill>
              <a:sysClr val="window" lastClr="FFFFFF"/>
            </a:solidFill>
            <a:ln>
              <a:noFill/>
            </a:ln>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（ひかり電話）工事依頼情報流通（番ポ工事）</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70" name="直線矢印コネクタ 69">
              <a:extLst>
                <a:ext uri="{FF2B5EF4-FFF2-40B4-BE49-F238E27FC236}">
                  <a16:creationId xmlns:a16="http://schemas.microsoft.com/office/drawing/2014/main" id="{F7A84549-56F6-CEB9-5BF7-090C8C631528}"/>
                </a:ext>
              </a:extLst>
            </p:cNvPr>
            <p:cNvCxnSpPr>
              <a:cxnSpLocks/>
            </p:cNvCxnSpPr>
            <p:nvPr/>
          </p:nvCxnSpPr>
          <p:spPr>
            <a:xfrm>
              <a:off x="7371427" y="6028567"/>
              <a:ext cx="828000" cy="0"/>
            </a:xfrm>
            <a:prstGeom prst="straightConnector1">
              <a:avLst/>
            </a:prstGeom>
            <a:noFill/>
            <a:ln w="9525" cap="flat" cmpd="sng" algn="ctr">
              <a:solidFill>
                <a:srgbClr val="0000FF"/>
              </a:solidFill>
              <a:prstDash val="solid"/>
              <a:headEnd type="triangle"/>
              <a:tailEnd type="none"/>
            </a:ln>
            <a:effectLst/>
          </p:spPr>
        </p:cxnSp>
        <p:cxnSp>
          <p:nvCxnSpPr>
            <p:cNvPr id="71" name="直線矢印コネクタ 70">
              <a:extLst>
                <a:ext uri="{FF2B5EF4-FFF2-40B4-BE49-F238E27FC236}">
                  <a16:creationId xmlns:a16="http://schemas.microsoft.com/office/drawing/2014/main" id="{AEE66DAA-8704-1D9D-8207-EE734E5BD992}"/>
                </a:ext>
              </a:extLst>
            </p:cNvPr>
            <p:cNvCxnSpPr>
              <a:cxnSpLocks/>
            </p:cNvCxnSpPr>
            <p:nvPr/>
          </p:nvCxnSpPr>
          <p:spPr>
            <a:xfrm>
              <a:off x="6651427" y="6028567"/>
              <a:ext cx="720000" cy="0"/>
            </a:xfrm>
            <a:prstGeom prst="straightConnector1">
              <a:avLst/>
            </a:prstGeom>
            <a:noFill/>
            <a:ln w="9525" cap="flat" cmpd="sng" algn="ctr">
              <a:solidFill>
                <a:srgbClr val="0000FF"/>
              </a:solidFill>
              <a:prstDash val="solid"/>
              <a:headEnd type="triangle"/>
              <a:tailEnd type="none"/>
            </a:ln>
            <a:effectLst/>
          </p:spPr>
        </p:cxnSp>
        <p:cxnSp>
          <p:nvCxnSpPr>
            <p:cNvPr id="72" name="直線矢印コネクタ 71">
              <a:extLst>
                <a:ext uri="{FF2B5EF4-FFF2-40B4-BE49-F238E27FC236}">
                  <a16:creationId xmlns:a16="http://schemas.microsoft.com/office/drawing/2014/main" id="{39411217-4AF0-FF69-3C08-AE1C0CF81978}"/>
                </a:ext>
              </a:extLst>
            </p:cNvPr>
            <p:cNvCxnSpPr>
              <a:cxnSpLocks/>
            </p:cNvCxnSpPr>
            <p:nvPr/>
          </p:nvCxnSpPr>
          <p:spPr>
            <a:xfrm>
              <a:off x="5170755" y="6028567"/>
              <a:ext cx="1512000" cy="0"/>
            </a:xfrm>
            <a:prstGeom prst="straightConnector1">
              <a:avLst/>
            </a:prstGeom>
            <a:noFill/>
            <a:ln w="9525" cap="flat" cmpd="sng" algn="ctr">
              <a:solidFill>
                <a:srgbClr val="0000FF"/>
              </a:solidFill>
              <a:prstDash val="solid"/>
              <a:headEnd type="triangle"/>
              <a:tailEnd type="none"/>
            </a:ln>
            <a:effectLst/>
          </p:spPr>
        </p:cxnSp>
        <p:cxnSp>
          <p:nvCxnSpPr>
            <p:cNvPr id="73" name="直線矢印コネクタ 72">
              <a:extLst>
                <a:ext uri="{FF2B5EF4-FFF2-40B4-BE49-F238E27FC236}">
                  <a16:creationId xmlns:a16="http://schemas.microsoft.com/office/drawing/2014/main" id="{4B47BCFC-87AF-0921-6B9F-56B60E5C07A5}"/>
                </a:ext>
              </a:extLst>
            </p:cNvPr>
            <p:cNvCxnSpPr>
              <a:cxnSpLocks/>
            </p:cNvCxnSpPr>
            <p:nvPr/>
          </p:nvCxnSpPr>
          <p:spPr>
            <a:xfrm>
              <a:off x="2827241" y="6028567"/>
              <a:ext cx="2343514" cy="0"/>
            </a:xfrm>
            <a:prstGeom prst="straightConnector1">
              <a:avLst/>
            </a:prstGeom>
            <a:noFill/>
            <a:ln w="9525" cap="flat" cmpd="sng" algn="ctr">
              <a:solidFill>
                <a:sysClr val="windowText" lastClr="000000"/>
              </a:solidFill>
              <a:prstDash val="solid"/>
              <a:headEnd type="triangle"/>
              <a:tailEnd type="none"/>
            </a:ln>
            <a:effectLst/>
          </p:spPr>
        </p:cxnSp>
        <p:sp>
          <p:nvSpPr>
            <p:cNvPr id="74" name="テキスト ボックス 73">
              <a:extLst>
                <a:ext uri="{FF2B5EF4-FFF2-40B4-BE49-F238E27FC236}">
                  <a16:creationId xmlns:a16="http://schemas.microsoft.com/office/drawing/2014/main" id="{135CF6C2-0521-03F9-4383-CEC8EE8684DB}"/>
                </a:ext>
              </a:extLst>
            </p:cNvPr>
            <p:cNvSpPr txBox="1"/>
            <p:nvPr/>
          </p:nvSpPr>
          <p:spPr>
            <a:xfrm>
              <a:off x="3836838" y="5855541"/>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切替依頼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75" name="直線矢印コネクタ 74">
              <a:extLst>
                <a:ext uri="{FF2B5EF4-FFF2-40B4-BE49-F238E27FC236}">
                  <a16:creationId xmlns:a16="http://schemas.microsoft.com/office/drawing/2014/main" id="{C7A5FF0B-23A8-6036-4591-356918727459}"/>
                </a:ext>
              </a:extLst>
            </p:cNvPr>
            <p:cNvCxnSpPr>
              <a:cxnSpLocks/>
            </p:cNvCxnSpPr>
            <p:nvPr/>
          </p:nvCxnSpPr>
          <p:spPr>
            <a:xfrm>
              <a:off x="2827241" y="6588565"/>
              <a:ext cx="2343514" cy="0"/>
            </a:xfrm>
            <a:prstGeom prst="straightConnector1">
              <a:avLst/>
            </a:prstGeom>
            <a:noFill/>
            <a:ln w="9525" cap="flat" cmpd="sng" algn="ctr">
              <a:solidFill>
                <a:sysClr val="windowText" lastClr="000000"/>
              </a:solidFill>
              <a:prstDash val="solid"/>
              <a:headEnd type="none"/>
              <a:tailEnd type="triangle"/>
            </a:ln>
            <a:effectLst/>
          </p:spPr>
        </p:cxnSp>
        <p:sp>
          <p:nvSpPr>
            <p:cNvPr id="76" name="テキスト ボックス 75">
              <a:extLst>
                <a:ext uri="{FF2B5EF4-FFF2-40B4-BE49-F238E27FC236}">
                  <a16:creationId xmlns:a16="http://schemas.microsoft.com/office/drawing/2014/main" id="{EAAD95FD-C764-3C9D-087D-7989162A4556}"/>
                </a:ext>
              </a:extLst>
            </p:cNvPr>
            <p:cNvSpPr txBox="1"/>
            <p:nvPr/>
          </p:nvSpPr>
          <p:spPr>
            <a:xfrm>
              <a:off x="3836836" y="6406255"/>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切替結果</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7" name="角丸四角形 80">
              <a:extLst>
                <a:ext uri="{FF2B5EF4-FFF2-40B4-BE49-F238E27FC236}">
                  <a16:creationId xmlns:a16="http://schemas.microsoft.com/office/drawing/2014/main" id="{6AD269B9-6FDE-567A-127E-0748F983C6F0}"/>
                </a:ext>
              </a:extLst>
            </p:cNvPr>
            <p:cNvSpPr/>
            <p:nvPr/>
          </p:nvSpPr>
          <p:spPr bwMode="auto">
            <a:xfrm>
              <a:off x="8208471" y="5956205"/>
              <a:ext cx="936000" cy="1260000"/>
            </a:xfrm>
            <a:prstGeom prst="rect">
              <a:avLst/>
            </a:prstGeom>
            <a:solidFill>
              <a:sysClr val="window" lastClr="FFFFFF"/>
            </a:solidFill>
            <a:ln w="9525"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50" kern="0" dirty="0">
                  <a:solidFill>
                    <a:srgbClr val="0000FF"/>
                  </a:solidFill>
                  <a:latin typeface="Meiryo UI"/>
                  <a:ea typeface="Meiryo UI"/>
                  <a:cs typeface="メイリオ" panose="020B0604030504040204" pitchFamily="50" charset="-128"/>
                </a:rPr>
                <a:t>番ポ工事</a:t>
              </a:r>
            </a:p>
          </p:txBody>
        </p:sp>
        <p:sp>
          <p:nvSpPr>
            <p:cNvPr id="78" name="テキスト ボックス 77">
              <a:extLst>
                <a:ext uri="{FF2B5EF4-FFF2-40B4-BE49-F238E27FC236}">
                  <a16:creationId xmlns:a16="http://schemas.microsoft.com/office/drawing/2014/main" id="{C425BD42-3582-972A-563B-3BF4849D2DF6}"/>
                </a:ext>
              </a:extLst>
            </p:cNvPr>
            <p:cNvSpPr txBox="1"/>
            <p:nvPr/>
          </p:nvSpPr>
          <p:spPr>
            <a:xfrm>
              <a:off x="4878263" y="6674854"/>
              <a:ext cx="3438442"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（番ポ工事）（工事結果情報：事業者①）</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79" name="直線矢印コネクタ 78">
              <a:extLst>
                <a:ext uri="{FF2B5EF4-FFF2-40B4-BE49-F238E27FC236}">
                  <a16:creationId xmlns:a16="http://schemas.microsoft.com/office/drawing/2014/main" id="{D39FFBE4-F1C6-F0A3-CE48-9FC0F25DB036}"/>
                </a:ext>
              </a:extLst>
            </p:cNvPr>
            <p:cNvCxnSpPr>
              <a:cxnSpLocks/>
            </p:cNvCxnSpPr>
            <p:nvPr/>
          </p:nvCxnSpPr>
          <p:spPr>
            <a:xfrm>
              <a:off x="7371427" y="6866991"/>
              <a:ext cx="828000" cy="0"/>
            </a:xfrm>
            <a:prstGeom prst="straightConnector1">
              <a:avLst/>
            </a:prstGeom>
            <a:noFill/>
            <a:ln w="9525" cap="flat" cmpd="sng" algn="ctr">
              <a:solidFill>
                <a:srgbClr val="0000FF"/>
              </a:solidFill>
              <a:prstDash val="solid"/>
              <a:headEnd type="none"/>
              <a:tailEnd type="triangle"/>
            </a:ln>
            <a:effectLst/>
          </p:spPr>
        </p:cxnSp>
        <p:cxnSp>
          <p:nvCxnSpPr>
            <p:cNvPr id="80" name="直線矢印コネクタ 79">
              <a:extLst>
                <a:ext uri="{FF2B5EF4-FFF2-40B4-BE49-F238E27FC236}">
                  <a16:creationId xmlns:a16="http://schemas.microsoft.com/office/drawing/2014/main" id="{53958C50-5BA7-3AD8-EF09-CA1C0AB33DDD}"/>
                </a:ext>
              </a:extLst>
            </p:cNvPr>
            <p:cNvCxnSpPr>
              <a:cxnSpLocks/>
            </p:cNvCxnSpPr>
            <p:nvPr/>
          </p:nvCxnSpPr>
          <p:spPr>
            <a:xfrm>
              <a:off x="6651427" y="6866991"/>
              <a:ext cx="720000" cy="0"/>
            </a:xfrm>
            <a:prstGeom prst="straightConnector1">
              <a:avLst/>
            </a:prstGeom>
            <a:noFill/>
            <a:ln w="9525" cap="flat" cmpd="sng" algn="ctr">
              <a:solidFill>
                <a:srgbClr val="0000FF"/>
              </a:solidFill>
              <a:prstDash val="solid"/>
              <a:headEnd type="none"/>
              <a:tailEnd type="triangle"/>
            </a:ln>
            <a:effectLst/>
          </p:spPr>
        </p:cxnSp>
        <p:cxnSp>
          <p:nvCxnSpPr>
            <p:cNvPr id="81" name="直線矢印コネクタ 80">
              <a:extLst>
                <a:ext uri="{FF2B5EF4-FFF2-40B4-BE49-F238E27FC236}">
                  <a16:creationId xmlns:a16="http://schemas.microsoft.com/office/drawing/2014/main" id="{F06131A8-C204-1C1B-B705-6C05BF853199}"/>
                </a:ext>
              </a:extLst>
            </p:cNvPr>
            <p:cNvCxnSpPr>
              <a:cxnSpLocks/>
            </p:cNvCxnSpPr>
            <p:nvPr/>
          </p:nvCxnSpPr>
          <p:spPr>
            <a:xfrm>
              <a:off x="5170755" y="6866991"/>
              <a:ext cx="1512000" cy="0"/>
            </a:xfrm>
            <a:prstGeom prst="straightConnector1">
              <a:avLst/>
            </a:prstGeom>
            <a:noFill/>
            <a:ln w="9525" cap="flat" cmpd="sng" algn="ctr">
              <a:solidFill>
                <a:srgbClr val="0000FF"/>
              </a:solidFill>
              <a:prstDash val="solid"/>
              <a:headEnd type="none"/>
              <a:tailEnd type="triangle"/>
            </a:ln>
            <a:effectLst/>
          </p:spPr>
        </p:cxnSp>
        <p:cxnSp>
          <p:nvCxnSpPr>
            <p:cNvPr id="82" name="直線矢印コネクタ 81">
              <a:extLst>
                <a:ext uri="{FF2B5EF4-FFF2-40B4-BE49-F238E27FC236}">
                  <a16:creationId xmlns:a16="http://schemas.microsoft.com/office/drawing/2014/main" id="{7C3CFC3C-C793-F86B-08BB-239D75D80E08}"/>
                </a:ext>
              </a:extLst>
            </p:cNvPr>
            <p:cNvCxnSpPr>
              <a:cxnSpLocks/>
            </p:cNvCxnSpPr>
            <p:nvPr/>
          </p:nvCxnSpPr>
          <p:spPr>
            <a:xfrm>
              <a:off x="7371427" y="7120576"/>
              <a:ext cx="828000" cy="0"/>
            </a:xfrm>
            <a:prstGeom prst="straightConnector1">
              <a:avLst/>
            </a:prstGeom>
            <a:noFill/>
            <a:ln w="9525" cap="flat" cmpd="sng" algn="ctr">
              <a:solidFill>
                <a:srgbClr val="0000FF"/>
              </a:solidFill>
              <a:prstDash val="solid"/>
              <a:headEnd type="none"/>
              <a:tailEnd type="triangle"/>
            </a:ln>
            <a:effectLst/>
          </p:spPr>
        </p:cxnSp>
        <p:cxnSp>
          <p:nvCxnSpPr>
            <p:cNvPr id="83" name="直線矢印コネクタ 82">
              <a:extLst>
                <a:ext uri="{FF2B5EF4-FFF2-40B4-BE49-F238E27FC236}">
                  <a16:creationId xmlns:a16="http://schemas.microsoft.com/office/drawing/2014/main" id="{775E9B41-7C22-58EE-2C97-A216A532E2CF}"/>
                </a:ext>
              </a:extLst>
            </p:cNvPr>
            <p:cNvCxnSpPr>
              <a:cxnSpLocks/>
            </p:cNvCxnSpPr>
            <p:nvPr/>
          </p:nvCxnSpPr>
          <p:spPr>
            <a:xfrm>
              <a:off x="6651427" y="7120576"/>
              <a:ext cx="720000" cy="0"/>
            </a:xfrm>
            <a:prstGeom prst="straightConnector1">
              <a:avLst/>
            </a:prstGeom>
            <a:noFill/>
            <a:ln w="9525" cap="flat" cmpd="sng" algn="ctr">
              <a:solidFill>
                <a:srgbClr val="0000FF"/>
              </a:solidFill>
              <a:prstDash val="solid"/>
              <a:headEnd type="none"/>
              <a:tailEnd type="triangle"/>
            </a:ln>
            <a:effectLst/>
          </p:spPr>
        </p:cxnSp>
        <p:cxnSp>
          <p:nvCxnSpPr>
            <p:cNvPr id="84" name="直線矢印コネクタ 83">
              <a:extLst>
                <a:ext uri="{FF2B5EF4-FFF2-40B4-BE49-F238E27FC236}">
                  <a16:creationId xmlns:a16="http://schemas.microsoft.com/office/drawing/2014/main" id="{2562EB32-FCED-83A0-BF21-266CCFBBDCB0}"/>
                </a:ext>
              </a:extLst>
            </p:cNvPr>
            <p:cNvCxnSpPr>
              <a:cxnSpLocks/>
            </p:cNvCxnSpPr>
            <p:nvPr/>
          </p:nvCxnSpPr>
          <p:spPr>
            <a:xfrm>
              <a:off x="5170755" y="7120576"/>
              <a:ext cx="1512000" cy="0"/>
            </a:xfrm>
            <a:prstGeom prst="straightConnector1">
              <a:avLst/>
            </a:prstGeom>
            <a:noFill/>
            <a:ln w="9525" cap="flat" cmpd="sng" algn="ctr">
              <a:solidFill>
                <a:srgbClr val="0000FF"/>
              </a:solidFill>
              <a:prstDash val="solid"/>
              <a:headEnd type="none"/>
              <a:tailEnd type="triangle"/>
            </a:ln>
            <a:effectLst/>
          </p:spPr>
        </p:cxnSp>
        <p:sp>
          <p:nvSpPr>
            <p:cNvPr id="85" name="テキスト ボックス 84">
              <a:extLst>
                <a:ext uri="{FF2B5EF4-FFF2-40B4-BE49-F238E27FC236}">
                  <a16:creationId xmlns:a16="http://schemas.microsoft.com/office/drawing/2014/main" id="{72498554-5604-F741-8F5E-E3A173D49219}"/>
                </a:ext>
              </a:extLst>
            </p:cNvPr>
            <p:cNvSpPr txBox="1"/>
            <p:nvPr/>
          </p:nvSpPr>
          <p:spPr>
            <a:xfrm>
              <a:off x="5283308" y="6214118"/>
              <a:ext cx="2669000" cy="152414"/>
            </a:xfrm>
            <a:prstGeom prst="rect">
              <a:avLst/>
            </a:prstGeom>
            <a:solidFill>
              <a:sysClr val="window" lastClr="FFFFFF"/>
            </a:solidFill>
            <a:ln>
              <a:noFill/>
            </a:ln>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（番ポ工事）（事業者情報）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86" name="直線矢印コネクタ 85">
              <a:extLst>
                <a:ext uri="{FF2B5EF4-FFF2-40B4-BE49-F238E27FC236}">
                  <a16:creationId xmlns:a16="http://schemas.microsoft.com/office/drawing/2014/main" id="{4FD6C2B2-BC91-EDBE-9069-B245A0F0084B}"/>
                </a:ext>
              </a:extLst>
            </p:cNvPr>
            <p:cNvCxnSpPr>
              <a:cxnSpLocks/>
            </p:cNvCxnSpPr>
            <p:nvPr/>
          </p:nvCxnSpPr>
          <p:spPr>
            <a:xfrm>
              <a:off x="7371427" y="6406255"/>
              <a:ext cx="828000" cy="0"/>
            </a:xfrm>
            <a:prstGeom prst="straightConnector1">
              <a:avLst/>
            </a:prstGeom>
            <a:noFill/>
            <a:ln w="9525" cap="flat" cmpd="sng" algn="ctr">
              <a:solidFill>
                <a:srgbClr val="0000FF"/>
              </a:solidFill>
              <a:prstDash val="solid"/>
              <a:headEnd type="none"/>
              <a:tailEnd type="triangle"/>
            </a:ln>
            <a:effectLst/>
          </p:spPr>
        </p:cxnSp>
        <p:cxnSp>
          <p:nvCxnSpPr>
            <p:cNvPr id="87" name="直線矢印コネクタ 86">
              <a:extLst>
                <a:ext uri="{FF2B5EF4-FFF2-40B4-BE49-F238E27FC236}">
                  <a16:creationId xmlns:a16="http://schemas.microsoft.com/office/drawing/2014/main" id="{A2836014-AD66-68C3-0895-A301A68D90BC}"/>
                </a:ext>
              </a:extLst>
            </p:cNvPr>
            <p:cNvCxnSpPr>
              <a:cxnSpLocks/>
            </p:cNvCxnSpPr>
            <p:nvPr/>
          </p:nvCxnSpPr>
          <p:spPr>
            <a:xfrm>
              <a:off x="6651427" y="6406255"/>
              <a:ext cx="720000" cy="0"/>
            </a:xfrm>
            <a:prstGeom prst="straightConnector1">
              <a:avLst/>
            </a:prstGeom>
            <a:noFill/>
            <a:ln w="9525" cap="flat" cmpd="sng" algn="ctr">
              <a:solidFill>
                <a:srgbClr val="0000FF"/>
              </a:solidFill>
              <a:prstDash val="solid"/>
              <a:headEnd type="none"/>
              <a:tailEnd type="triangle"/>
            </a:ln>
            <a:effectLst/>
          </p:spPr>
        </p:cxnSp>
        <p:cxnSp>
          <p:nvCxnSpPr>
            <p:cNvPr id="88" name="直線矢印コネクタ 87">
              <a:extLst>
                <a:ext uri="{FF2B5EF4-FFF2-40B4-BE49-F238E27FC236}">
                  <a16:creationId xmlns:a16="http://schemas.microsoft.com/office/drawing/2014/main" id="{3C0B724D-96F9-4E46-067F-3318214FC97E}"/>
                </a:ext>
              </a:extLst>
            </p:cNvPr>
            <p:cNvCxnSpPr>
              <a:cxnSpLocks/>
            </p:cNvCxnSpPr>
            <p:nvPr/>
          </p:nvCxnSpPr>
          <p:spPr>
            <a:xfrm>
              <a:off x="5170755" y="6406255"/>
              <a:ext cx="1512000" cy="0"/>
            </a:xfrm>
            <a:prstGeom prst="straightConnector1">
              <a:avLst/>
            </a:prstGeom>
            <a:noFill/>
            <a:ln w="9525" cap="flat" cmpd="sng" algn="ctr">
              <a:solidFill>
                <a:srgbClr val="0000FF"/>
              </a:solidFill>
              <a:prstDash val="solid"/>
              <a:headEnd type="none"/>
              <a:tailEnd type="triangle"/>
            </a:ln>
            <a:effectLst/>
          </p:spPr>
        </p:cxnSp>
        <p:sp>
          <p:nvSpPr>
            <p:cNvPr id="89" name="テキスト ボックス 88">
              <a:extLst>
                <a:ext uri="{FF2B5EF4-FFF2-40B4-BE49-F238E27FC236}">
                  <a16:creationId xmlns:a16="http://schemas.microsoft.com/office/drawing/2014/main" id="{AD309FC2-1419-9213-9494-A48559C12BBB}"/>
                </a:ext>
              </a:extLst>
            </p:cNvPr>
            <p:cNvSpPr txBox="1"/>
            <p:nvPr/>
          </p:nvSpPr>
          <p:spPr>
            <a:xfrm>
              <a:off x="4878263" y="6925986"/>
              <a:ext cx="3438442"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（番ポ工事）（工事結果情報：事業者②）</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sp>
          <p:nvSpPr>
            <p:cNvPr id="90" name="角丸四角形 122">
              <a:extLst>
                <a:ext uri="{FF2B5EF4-FFF2-40B4-BE49-F238E27FC236}">
                  <a16:creationId xmlns:a16="http://schemas.microsoft.com/office/drawing/2014/main" id="{858D8DB0-6E83-9C40-1BD7-38F09477789D}"/>
                </a:ext>
              </a:extLst>
            </p:cNvPr>
            <p:cNvSpPr/>
            <p:nvPr/>
          </p:nvSpPr>
          <p:spPr bwMode="auto">
            <a:xfrm>
              <a:off x="8772817" y="7485008"/>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（着信）</a:t>
              </a:r>
            </a:p>
          </p:txBody>
        </p:sp>
        <p:cxnSp>
          <p:nvCxnSpPr>
            <p:cNvPr id="91" name="直線矢印コネクタ 90">
              <a:extLst>
                <a:ext uri="{FF2B5EF4-FFF2-40B4-BE49-F238E27FC236}">
                  <a16:creationId xmlns:a16="http://schemas.microsoft.com/office/drawing/2014/main" id="{7B52C054-DD57-FC1A-F04E-6FA895E66FF8}"/>
                </a:ext>
              </a:extLst>
            </p:cNvPr>
            <p:cNvCxnSpPr>
              <a:cxnSpLocks/>
            </p:cNvCxnSpPr>
            <p:nvPr/>
          </p:nvCxnSpPr>
          <p:spPr>
            <a:xfrm>
              <a:off x="7371428" y="8167209"/>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92" name="テキスト ボックス 91">
              <a:extLst>
                <a:ext uri="{FF2B5EF4-FFF2-40B4-BE49-F238E27FC236}">
                  <a16:creationId xmlns:a16="http://schemas.microsoft.com/office/drawing/2014/main" id="{987B5C7C-8718-9F4D-2A57-6F45758D4F1D}"/>
                </a:ext>
              </a:extLst>
            </p:cNvPr>
            <p:cNvSpPr txBox="1"/>
            <p:nvPr/>
          </p:nvSpPr>
          <p:spPr>
            <a:xfrm>
              <a:off x="7477420" y="7992088"/>
              <a:ext cx="5129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工事完了</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93" name="直線矢印コネクタ 92">
              <a:extLst>
                <a:ext uri="{FF2B5EF4-FFF2-40B4-BE49-F238E27FC236}">
                  <a16:creationId xmlns:a16="http://schemas.microsoft.com/office/drawing/2014/main" id="{8D5B87D4-A234-EA90-1B8B-2E084412E108}"/>
                </a:ext>
              </a:extLst>
            </p:cNvPr>
            <p:cNvCxnSpPr>
              <a:cxnSpLocks/>
            </p:cNvCxnSpPr>
            <p:nvPr/>
          </p:nvCxnSpPr>
          <p:spPr>
            <a:xfrm>
              <a:off x="8019428" y="7817497"/>
              <a:ext cx="648000" cy="0"/>
            </a:xfrm>
            <a:prstGeom prst="straightConnector1">
              <a:avLst/>
            </a:prstGeom>
            <a:noFill/>
            <a:ln w="9525" cap="flat" cmpd="sng" algn="ctr">
              <a:solidFill>
                <a:sysClr val="windowText" lastClr="000000"/>
              </a:solidFill>
              <a:prstDash val="solid"/>
              <a:headEnd type="triangle"/>
              <a:tailEnd type="none"/>
            </a:ln>
            <a:effectLst/>
          </p:spPr>
        </p:cxnSp>
        <p:cxnSp>
          <p:nvCxnSpPr>
            <p:cNvPr id="94" name="カギ線コネクタ 126">
              <a:extLst>
                <a:ext uri="{FF2B5EF4-FFF2-40B4-BE49-F238E27FC236}">
                  <a16:creationId xmlns:a16="http://schemas.microsoft.com/office/drawing/2014/main" id="{AE8880D7-C18D-023F-63BC-146EFDF6C6DF}"/>
                </a:ext>
              </a:extLst>
            </p:cNvPr>
            <p:cNvCxnSpPr/>
            <p:nvPr/>
          </p:nvCxnSpPr>
          <p:spPr bwMode="auto">
            <a:xfrm>
              <a:off x="8015913" y="7817497"/>
              <a:ext cx="1953317" cy="159083"/>
            </a:xfrm>
            <a:prstGeom prst="bentConnector3">
              <a:avLst>
                <a:gd name="adj1" fmla="val 67"/>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6" name="テキスト ボックス 95">
              <a:extLst>
                <a:ext uri="{FF2B5EF4-FFF2-40B4-BE49-F238E27FC236}">
                  <a16:creationId xmlns:a16="http://schemas.microsoft.com/office/drawing/2014/main" id="{8C80DDC7-6A98-300F-F9AA-34CC21B7E3C8}"/>
                </a:ext>
              </a:extLst>
            </p:cNvPr>
            <p:cNvSpPr txBox="1"/>
            <p:nvPr/>
          </p:nvSpPr>
          <p:spPr>
            <a:xfrm>
              <a:off x="7848593" y="7595948"/>
              <a:ext cx="820738"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7" name="線吹き出し 1 (枠付き) 207">
              <a:extLst>
                <a:ext uri="{FF2B5EF4-FFF2-40B4-BE49-F238E27FC236}">
                  <a16:creationId xmlns:a16="http://schemas.microsoft.com/office/drawing/2014/main" id="{ABE09EEF-DB34-C2B6-FBCA-15A6D8513C5B}"/>
                </a:ext>
              </a:extLst>
            </p:cNvPr>
            <p:cNvSpPr/>
            <p:nvPr/>
          </p:nvSpPr>
          <p:spPr bwMode="auto">
            <a:xfrm>
              <a:off x="1588756" y="6658265"/>
              <a:ext cx="2448000" cy="712899"/>
            </a:xfrm>
            <a:prstGeom prst="borderCallout1">
              <a:avLst>
                <a:gd name="adj1" fmla="val 49039"/>
                <a:gd name="adj2" fmla="val 100153"/>
                <a:gd name="adj3" fmla="val 16291"/>
                <a:gd name="adj4" fmla="val 132445"/>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移転元事業者、番号取得元事業者が複数の場合は</a:t>
              </a: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（番ポ工事：工事結果情報）が移転元事業者</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番号取得事業者の組合せ分複数回流通する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cxnSp>
          <p:nvCxnSpPr>
            <p:cNvPr id="98" name="直線コネクタ 97">
              <a:extLst>
                <a:ext uri="{FF2B5EF4-FFF2-40B4-BE49-F238E27FC236}">
                  <a16:creationId xmlns:a16="http://schemas.microsoft.com/office/drawing/2014/main" id="{8CA75F40-1EE8-EB79-D5A0-B23080442789}"/>
                </a:ext>
              </a:extLst>
            </p:cNvPr>
            <p:cNvCxnSpPr>
              <a:cxnSpLocks/>
              <a:stCxn id="97" idx="0"/>
              <a:endCxn id="89" idx="1"/>
            </p:cNvCxnSpPr>
            <p:nvPr/>
          </p:nvCxnSpPr>
          <p:spPr bwMode="auto">
            <a:xfrm flipV="1">
              <a:off x="4036756" y="7002193"/>
              <a:ext cx="841507" cy="12522"/>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362632845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全体概要（システム全体処理方式（３／８））</a:t>
            </a:r>
          </a:p>
          <a:p>
            <a:pPr lvl="0"/>
            <a:r>
              <a:rPr lang="ja-JP" altLang="en-US" dirty="0"/>
              <a:t>　</a:t>
            </a:r>
            <a:r>
              <a:rPr lang="ja-JP" altLang="en-US" sz="1050" dirty="0">
                <a:solidFill>
                  <a:srgbClr val="000000"/>
                </a:solidFill>
                <a:latin typeface="+mn-lt"/>
                <a:ea typeface="+mn-ea"/>
              </a:rPr>
              <a:t>番ポシステムへ番ポ申込し、有派遣工事で対応する場合のシーケンスを以下に示す</a:t>
            </a:r>
            <a:endParaRPr lang="en-US" altLang="ja-JP" sz="1050" dirty="0">
              <a:solidFill>
                <a:srgbClr val="000000"/>
              </a:solidFill>
              <a:latin typeface="+mn-lt"/>
              <a:ea typeface="+mn-ea"/>
            </a:endParaRPr>
          </a:p>
          <a:p>
            <a:r>
              <a:rPr lang="ja-JP" altLang="en-US" dirty="0">
                <a:solidFill>
                  <a:srgbClr val="000000"/>
                </a:solidFill>
                <a:latin typeface="+mn-lt"/>
                <a:ea typeface="+mn-ea"/>
              </a:rPr>
              <a:t>　</a:t>
            </a:r>
            <a:r>
              <a:rPr lang="en-US" altLang="ja-JP" kern="1200" dirty="0">
                <a:solidFill>
                  <a:srgbClr val="000000"/>
                </a:solidFill>
                <a:latin typeface="Meiryo UI"/>
                <a:ea typeface="Meiryo UI"/>
                <a:cs typeface="+mn-cs"/>
              </a:rPr>
              <a:t>【</a:t>
            </a:r>
            <a:r>
              <a:rPr lang="ja-JP" altLang="en-US" kern="1200" dirty="0">
                <a:solidFill>
                  <a:srgbClr val="000000"/>
                </a:solidFill>
                <a:latin typeface="Meiryo UI"/>
                <a:ea typeface="Meiryo UI"/>
                <a:cs typeface="+mn-cs"/>
              </a:rPr>
              <a:t>ア</a:t>
            </a:r>
            <a:r>
              <a:rPr lang="en-US" altLang="ja-JP" kern="1200" dirty="0">
                <a:solidFill>
                  <a:srgbClr val="000000"/>
                </a:solidFill>
                <a:latin typeface="Meiryo UI"/>
                <a:ea typeface="Meiryo UI"/>
                <a:cs typeface="+mn-cs"/>
              </a:rPr>
              <a:t>】</a:t>
            </a:r>
            <a:r>
              <a:rPr kumimoji="1" lang="ja-JP" altLang="en-US" sz="1050" b="0" i="0" u="none" strike="noStrike" kern="1200" cap="none" spc="0" normalizeH="0" baseline="0" noProof="0" dirty="0">
                <a:ln>
                  <a:noFill/>
                </a:ln>
                <a:solidFill>
                  <a:srgbClr val="000000"/>
                </a:solidFill>
                <a:effectLst/>
                <a:uLnTx/>
                <a:uFillTx/>
                <a:latin typeface="Meiryo UI"/>
                <a:ea typeface="Meiryo UI"/>
                <a:cs typeface="+mn-cs"/>
              </a:rPr>
              <a:t>ひかり電話のポートインー</a:t>
            </a:r>
            <a:r>
              <a:rPr kumimoji="1" lang="en-US" altLang="ja-JP" sz="1050" b="0" i="0" u="none" strike="noStrike" kern="1200" cap="none" spc="0" normalizeH="0" baseline="0" noProof="0" dirty="0">
                <a:ln>
                  <a:noFill/>
                </a:ln>
                <a:solidFill>
                  <a:prstClr val="black"/>
                </a:solidFill>
                <a:effectLst/>
                <a:uLnTx/>
                <a:uFillTx/>
                <a:latin typeface="Meiryo UI"/>
                <a:ea typeface="Meiryo UI"/>
                <a:cs typeface="+mn-cs"/>
              </a:rPr>
              <a:t>IF</a:t>
            </a:r>
            <a:r>
              <a:rPr kumimoji="1" lang="ja-JP" altLang="en-US" sz="1050" b="0" i="0" u="none" strike="noStrike" kern="1200" cap="none" spc="0" normalizeH="0" baseline="0" noProof="0" dirty="0">
                <a:ln>
                  <a:noFill/>
                </a:ln>
                <a:solidFill>
                  <a:prstClr val="black"/>
                </a:solidFill>
                <a:effectLst/>
                <a:uLnTx/>
                <a:uFillTx/>
                <a:latin typeface="Meiryo UI"/>
                <a:ea typeface="Meiryo UI"/>
                <a:cs typeface="+mn-cs"/>
              </a:rPr>
              <a:t>対応ー有派遣工事　</a:t>
            </a:r>
            <a:r>
              <a:rPr lang="ja-JP" altLang="en-US" sz="1050" dirty="0">
                <a:solidFill>
                  <a:srgbClr val="000000"/>
                </a:solidFill>
                <a:latin typeface="+mn-lt"/>
                <a:ea typeface="+mn-ea"/>
              </a:rPr>
              <a:t>（</a:t>
            </a:r>
            <a:r>
              <a:rPr lang="en-US" altLang="ja-JP" sz="1050" dirty="0">
                <a:solidFill>
                  <a:srgbClr val="000000"/>
                </a:solidFill>
                <a:latin typeface="+mn-lt"/>
                <a:ea typeface="+mn-ea"/>
              </a:rPr>
              <a:t>Ⅱ</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PTN2</a:t>
            </a:r>
            <a:r>
              <a:rPr lang="ja-JP" altLang="en-US" sz="1050" dirty="0">
                <a:solidFill>
                  <a:srgbClr val="000000"/>
                </a:solidFill>
                <a:latin typeface="+mn-lt"/>
                <a:ea typeface="+mn-ea"/>
              </a:rPr>
              <a:t>：番ポシステムへ番ポ申込／有派遣工事）</a:t>
            </a:r>
            <a:endParaRPr lang="en-US" altLang="ja-JP" sz="1050" dirty="0">
              <a:solidFill>
                <a:srgbClr val="000000"/>
              </a:solidFill>
              <a:latin typeface="+mn-lt"/>
              <a:ea typeface="+mn-ea"/>
            </a:endParaRPr>
          </a:p>
          <a:p>
            <a:pPr lvl="0"/>
            <a:endParaRPr lang="ja-JP" altLang="en-US" dirty="0"/>
          </a:p>
        </p:txBody>
      </p:sp>
      <p:sp>
        <p:nvSpPr>
          <p:cNvPr id="95" name="スライド番号プレースホルダー 1"/>
          <p:cNvSpPr>
            <a:spLocks noGrp="1"/>
          </p:cNvSpPr>
          <p:nvPr>
            <p:ph type="sldNum" sz="quarter" idx="4"/>
          </p:nvPr>
        </p:nvSpPr>
        <p:spPr>
          <a:xfrm>
            <a:off x="5262410" y="9301100"/>
            <a:ext cx="2311400" cy="179387"/>
          </a:xfrm>
        </p:spPr>
        <p:txBody>
          <a:bodyPr/>
          <a:lstStyle/>
          <a:p>
            <a:r>
              <a:rPr lang="en-US" altLang="ja-JP" dirty="0"/>
              <a:t>01.1-24</a:t>
            </a:r>
          </a:p>
        </p:txBody>
      </p:sp>
      <p:sp>
        <p:nvSpPr>
          <p:cNvPr id="2" name="テキスト ボックス 1">
            <a:extLst>
              <a:ext uri="{FF2B5EF4-FFF2-40B4-BE49-F238E27FC236}">
                <a16:creationId xmlns:a16="http://schemas.microsoft.com/office/drawing/2014/main" id="{D8AB2D13-6986-ACE9-F4FA-420227748157}"/>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統合</a:t>
            </a:r>
            <a:r>
              <a:rPr lang="en-US" altLang="ja-JP" sz="1050" dirty="0">
                <a:solidFill>
                  <a:srgbClr val="000000"/>
                </a:solidFill>
                <a:latin typeface="+mn-ea"/>
                <a:ea typeface="+mn-ea"/>
              </a:rPr>
              <a:t>HHC</a:t>
            </a:r>
            <a:endParaRPr lang="zh-TW" altLang="en-US" sz="1050" dirty="0">
              <a:solidFill>
                <a:srgbClr val="000000"/>
              </a:solidFill>
              <a:latin typeface="+mn-ea"/>
              <a:ea typeface="+mn-ea"/>
            </a:endParaRPr>
          </a:p>
        </p:txBody>
      </p:sp>
      <p:sp>
        <p:nvSpPr>
          <p:cNvPr id="3" name="テキスト ボックス 2">
            <a:extLst>
              <a:ext uri="{FF2B5EF4-FFF2-40B4-BE49-F238E27FC236}">
                <a16:creationId xmlns:a16="http://schemas.microsoft.com/office/drawing/2014/main" id="{34837723-F1AA-680D-3EC1-36C111C5482F}"/>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4" name="テキスト ボックス 3">
            <a:extLst>
              <a:ext uri="{FF2B5EF4-FFF2-40B4-BE49-F238E27FC236}">
                <a16:creationId xmlns:a16="http://schemas.microsoft.com/office/drawing/2014/main" id="{C0B9F746-3D2B-71AE-30A7-7024BF2E04B7}"/>
              </a:ext>
            </a:extLst>
          </p:cNvPr>
          <p:cNvSpPr txBox="1"/>
          <p:nvPr/>
        </p:nvSpPr>
        <p:spPr>
          <a:xfrm>
            <a:off x="8749147"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grpSp>
        <p:nvGrpSpPr>
          <p:cNvPr id="6" name="グループ化 5">
            <a:extLst>
              <a:ext uri="{FF2B5EF4-FFF2-40B4-BE49-F238E27FC236}">
                <a16:creationId xmlns:a16="http://schemas.microsoft.com/office/drawing/2014/main" id="{57C0EA4D-30C8-E041-03F4-C283FE7692F3}"/>
              </a:ext>
            </a:extLst>
          </p:cNvPr>
          <p:cNvGrpSpPr/>
          <p:nvPr/>
        </p:nvGrpSpPr>
        <p:grpSpPr>
          <a:xfrm>
            <a:off x="10388901" y="1674215"/>
            <a:ext cx="2257209" cy="972000"/>
            <a:chOff x="7556331" y="323186"/>
            <a:chExt cx="2257209" cy="972000"/>
          </a:xfrm>
        </p:grpSpPr>
        <p:sp>
          <p:nvSpPr>
            <p:cNvPr id="7" name="正方形/長方形 6">
              <a:extLst>
                <a:ext uri="{FF2B5EF4-FFF2-40B4-BE49-F238E27FC236}">
                  <a16:creationId xmlns:a16="http://schemas.microsoft.com/office/drawing/2014/main" id="{5ADF11BA-CD77-C717-E125-4C99569137E1}"/>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8" name="直線矢印コネクタ 7">
              <a:extLst>
                <a:ext uri="{FF2B5EF4-FFF2-40B4-BE49-F238E27FC236}">
                  <a16:creationId xmlns:a16="http://schemas.microsoft.com/office/drawing/2014/main" id="{30781B05-D86A-469D-87D1-82E67FC582FB}"/>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テキスト ボックス 8">
              <a:extLst>
                <a:ext uri="{FF2B5EF4-FFF2-40B4-BE49-F238E27FC236}">
                  <a16:creationId xmlns:a16="http://schemas.microsoft.com/office/drawing/2014/main" id="{406B706B-9BF5-B978-6B18-4BDC75CDE4FB}"/>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10" name="直線矢印コネクタ 9">
              <a:extLst>
                <a:ext uri="{FF2B5EF4-FFF2-40B4-BE49-F238E27FC236}">
                  <a16:creationId xmlns:a16="http://schemas.microsoft.com/office/drawing/2014/main" id="{F00ABFBD-0505-6DAC-B07A-5F30E054F6F1}"/>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テキスト ボックス 10">
              <a:extLst>
                <a:ext uri="{FF2B5EF4-FFF2-40B4-BE49-F238E27FC236}">
                  <a16:creationId xmlns:a16="http://schemas.microsoft.com/office/drawing/2014/main" id="{BE3A2A92-1B75-A29E-742A-2564F4711305}"/>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12" name="角丸四角形 68">
              <a:extLst>
                <a:ext uri="{FF2B5EF4-FFF2-40B4-BE49-F238E27FC236}">
                  <a16:creationId xmlns:a16="http://schemas.microsoft.com/office/drawing/2014/main" id="{F1BEA29B-B663-B08C-A2BC-FEAA5BC4A1A1}"/>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13" name="角丸四角形 131">
              <a:extLst>
                <a:ext uri="{FF2B5EF4-FFF2-40B4-BE49-F238E27FC236}">
                  <a16:creationId xmlns:a16="http://schemas.microsoft.com/office/drawing/2014/main" id="{7E072434-3B3A-1C1E-EB39-9664D3325C1C}"/>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14" name="テキスト ボックス 13">
              <a:extLst>
                <a:ext uri="{FF2B5EF4-FFF2-40B4-BE49-F238E27FC236}">
                  <a16:creationId xmlns:a16="http://schemas.microsoft.com/office/drawing/2014/main" id="{FFE35409-FDA4-F538-80B3-8B1ECA31000C}"/>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15" name="テキスト ボックス 14">
              <a:extLst>
                <a:ext uri="{FF2B5EF4-FFF2-40B4-BE49-F238E27FC236}">
                  <a16:creationId xmlns:a16="http://schemas.microsoft.com/office/drawing/2014/main" id="{24651CBD-2D79-7173-B468-77E1E379871D}"/>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sp>
        <p:nvSpPr>
          <p:cNvPr id="277" name="正方形/長方形 276">
            <a:extLst>
              <a:ext uri="{FF2B5EF4-FFF2-40B4-BE49-F238E27FC236}">
                <a16:creationId xmlns:a16="http://schemas.microsoft.com/office/drawing/2014/main" id="{1FD7F69E-1399-7AAE-525D-6F9EABAB45F4}"/>
              </a:ext>
            </a:extLst>
          </p:cNvPr>
          <p:cNvSpPr/>
          <p:nvPr/>
        </p:nvSpPr>
        <p:spPr bwMode="auto">
          <a:xfrm>
            <a:off x="6574845" y="3093323"/>
            <a:ext cx="262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278" name="直線コネクタ 277">
            <a:extLst>
              <a:ext uri="{FF2B5EF4-FFF2-40B4-BE49-F238E27FC236}">
                <a16:creationId xmlns:a16="http://schemas.microsoft.com/office/drawing/2014/main" id="{84FBDAC2-4FEF-BF67-A22D-BAF1BD712772}"/>
              </a:ext>
            </a:extLst>
          </p:cNvPr>
          <p:cNvCxnSpPr/>
          <p:nvPr/>
        </p:nvCxnSpPr>
        <p:spPr>
          <a:xfrm flipH="1">
            <a:off x="7582845" y="3693581"/>
            <a:ext cx="0" cy="4572000"/>
          </a:xfrm>
          <a:prstGeom prst="line">
            <a:avLst/>
          </a:prstGeom>
          <a:noFill/>
          <a:ln w="9525" cap="flat" cmpd="sng" algn="ctr">
            <a:solidFill>
              <a:sysClr val="window" lastClr="FFFFFF">
                <a:lumMod val="50000"/>
              </a:sysClr>
            </a:solidFill>
            <a:prstDash val="sysDash"/>
          </a:ln>
          <a:effectLst/>
        </p:spPr>
      </p:cxnSp>
      <p:sp>
        <p:nvSpPr>
          <p:cNvPr id="279" name="正方形/長方形 278">
            <a:extLst>
              <a:ext uri="{FF2B5EF4-FFF2-40B4-BE49-F238E27FC236}">
                <a16:creationId xmlns:a16="http://schemas.microsoft.com/office/drawing/2014/main" id="{5B1E9EC6-9446-C897-C3CC-91DC1D301C7D}"/>
              </a:ext>
            </a:extLst>
          </p:cNvPr>
          <p:cNvSpPr/>
          <p:nvPr/>
        </p:nvSpPr>
        <p:spPr bwMode="auto">
          <a:xfrm>
            <a:off x="7294845" y="3513581"/>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280" name="直線コネクタ 279">
            <a:extLst>
              <a:ext uri="{FF2B5EF4-FFF2-40B4-BE49-F238E27FC236}">
                <a16:creationId xmlns:a16="http://schemas.microsoft.com/office/drawing/2014/main" id="{CD8D5BB1-F399-D92C-B01D-D92B31B9C255}"/>
              </a:ext>
            </a:extLst>
          </p:cNvPr>
          <p:cNvCxnSpPr/>
          <p:nvPr/>
        </p:nvCxnSpPr>
        <p:spPr>
          <a:xfrm flipH="1">
            <a:off x="6862845" y="3693581"/>
            <a:ext cx="0" cy="4572000"/>
          </a:xfrm>
          <a:prstGeom prst="line">
            <a:avLst/>
          </a:prstGeom>
          <a:noFill/>
          <a:ln w="9525" cap="flat" cmpd="sng" algn="ctr">
            <a:solidFill>
              <a:sysClr val="window" lastClr="FFFFFF">
                <a:lumMod val="50000"/>
              </a:sysClr>
            </a:solidFill>
            <a:prstDash val="sysDash"/>
          </a:ln>
          <a:effectLst/>
        </p:spPr>
      </p:cxnSp>
      <p:sp>
        <p:nvSpPr>
          <p:cNvPr id="281" name="正方形/長方形 280">
            <a:extLst>
              <a:ext uri="{FF2B5EF4-FFF2-40B4-BE49-F238E27FC236}">
                <a16:creationId xmlns:a16="http://schemas.microsoft.com/office/drawing/2014/main" id="{BE0DDBA5-B42B-B498-638E-EE4618761CBA}"/>
              </a:ext>
            </a:extLst>
          </p:cNvPr>
          <p:cNvSpPr/>
          <p:nvPr/>
        </p:nvSpPr>
        <p:spPr bwMode="auto">
          <a:xfrm>
            <a:off x="6574845" y="3513581"/>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282" name="直線コネクタ 281">
            <a:extLst>
              <a:ext uri="{FF2B5EF4-FFF2-40B4-BE49-F238E27FC236}">
                <a16:creationId xmlns:a16="http://schemas.microsoft.com/office/drawing/2014/main" id="{EDCC973F-F181-BAB6-58A6-AFEBCFC1E72A}"/>
              </a:ext>
            </a:extLst>
          </p:cNvPr>
          <p:cNvCxnSpPr/>
          <p:nvPr/>
        </p:nvCxnSpPr>
        <p:spPr>
          <a:xfrm flipH="1">
            <a:off x="8878844" y="3693581"/>
            <a:ext cx="0" cy="4572000"/>
          </a:xfrm>
          <a:prstGeom prst="line">
            <a:avLst/>
          </a:prstGeom>
          <a:noFill/>
          <a:ln w="9525" cap="flat" cmpd="sng" algn="ctr">
            <a:solidFill>
              <a:sysClr val="window" lastClr="FFFFFF">
                <a:lumMod val="50000"/>
              </a:sysClr>
            </a:solidFill>
            <a:prstDash val="sysDash"/>
          </a:ln>
          <a:effectLst/>
        </p:spPr>
      </p:cxnSp>
      <p:sp>
        <p:nvSpPr>
          <p:cNvPr id="283" name="正方形/長方形 282">
            <a:extLst>
              <a:ext uri="{FF2B5EF4-FFF2-40B4-BE49-F238E27FC236}">
                <a16:creationId xmlns:a16="http://schemas.microsoft.com/office/drawing/2014/main" id="{7B628DFA-C148-419B-CE20-A8DFB5953C02}"/>
              </a:ext>
            </a:extLst>
          </p:cNvPr>
          <p:cNvSpPr/>
          <p:nvPr/>
        </p:nvSpPr>
        <p:spPr bwMode="auto">
          <a:xfrm>
            <a:off x="8590844" y="3513581"/>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284" name="直線コネクタ 283">
            <a:extLst>
              <a:ext uri="{FF2B5EF4-FFF2-40B4-BE49-F238E27FC236}">
                <a16:creationId xmlns:a16="http://schemas.microsoft.com/office/drawing/2014/main" id="{875D2A35-D195-7565-A63A-B33FAA987624}"/>
              </a:ext>
            </a:extLst>
          </p:cNvPr>
          <p:cNvCxnSpPr/>
          <p:nvPr/>
        </p:nvCxnSpPr>
        <p:spPr>
          <a:xfrm flipH="1">
            <a:off x="8230844" y="3693581"/>
            <a:ext cx="0" cy="4572000"/>
          </a:xfrm>
          <a:prstGeom prst="line">
            <a:avLst/>
          </a:prstGeom>
          <a:noFill/>
          <a:ln w="9525" cap="flat" cmpd="sng" algn="ctr">
            <a:solidFill>
              <a:sysClr val="window" lastClr="FFFFFF">
                <a:lumMod val="50000"/>
              </a:sysClr>
            </a:solidFill>
            <a:prstDash val="sysDash"/>
          </a:ln>
          <a:effectLst/>
        </p:spPr>
      </p:cxnSp>
      <p:sp>
        <p:nvSpPr>
          <p:cNvPr id="285" name="正方形/長方形 284">
            <a:extLst>
              <a:ext uri="{FF2B5EF4-FFF2-40B4-BE49-F238E27FC236}">
                <a16:creationId xmlns:a16="http://schemas.microsoft.com/office/drawing/2014/main" id="{8D7C5CEC-7B21-CCEC-EA98-8834B6307126}"/>
              </a:ext>
            </a:extLst>
          </p:cNvPr>
          <p:cNvSpPr/>
          <p:nvPr/>
        </p:nvSpPr>
        <p:spPr bwMode="auto">
          <a:xfrm>
            <a:off x="7942844" y="3513581"/>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289" name="正方形/長方形 288">
            <a:extLst>
              <a:ext uri="{FF2B5EF4-FFF2-40B4-BE49-F238E27FC236}">
                <a16:creationId xmlns:a16="http://schemas.microsoft.com/office/drawing/2014/main" id="{513D6308-54F1-CFA7-86D8-01FE9DEE798D}"/>
              </a:ext>
            </a:extLst>
          </p:cNvPr>
          <p:cNvSpPr/>
          <p:nvPr/>
        </p:nvSpPr>
        <p:spPr bwMode="auto">
          <a:xfrm>
            <a:off x="3694445" y="3093323"/>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Frontier</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FUTURE</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290" name="直線コネクタ 289">
            <a:extLst>
              <a:ext uri="{FF2B5EF4-FFF2-40B4-BE49-F238E27FC236}">
                <a16:creationId xmlns:a16="http://schemas.microsoft.com/office/drawing/2014/main" id="{554C2679-86CB-000D-168A-74FC2A79709B}"/>
              </a:ext>
            </a:extLst>
          </p:cNvPr>
          <p:cNvCxnSpPr/>
          <p:nvPr/>
        </p:nvCxnSpPr>
        <p:spPr>
          <a:xfrm flipH="1">
            <a:off x="4189500" y="3416137"/>
            <a:ext cx="0" cy="4860000"/>
          </a:xfrm>
          <a:prstGeom prst="line">
            <a:avLst/>
          </a:prstGeom>
          <a:noFill/>
          <a:ln w="9525" cap="flat" cmpd="sng" algn="ctr">
            <a:solidFill>
              <a:sysClr val="window" lastClr="FFFFFF">
                <a:lumMod val="50000"/>
              </a:sysClr>
            </a:solidFill>
            <a:prstDash val="sysDash"/>
          </a:ln>
          <a:effectLst/>
        </p:spPr>
      </p:cxnSp>
      <p:cxnSp>
        <p:nvCxnSpPr>
          <p:cNvPr id="291" name="直線コネクタ 290">
            <a:extLst>
              <a:ext uri="{FF2B5EF4-FFF2-40B4-BE49-F238E27FC236}">
                <a16:creationId xmlns:a16="http://schemas.microsoft.com/office/drawing/2014/main" id="{3BDF3866-5F27-50E3-DAFA-A15FA2CEAA5C}"/>
              </a:ext>
            </a:extLst>
          </p:cNvPr>
          <p:cNvCxnSpPr/>
          <p:nvPr/>
        </p:nvCxnSpPr>
        <p:spPr>
          <a:xfrm flipH="1">
            <a:off x="5382172" y="3416137"/>
            <a:ext cx="0" cy="4860000"/>
          </a:xfrm>
          <a:prstGeom prst="line">
            <a:avLst/>
          </a:prstGeom>
          <a:noFill/>
          <a:ln w="9525" cap="flat" cmpd="sng" algn="ctr">
            <a:solidFill>
              <a:sysClr val="window" lastClr="FFFFFF">
                <a:lumMod val="50000"/>
              </a:sysClr>
            </a:solidFill>
            <a:prstDash val="sysDash"/>
          </a:ln>
          <a:effectLst/>
        </p:spPr>
      </p:cxnSp>
      <p:sp>
        <p:nvSpPr>
          <p:cNvPr id="292" name="テキスト ボックス 291">
            <a:extLst>
              <a:ext uri="{FF2B5EF4-FFF2-40B4-BE49-F238E27FC236}">
                <a16:creationId xmlns:a16="http://schemas.microsoft.com/office/drawing/2014/main" id="{40CAB0B4-0F0C-356A-458F-CCC281ACBDC2}"/>
              </a:ext>
            </a:extLst>
          </p:cNvPr>
          <p:cNvSpPr txBox="1"/>
          <p:nvPr/>
        </p:nvSpPr>
        <p:spPr>
          <a:xfrm>
            <a:off x="4360094" y="4294286"/>
            <a:ext cx="1215076"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293" name="直線矢印コネクタ 292">
            <a:extLst>
              <a:ext uri="{FF2B5EF4-FFF2-40B4-BE49-F238E27FC236}">
                <a16:creationId xmlns:a16="http://schemas.microsoft.com/office/drawing/2014/main" id="{7D6B77E3-821B-12A2-AF0E-A19BBE08E158}"/>
              </a:ext>
            </a:extLst>
          </p:cNvPr>
          <p:cNvCxnSpPr>
            <a:cxnSpLocks/>
          </p:cNvCxnSpPr>
          <p:nvPr/>
        </p:nvCxnSpPr>
        <p:spPr>
          <a:xfrm>
            <a:off x="4201766" y="4477587"/>
            <a:ext cx="2664000" cy="0"/>
          </a:xfrm>
          <a:prstGeom prst="straightConnector1">
            <a:avLst/>
          </a:prstGeom>
          <a:noFill/>
          <a:ln w="9525" cap="flat" cmpd="sng" algn="ctr">
            <a:solidFill>
              <a:sysClr val="windowText" lastClr="000000"/>
            </a:solidFill>
            <a:prstDash val="solid"/>
            <a:tailEnd type="triangle"/>
          </a:ln>
          <a:effectLst/>
        </p:spPr>
      </p:cxnSp>
      <p:cxnSp>
        <p:nvCxnSpPr>
          <p:cNvPr id="294" name="直線矢印コネクタ 293">
            <a:extLst>
              <a:ext uri="{FF2B5EF4-FFF2-40B4-BE49-F238E27FC236}">
                <a16:creationId xmlns:a16="http://schemas.microsoft.com/office/drawing/2014/main" id="{1A5BEFD6-BA92-622D-F2ED-F08A2001667D}"/>
              </a:ext>
            </a:extLst>
          </p:cNvPr>
          <p:cNvCxnSpPr>
            <a:cxnSpLocks/>
          </p:cNvCxnSpPr>
          <p:nvPr/>
        </p:nvCxnSpPr>
        <p:spPr>
          <a:xfrm>
            <a:off x="6862845" y="4477587"/>
            <a:ext cx="720000" cy="0"/>
          </a:xfrm>
          <a:prstGeom prst="straightConnector1">
            <a:avLst/>
          </a:prstGeom>
          <a:noFill/>
          <a:ln w="9525" cap="flat" cmpd="sng" algn="ctr">
            <a:solidFill>
              <a:sysClr val="windowText" lastClr="000000"/>
            </a:solidFill>
            <a:prstDash val="solid"/>
            <a:tailEnd type="triangle"/>
          </a:ln>
          <a:effectLst/>
        </p:spPr>
      </p:cxnSp>
      <p:cxnSp>
        <p:nvCxnSpPr>
          <p:cNvPr id="295" name="直線矢印コネクタ 294">
            <a:extLst>
              <a:ext uri="{FF2B5EF4-FFF2-40B4-BE49-F238E27FC236}">
                <a16:creationId xmlns:a16="http://schemas.microsoft.com/office/drawing/2014/main" id="{686C7B14-2FD2-ED12-D9E1-0D932CD2796D}"/>
              </a:ext>
            </a:extLst>
          </p:cNvPr>
          <p:cNvCxnSpPr>
            <a:cxnSpLocks/>
          </p:cNvCxnSpPr>
          <p:nvPr/>
        </p:nvCxnSpPr>
        <p:spPr>
          <a:xfrm>
            <a:off x="7582845" y="4580808"/>
            <a:ext cx="1296000" cy="0"/>
          </a:xfrm>
          <a:prstGeom prst="straightConnector1">
            <a:avLst/>
          </a:prstGeom>
          <a:noFill/>
          <a:ln w="9525" cap="flat" cmpd="sng" algn="ctr">
            <a:solidFill>
              <a:sysClr val="windowText" lastClr="000000"/>
            </a:solidFill>
            <a:prstDash val="solid"/>
            <a:tailEnd type="triangle"/>
          </a:ln>
          <a:effectLst/>
        </p:spPr>
      </p:cxnSp>
      <p:sp>
        <p:nvSpPr>
          <p:cNvPr id="296" name="テキスト ボックス 295">
            <a:extLst>
              <a:ext uri="{FF2B5EF4-FFF2-40B4-BE49-F238E27FC236}">
                <a16:creationId xmlns:a16="http://schemas.microsoft.com/office/drawing/2014/main" id="{8D60A324-4562-D34C-E149-B8549A644AB0}"/>
              </a:ext>
            </a:extLst>
          </p:cNvPr>
          <p:cNvSpPr txBox="1"/>
          <p:nvPr/>
        </p:nvSpPr>
        <p:spPr>
          <a:xfrm>
            <a:off x="7688837" y="4405687"/>
            <a:ext cx="436017"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情報</a:t>
            </a:r>
          </a:p>
        </p:txBody>
      </p:sp>
      <p:cxnSp>
        <p:nvCxnSpPr>
          <p:cNvPr id="297" name="直線矢印コネクタ 296">
            <a:extLst>
              <a:ext uri="{FF2B5EF4-FFF2-40B4-BE49-F238E27FC236}">
                <a16:creationId xmlns:a16="http://schemas.microsoft.com/office/drawing/2014/main" id="{31D5971E-FD78-51BA-54D1-8BDF94B085B4}"/>
              </a:ext>
            </a:extLst>
          </p:cNvPr>
          <p:cNvCxnSpPr>
            <a:cxnSpLocks/>
          </p:cNvCxnSpPr>
          <p:nvPr/>
        </p:nvCxnSpPr>
        <p:spPr>
          <a:xfrm>
            <a:off x="7582845" y="4789426"/>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298" name="テキスト ボックス 297">
            <a:extLst>
              <a:ext uri="{FF2B5EF4-FFF2-40B4-BE49-F238E27FC236}">
                <a16:creationId xmlns:a16="http://schemas.microsoft.com/office/drawing/2014/main" id="{879A4E19-E87D-9B9B-6094-729B139448C6}"/>
              </a:ext>
            </a:extLst>
          </p:cNvPr>
          <p:cNvSpPr txBox="1"/>
          <p:nvPr/>
        </p:nvSpPr>
        <p:spPr>
          <a:xfrm>
            <a:off x="7688837" y="4614305"/>
            <a:ext cx="5129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工事開始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9" name="角丸四角形 27">
            <a:extLst>
              <a:ext uri="{FF2B5EF4-FFF2-40B4-BE49-F238E27FC236}">
                <a16:creationId xmlns:a16="http://schemas.microsoft.com/office/drawing/2014/main" id="{E9616917-80EA-6CCD-AEB2-BCC902120808}"/>
              </a:ext>
            </a:extLst>
          </p:cNvPr>
          <p:cNvSpPr/>
          <p:nvPr/>
        </p:nvSpPr>
        <p:spPr bwMode="auto">
          <a:xfrm>
            <a:off x="8992847" y="4765727"/>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50" kern="0" dirty="0">
                <a:solidFill>
                  <a:prstClr val="black"/>
                </a:solidFill>
                <a:latin typeface="Meiryo UI"/>
                <a:ea typeface="Meiryo UI"/>
                <a:cs typeface="メイリオ" panose="020B0604030504040204" pitchFamily="50" charset="-128"/>
              </a:rPr>
              <a:t>AL</a:t>
            </a:r>
            <a:r>
              <a:rPr kumimoji="0" lang="ja-JP" altLang="en-US" sz="1050" kern="0" dirty="0">
                <a:solidFill>
                  <a:prstClr val="black"/>
                </a:solidFill>
                <a:latin typeface="Meiryo UI"/>
                <a:ea typeface="Meiryo UI"/>
                <a:cs typeface="メイリオ" panose="020B0604030504040204" pitchFamily="50" charset="-128"/>
              </a:rPr>
              <a:t>工事等</a:t>
            </a:r>
          </a:p>
        </p:txBody>
      </p:sp>
      <p:sp>
        <p:nvSpPr>
          <p:cNvPr id="300" name="テキスト ボックス 299">
            <a:extLst>
              <a:ext uri="{FF2B5EF4-FFF2-40B4-BE49-F238E27FC236}">
                <a16:creationId xmlns:a16="http://schemas.microsoft.com/office/drawing/2014/main" id="{72A7C62F-DE1D-5881-0F17-2D619F717952}"/>
              </a:ext>
            </a:extLst>
          </p:cNvPr>
          <p:cNvSpPr txBox="1"/>
          <p:nvPr/>
        </p:nvSpPr>
        <p:spPr>
          <a:xfrm>
            <a:off x="5584648" y="5080762"/>
            <a:ext cx="2885405"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01" name="直線矢印コネクタ 300">
            <a:extLst>
              <a:ext uri="{FF2B5EF4-FFF2-40B4-BE49-F238E27FC236}">
                <a16:creationId xmlns:a16="http://schemas.microsoft.com/office/drawing/2014/main" id="{A8F24202-81ED-163A-2246-622F7CA77357}"/>
              </a:ext>
            </a:extLst>
          </p:cNvPr>
          <p:cNvCxnSpPr>
            <a:cxnSpLocks/>
          </p:cNvCxnSpPr>
          <p:nvPr/>
        </p:nvCxnSpPr>
        <p:spPr>
          <a:xfrm>
            <a:off x="7582844" y="5250039"/>
            <a:ext cx="828000" cy="0"/>
          </a:xfrm>
          <a:prstGeom prst="straightConnector1">
            <a:avLst/>
          </a:prstGeom>
          <a:noFill/>
          <a:ln w="9525" cap="flat" cmpd="sng" algn="ctr">
            <a:solidFill>
              <a:sysClr val="windowText" lastClr="000000"/>
            </a:solidFill>
            <a:prstDash val="solid"/>
            <a:headEnd type="triangle"/>
            <a:tailEnd type="none"/>
          </a:ln>
          <a:effectLst/>
        </p:spPr>
      </p:cxnSp>
      <p:cxnSp>
        <p:nvCxnSpPr>
          <p:cNvPr id="302" name="直線矢印コネクタ 301">
            <a:extLst>
              <a:ext uri="{FF2B5EF4-FFF2-40B4-BE49-F238E27FC236}">
                <a16:creationId xmlns:a16="http://schemas.microsoft.com/office/drawing/2014/main" id="{4A1F6729-D947-263A-CEC9-48631D79DFC4}"/>
              </a:ext>
            </a:extLst>
          </p:cNvPr>
          <p:cNvCxnSpPr>
            <a:cxnSpLocks/>
          </p:cNvCxnSpPr>
          <p:nvPr/>
        </p:nvCxnSpPr>
        <p:spPr>
          <a:xfrm>
            <a:off x="6862844" y="5250039"/>
            <a:ext cx="720000" cy="0"/>
          </a:xfrm>
          <a:prstGeom prst="straightConnector1">
            <a:avLst/>
          </a:prstGeom>
          <a:noFill/>
          <a:ln w="9525" cap="flat" cmpd="sng" algn="ctr">
            <a:solidFill>
              <a:sysClr val="windowText" lastClr="000000"/>
            </a:solidFill>
            <a:prstDash val="solid"/>
            <a:headEnd type="triangle"/>
            <a:tailEnd type="none"/>
          </a:ln>
          <a:effectLst/>
        </p:spPr>
      </p:cxnSp>
      <p:cxnSp>
        <p:nvCxnSpPr>
          <p:cNvPr id="303" name="直線矢印コネクタ 302">
            <a:extLst>
              <a:ext uri="{FF2B5EF4-FFF2-40B4-BE49-F238E27FC236}">
                <a16:creationId xmlns:a16="http://schemas.microsoft.com/office/drawing/2014/main" id="{8216C0F5-AE16-B5A1-3851-2089C51688C8}"/>
              </a:ext>
            </a:extLst>
          </p:cNvPr>
          <p:cNvCxnSpPr>
            <a:cxnSpLocks/>
          </p:cNvCxnSpPr>
          <p:nvPr/>
        </p:nvCxnSpPr>
        <p:spPr>
          <a:xfrm>
            <a:off x="5382172" y="5250039"/>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304" name="角丸四角形 68">
            <a:extLst>
              <a:ext uri="{FF2B5EF4-FFF2-40B4-BE49-F238E27FC236}">
                <a16:creationId xmlns:a16="http://schemas.microsoft.com/office/drawing/2014/main" id="{E723FCF2-2370-2936-23D0-967949A15896}"/>
              </a:ext>
            </a:extLst>
          </p:cNvPr>
          <p:cNvSpPr/>
          <p:nvPr/>
        </p:nvSpPr>
        <p:spPr bwMode="auto">
          <a:xfrm>
            <a:off x="8419888" y="5178641"/>
            <a:ext cx="936000" cy="39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ひかり電話工事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305" name="角丸四角形 41">
            <a:extLst>
              <a:ext uri="{FF2B5EF4-FFF2-40B4-BE49-F238E27FC236}">
                <a16:creationId xmlns:a16="http://schemas.microsoft.com/office/drawing/2014/main" id="{E976D583-2EE7-9611-2DD8-81EECE198D3F}"/>
              </a:ext>
            </a:extLst>
          </p:cNvPr>
          <p:cNvSpPr/>
          <p:nvPr/>
        </p:nvSpPr>
        <p:spPr bwMode="auto">
          <a:xfrm>
            <a:off x="8998984" y="5620822"/>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（発信）</a:t>
            </a:r>
          </a:p>
        </p:txBody>
      </p:sp>
      <p:sp>
        <p:nvSpPr>
          <p:cNvPr id="306" name="テキスト ボックス 305">
            <a:extLst>
              <a:ext uri="{FF2B5EF4-FFF2-40B4-BE49-F238E27FC236}">
                <a16:creationId xmlns:a16="http://schemas.microsoft.com/office/drawing/2014/main" id="{A28094B0-618E-54E7-D85B-EC4C842B746F}"/>
              </a:ext>
            </a:extLst>
          </p:cNvPr>
          <p:cNvSpPr txBox="1"/>
          <p:nvPr/>
        </p:nvSpPr>
        <p:spPr>
          <a:xfrm>
            <a:off x="5584648" y="5321430"/>
            <a:ext cx="2083904"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07" name="直線矢印コネクタ 306">
            <a:extLst>
              <a:ext uri="{FF2B5EF4-FFF2-40B4-BE49-F238E27FC236}">
                <a16:creationId xmlns:a16="http://schemas.microsoft.com/office/drawing/2014/main" id="{6E0DFAD7-8232-4E7B-42A2-94BA5E43C631}"/>
              </a:ext>
            </a:extLst>
          </p:cNvPr>
          <p:cNvCxnSpPr>
            <a:cxnSpLocks/>
          </p:cNvCxnSpPr>
          <p:nvPr/>
        </p:nvCxnSpPr>
        <p:spPr>
          <a:xfrm>
            <a:off x="7582844" y="5490707"/>
            <a:ext cx="828000" cy="0"/>
          </a:xfrm>
          <a:prstGeom prst="straightConnector1">
            <a:avLst/>
          </a:prstGeom>
          <a:noFill/>
          <a:ln w="9525" cap="flat" cmpd="sng" algn="ctr">
            <a:solidFill>
              <a:sysClr val="windowText" lastClr="000000"/>
            </a:solidFill>
            <a:prstDash val="solid"/>
            <a:headEnd type="none"/>
            <a:tailEnd type="triangle"/>
          </a:ln>
          <a:effectLst/>
        </p:spPr>
      </p:cxnSp>
      <p:cxnSp>
        <p:nvCxnSpPr>
          <p:cNvPr id="308" name="直線矢印コネクタ 307">
            <a:extLst>
              <a:ext uri="{FF2B5EF4-FFF2-40B4-BE49-F238E27FC236}">
                <a16:creationId xmlns:a16="http://schemas.microsoft.com/office/drawing/2014/main" id="{2C0EADFD-7759-43AD-7972-2F49C91CCDD0}"/>
              </a:ext>
            </a:extLst>
          </p:cNvPr>
          <p:cNvCxnSpPr>
            <a:cxnSpLocks/>
          </p:cNvCxnSpPr>
          <p:nvPr/>
        </p:nvCxnSpPr>
        <p:spPr>
          <a:xfrm>
            <a:off x="6862844" y="5490707"/>
            <a:ext cx="720000" cy="0"/>
          </a:xfrm>
          <a:prstGeom prst="straightConnector1">
            <a:avLst/>
          </a:prstGeom>
          <a:noFill/>
          <a:ln w="9525" cap="flat" cmpd="sng" algn="ctr">
            <a:solidFill>
              <a:sysClr val="windowText" lastClr="000000"/>
            </a:solidFill>
            <a:prstDash val="solid"/>
            <a:headEnd type="none"/>
            <a:tailEnd type="triangle"/>
          </a:ln>
          <a:effectLst/>
        </p:spPr>
      </p:cxnSp>
      <p:cxnSp>
        <p:nvCxnSpPr>
          <p:cNvPr id="309" name="直線矢印コネクタ 308">
            <a:extLst>
              <a:ext uri="{FF2B5EF4-FFF2-40B4-BE49-F238E27FC236}">
                <a16:creationId xmlns:a16="http://schemas.microsoft.com/office/drawing/2014/main" id="{12E90C57-E963-7AA6-6512-BCD4C9D71F89}"/>
              </a:ext>
            </a:extLst>
          </p:cNvPr>
          <p:cNvCxnSpPr>
            <a:cxnSpLocks/>
          </p:cNvCxnSpPr>
          <p:nvPr/>
        </p:nvCxnSpPr>
        <p:spPr>
          <a:xfrm>
            <a:off x="5382172" y="5490707"/>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310" name="正方形/長方形 309">
            <a:extLst>
              <a:ext uri="{FF2B5EF4-FFF2-40B4-BE49-F238E27FC236}">
                <a16:creationId xmlns:a16="http://schemas.microsoft.com/office/drawing/2014/main" id="{41F4E68D-BE1D-E887-C8C5-69A0CE22ADED}"/>
              </a:ext>
            </a:extLst>
          </p:cNvPr>
          <p:cNvSpPr/>
          <p:nvPr/>
        </p:nvSpPr>
        <p:spPr bwMode="auto">
          <a:xfrm>
            <a:off x="9662161" y="3093323"/>
            <a:ext cx="1044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通建システム／</a:t>
            </a:r>
            <a:endParaRPr kumimoji="0" lang="en-US" altLang="ja-JP" sz="1000" kern="0" dirty="0">
              <a:solidFill>
                <a:prstClr val="white"/>
              </a:solidFill>
              <a:latin typeface="Meiryo UI"/>
              <a:ea typeface="Meiryo UI" panose="020B0604030504040204" pitchFamily="50" charset="-128"/>
              <a:cs typeface="メイリオ" panose="020B0604030504040204" pitchFamily="50" charset="-128"/>
            </a:endParaRPr>
          </a:p>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施工管理</a:t>
            </a:r>
          </a:p>
        </p:txBody>
      </p:sp>
      <p:cxnSp>
        <p:nvCxnSpPr>
          <p:cNvPr id="311" name="直線コネクタ 310">
            <a:extLst>
              <a:ext uri="{FF2B5EF4-FFF2-40B4-BE49-F238E27FC236}">
                <a16:creationId xmlns:a16="http://schemas.microsoft.com/office/drawing/2014/main" id="{5A94544A-C0CA-930A-5AC6-91449C898F96}"/>
              </a:ext>
            </a:extLst>
          </p:cNvPr>
          <p:cNvCxnSpPr/>
          <p:nvPr/>
        </p:nvCxnSpPr>
        <p:spPr>
          <a:xfrm flipH="1">
            <a:off x="10184161" y="3416137"/>
            <a:ext cx="0" cy="4860000"/>
          </a:xfrm>
          <a:prstGeom prst="line">
            <a:avLst/>
          </a:prstGeom>
          <a:noFill/>
          <a:ln w="9525" cap="flat" cmpd="sng" algn="ctr">
            <a:solidFill>
              <a:sysClr val="window" lastClr="FFFFFF">
                <a:lumMod val="50000"/>
              </a:sysClr>
            </a:solidFill>
            <a:prstDash val="sysDash"/>
          </a:ln>
          <a:effectLst/>
        </p:spPr>
      </p:cxnSp>
      <p:sp>
        <p:nvSpPr>
          <p:cNvPr id="312" name="正方形/長方形 311">
            <a:extLst>
              <a:ext uri="{FF2B5EF4-FFF2-40B4-BE49-F238E27FC236}">
                <a16:creationId xmlns:a16="http://schemas.microsoft.com/office/drawing/2014/main" id="{40A3B58B-2FEA-1562-6BF2-00FE6AF2BB38}"/>
              </a:ext>
            </a:extLst>
          </p:cNvPr>
          <p:cNvSpPr/>
          <p:nvPr/>
        </p:nvSpPr>
        <p:spPr bwMode="auto">
          <a:xfrm>
            <a:off x="2681787" y="3093323"/>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313" name="直線コネクタ 312">
            <a:extLst>
              <a:ext uri="{FF2B5EF4-FFF2-40B4-BE49-F238E27FC236}">
                <a16:creationId xmlns:a16="http://schemas.microsoft.com/office/drawing/2014/main" id="{7343DFF9-A342-7091-09F8-336A2B1F8229}"/>
              </a:ext>
            </a:extLst>
          </p:cNvPr>
          <p:cNvCxnSpPr/>
          <p:nvPr/>
        </p:nvCxnSpPr>
        <p:spPr>
          <a:xfrm flipH="1">
            <a:off x="3038658" y="3416137"/>
            <a:ext cx="0" cy="4860000"/>
          </a:xfrm>
          <a:prstGeom prst="line">
            <a:avLst/>
          </a:prstGeom>
          <a:noFill/>
          <a:ln w="9525" cap="flat" cmpd="sng" algn="ctr">
            <a:solidFill>
              <a:sysClr val="window" lastClr="FFFFFF">
                <a:lumMod val="50000"/>
              </a:sysClr>
            </a:solidFill>
            <a:prstDash val="sysDash"/>
          </a:ln>
          <a:effectLst/>
        </p:spPr>
      </p:cxnSp>
      <p:sp>
        <p:nvSpPr>
          <p:cNvPr id="314" name="正方形/長方形 313">
            <a:extLst>
              <a:ext uri="{FF2B5EF4-FFF2-40B4-BE49-F238E27FC236}">
                <a16:creationId xmlns:a16="http://schemas.microsoft.com/office/drawing/2014/main" id="{0339C5A5-0667-B34E-4B4F-9748CC1F5FBD}"/>
              </a:ext>
            </a:extLst>
          </p:cNvPr>
          <p:cNvSpPr/>
          <p:nvPr/>
        </p:nvSpPr>
        <p:spPr bwMode="auto">
          <a:xfrm>
            <a:off x="1909168" y="3093323"/>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番ポ</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315" name="直線コネクタ 314">
            <a:extLst>
              <a:ext uri="{FF2B5EF4-FFF2-40B4-BE49-F238E27FC236}">
                <a16:creationId xmlns:a16="http://schemas.microsoft.com/office/drawing/2014/main" id="{8B31CBC3-4D61-EF84-D26E-D05E7EE0BE3B}"/>
              </a:ext>
            </a:extLst>
          </p:cNvPr>
          <p:cNvCxnSpPr/>
          <p:nvPr/>
        </p:nvCxnSpPr>
        <p:spPr>
          <a:xfrm flipH="1">
            <a:off x="2266039" y="3416137"/>
            <a:ext cx="0" cy="4860000"/>
          </a:xfrm>
          <a:prstGeom prst="line">
            <a:avLst/>
          </a:prstGeom>
          <a:noFill/>
          <a:ln w="9525" cap="flat" cmpd="sng" algn="ctr">
            <a:solidFill>
              <a:sysClr val="window" lastClr="FFFFFF">
                <a:lumMod val="50000"/>
              </a:sysClr>
            </a:solidFill>
            <a:prstDash val="sysDash"/>
          </a:ln>
          <a:effectLst/>
        </p:spPr>
      </p:cxnSp>
      <p:cxnSp>
        <p:nvCxnSpPr>
          <p:cNvPr id="316" name="直線矢印コネクタ 315">
            <a:extLst>
              <a:ext uri="{FF2B5EF4-FFF2-40B4-BE49-F238E27FC236}">
                <a16:creationId xmlns:a16="http://schemas.microsoft.com/office/drawing/2014/main" id="{3CDED64A-E48A-66F6-D5B7-B19CAB6F59CA}"/>
              </a:ext>
            </a:extLst>
          </p:cNvPr>
          <p:cNvCxnSpPr>
            <a:cxnSpLocks/>
          </p:cNvCxnSpPr>
          <p:nvPr/>
        </p:nvCxnSpPr>
        <p:spPr>
          <a:xfrm>
            <a:off x="2266039" y="3820582"/>
            <a:ext cx="1908000" cy="0"/>
          </a:xfrm>
          <a:prstGeom prst="straightConnector1">
            <a:avLst/>
          </a:prstGeom>
          <a:noFill/>
          <a:ln w="9525" cap="flat" cmpd="sng" algn="ctr">
            <a:solidFill>
              <a:sysClr val="windowText" lastClr="000000"/>
            </a:solidFill>
            <a:prstDash val="solid"/>
            <a:headEnd type="triangle"/>
            <a:tailEnd type="none"/>
          </a:ln>
          <a:effectLst/>
        </p:spPr>
      </p:cxnSp>
      <p:sp>
        <p:nvSpPr>
          <p:cNvPr id="317" name="テキスト ボックス 316">
            <a:extLst>
              <a:ext uri="{FF2B5EF4-FFF2-40B4-BE49-F238E27FC236}">
                <a16:creationId xmlns:a16="http://schemas.microsoft.com/office/drawing/2014/main" id="{4E5C4FAB-F592-94A9-5A3D-B589644AC907}"/>
              </a:ext>
            </a:extLst>
          </p:cNvPr>
          <p:cNvSpPr txBox="1"/>
          <p:nvPr/>
        </p:nvSpPr>
        <p:spPr>
          <a:xfrm>
            <a:off x="3385630" y="3640562"/>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18" name="テキスト ボックス 317">
            <a:extLst>
              <a:ext uri="{FF2B5EF4-FFF2-40B4-BE49-F238E27FC236}">
                <a16:creationId xmlns:a16="http://schemas.microsoft.com/office/drawing/2014/main" id="{3ECC8F86-99D9-BF59-4F45-17B7F7D9F90E}"/>
              </a:ext>
            </a:extLst>
          </p:cNvPr>
          <p:cNvSpPr txBox="1"/>
          <p:nvPr/>
        </p:nvSpPr>
        <p:spPr>
          <a:xfrm>
            <a:off x="4360094" y="3775577"/>
            <a:ext cx="154850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光設備構築検討依頼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19" name="直線矢印コネクタ 318">
            <a:extLst>
              <a:ext uri="{FF2B5EF4-FFF2-40B4-BE49-F238E27FC236}">
                <a16:creationId xmlns:a16="http://schemas.microsoft.com/office/drawing/2014/main" id="{C350D355-A011-DCAA-0170-D0ADC8349799}"/>
              </a:ext>
            </a:extLst>
          </p:cNvPr>
          <p:cNvCxnSpPr>
            <a:cxnSpLocks/>
          </p:cNvCxnSpPr>
          <p:nvPr/>
        </p:nvCxnSpPr>
        <p:spPr>
          <a:xfrm>
            <a:off x="4201766" y="3958878"/>
            <a:ext cx="2664000" cy="0"/>
          </a:xfrm>
          <a:prstGeom prst="straightConnector1">
            <a:avLst/>
          </a:prstGeom>
          <a:noFill/>
          <a:ln w="9525" cap="flat" cmpd="sng" algn="ctr">
            <a:solidFill>
              <a:sysClr val="windowText" lastClr="000000"/>
            </a:solidFill>
            <a:prstDash val="solid"/>
            <a:tailEnd type="triangle"/>
          </a:ln>
          <a:effectLst/>
        </p:spPr>
      </p:cxnSp>
      <p:cxnSp>
        <p:nvCxnSpPr>
          <p:cNvPr id="320" name="直線矢印コネクタ 319">
            <a:extLst>
              <a:ext uri="{FF2B5EF4-FFF2-40B4-BE49-F238E27FC236}">
                <a16:creationId xmlns:a16="http://schemas.microsoft.com/office/drawing/2014/main" id="{8AD30AFF-53F3-E65A-69BD-C6D5F4067126}"/>
              </a:ext>
            </a:extLst>
          </p:cNvPr>
          <p:cNvCxnSpPr>
            <a:cxnSpLocks/>
          </p:cNvCxnSpPr>
          <p:nvPr/>
        </p:nvCxnSpPr>
        <p:spPr>
          <a:xfrm>
            <a:off x="6862845" y="3958878"/>
            <a:ext cx="720000" cy="0"/>
          </a:xfrm>
          <a:prstGeom prst="straightConnector1">
            <a:avLst/>
          </a:prstGeom>
          <a:noFill/>
          <a:ln w="9525" cap="flat" cmpd="sng" algn="ctr">
            <a:solidFill>
              <a:sysClr val="windowText" lastClr="000000"/>
            </a:solidFill>
            <a:prstDash val="solid"/>
            <a:tailEnd type="triangle"/>
          </a:ln>
          <a:effectLst/>
        </p:spPr>
      </p:cxnSp>
      <p:sp>
        <p:nvSpPr>
          <p:cNvPr id="321" name="テキスト ボックス 320">
            <a:extLst>
              <a:ext uri="{FF2B5EF4-FFF2-40B4-BE49-F238E27FC236}">
                <a16:creationId xmlns:a16="http://schemas.microsoft.com/office/drawing/2014/main" id="{4276A9B9-58DC-2461-F07E-F00DAA59019A}"/>
              </a:ext>
            </a:extLst>
          </p:cNvPr>
          <p:cNvSpPr txBox="1"/>
          <p:nvPr/>
        </p:nvSpPr>
        <p:spPr>
          <a:xfrm>
            <a:off x="4360094" y="4042326"/>
            <a:ext cx="179536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詳細情報照会（２次納期回答）</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22" name="直線矢印コネクタ 321">
            <a:extLst>
              <a:ext uri="{FF2B5EF4-FFF2-40B4-BE49-F238E27FC236}">
                <a16:creationId xmlns:a16="http://schemas.microsoft.com/office/drawing/2014/main" id="{1AAAA040-EB41-7243-F6AA-7DC49D94E665}"/>
              </a:ext>
            </a:extLst>
          </p:cNvPr>
          <p:cNvCxnSpPr>
            <a:cxnSpLocks/>
          </p:cNvCxnSpPr>
          <p:nvPr/>
        </p:nvCxnSpPr>
        <p:spPr>
          <a:xfrm>
            <a:off x="4201766" y="4225627"/>
            <a:ext cx="26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323" name="直線矢印コネクタ 322">
            <a:extLst>
              <a:ext uri="{FF2B5EF4-FFF2-40B4-BE49-F238E27FC236}">
                <a16:creationId xmlns:a16="http://schemas.microsoft.com/office/drawing/2014/main" id="{2C6CC187-2F39-FACA-6965-70EFEC5E8436}"/>
              </a:ext>
            </a:extLst>
          </p:cNvPr>
          <p:cNvCxnSpPr>
            <a:cxnSpLocks/>
          </p:cNvCxnSpPr>
          <p:nvPr/>
        </p:nvCxnSpPr>
        <p:spPr>
          <a:xfrm>
            <a:off x="6862845" y="4225627"/>
            <a:ext cx="720000" cy="0"/>
          </a:xfrm>
          <a:prstGeom prst="straightConnector1">
            <a:avLst/>
          </a:prstGeom>
          <a:noFill/>
          <a:ln w="9525" cap="flat" cmpd="sng" algn="ctr">
            <a:solidFill>
              <a:sysClr val="windowText" lastClr="000000"/>
            </a:solidFill>
            <a:prstDash val="solid"/>
            <a:headEnd type="triangle"/>
            <a:tailEnd type="none"/>
          </a:ln>
          <a:effectLst/>
        </p:spPr>
      </p:cxnSp>
      <p:sp>
        <p:nvSpPr>
          <p:cNvPr id="324" name="テキスト ボックス 323">
            <a:extLst>
              <a:ext uri="{FF2B5EF4-FFF2-40B4-BE49-F238E27FC236}">
                <a16:creationId xmlns:a16="http://schemas.microsoft.com/office/drawing/2014/main" id="{C6339015-658E-40F8-94BE-51CF5BBE9DAA}"/>
              </a:ext>
            </a:extLst>
          </p:cNvPr>
          <p:cNvSpPr txBox="1"/>
          <p:nvPr/>
        </p:nvSpPr>
        <p:spPr>
          <a:xfrm>
            <a:off x="5584648" y="5890812"/>
            <a:ext cx="2572820" cy="152414"/>
          </a:xfrm>
          <a:prstGeom prst="rect">
            <a:avLst/>
          </a:prstGeom>
          <a:solidFill>
            <a:sysClr val="window" lastClr="FFFFFF"/>
          </a:solidFill>
          <a:ln>
            <a:noFill/>
          </a:ln>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（ひかり電話）工事依頼情報流通（番ポ工事）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25" name="直線矢印コネクタ 324">
            <a:extLst>
              <a:ext uri="{FF2B5EF4-FFF2-40B4-BE49-F238E27FC236}">
                <a16:creationId xmlns:a16="http://schemas.microsoft.com/office/drawing/2014/main" id="{2B2091F8-B92E-651E-FE68-83CBBA8CCFD8}"/>
              </a:ext>
            </a:extLst>
          </p:cNvPr>
          <p:cNvCxnSpPr>
            <a:cxnSpLocks/>
          </p:cNvCxnSpPr>
          <p:nvPr/>
        </p:nvCxnSpPr>
        <p:spPr>
          <a:xfrm>
            <a:off x="7582844" y="6098189"/>
            <a:ext cx="828000" cy="0"/>
          </a:xfrm>
          <a:prstGeom prst="straightConnector1">
            <a:avLst/>
          </a:prstGeom>
          <a:noFill/>
          <a:ln w="9525" cap="flat" cmpd="sng" algn="ctr">
            <a:solidFill>
              <a:sysClr val="windowText" lastClr="000000"/>
            </a:solidFill>
            <a:prstDash val="solid"/>
            <a:headEnd type="triangle"/>
            <a:tailEnd type="none"/>
          </a:ln>
          <a:effectLst/>
        </p:spPr>
      </p:cxnSp>
      <p:cxnSp>
        <p:nvCxnSpPr>
          <p:cNvPr id="326" name="直線矢印コネクタ 325">
            <a:extLst>
              <a:ext uri="{FF2B5EF4-FFF2-40B4-BE49-F238E27FC236}">
                <a16:creationId xmlns:a16="http://schemas.microsoft.com/office/drawing/2014/main" id="{9D1400CF-4930-2AFB-FABF-8D91B558F5BF}"/>
              </a:ext>
            </a:extLst>
          </p:cNvPr>
          <p:cNvCxnSpPr>
            <a:cxnSpLocks/>
          </p:cNvCxnSpPr>
          <p:nvPr/>
        </p:nvCxnSpPr>
        <p:spPr>
          <a:xfrm>
            <a:off x="6862844" y="6098189"/>
            <a:ext cx="720000" cy="0"/>
          </a:xfrm>
          <a:prstGeom prst="straightConnector1">
            <a:avLst/>
          </a:prstGeom>
          <a:noFill/>
          <a:ln w="9525" cap="flat" cmpd="sng" algn="ctr">
            <a:solidFill>
              <a:sysClr val="windowText" lastClr="000000"/>
            </a:solidFill>
            <a:prstDash val="solid"/>
            <a:headEnd type="triangle"/>
            <a:tailEnd type="none"/>
          </a:ln>
          <a:effectLst/>
        </p:spPr>
      </p:cxnSp>
      <p:cxnSp>
        <p:nvCxnSpPr>
          <p:cNvPr id="327" name="直線矢印コネクタ 326">
            <a:extLst>
              <a:ext uri="{FF2B5EF4-FFF2-40B4-BE49-F238E27FC236}">
                <a16:creationId xmlns:a16="http://schemas.microsoft.com/office/drawing/2014/main" id="{CA0275E8-0BC6-923D-1654-B21F23C97328}"/>
              </a:ext>
            </a:extLst>
          </p:cNvPr>
          <p:cNvCxnSpPr>
            <a:cxnSpLocks/>
          </p:cNvCxnSpPr>
          <p:nvPr/>
        </p:nvCxnSpPr>
        <p:spPr>
          <a:xfrm>
            <a:off x="5382172" y="6098189"/>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328" name="角丸四角形 80">
            <a:extLst>
              <a:ext uri="{FF2B5EF4-FFF2-40B4-BE49-F238E27FC236}">
                <a16:creationId xmlns:a16="http://schemas.microsoft.com/office/drawing/2014/main" id="{43864A3C-E075-BCB9-CB2C-E73ACA636B03}"/>
              </a:ext>
            </a:extLst>
          </p:cNvPr>
          <p:cNvSpPr/>
          <p:nvPr/>
        </p:nvSpPr>
        <p:spPr bwMode="auto">
          <a:xfrm>
            <a:off x="8419888" y="6025827"/>
            <a:ext cx="936000" cy="828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番ポ工事</a:t>
            </a:r>
          </a:p>
        </p:txBody>
      </p:sp>
      <p:sp>
        <p:nvSpPr>
          <p:cNvPr id="329" name="角丸四角形 122">
            <a:extLst>
              <a:ext uri="{FF2B5EF4-FFF2-40B4-BE49-F238E27FC236}">
                <a16:creationId xmlns:a16="http://schemas.microsoft.com/office/drawing/2014/main" id="{147B6CC9-8D3C-193B-12BF-87507E6AD924}"/>
              </a:ext>
            </a:extLst>
          </p:cNvPr>
          <p:cNvSpPr/>
          <p:nvPr/>
        </p:nvSpPr>
        <p:spPr bwMode="auto">
          <a:xfrm>
            <a:off x="8984234" y="7015937"/>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（着信）</a:t>
            </a:r>
          </a:p>
        </p:txBody>
      </p:sp>
      <p:cxnSp>
        <p:nvCxnSpPr>
          <p:cNvPr id="330" name="直線矢印コネクタ 329">
            <a:extLst>
              <a:ext uri="{FF2B5EF4-FFF2-40B4-BE49-F238E27FC236}">
                <a16:creationId xmlns:a16="http://schemas.microsoft.com/office/drawing/2014/main" id="{51D21E4A-BFCC-DE25-EB50-1C1586DCBA6D}"/>
              </a:ext>
            </a:extLst>
          </p:cNvPr>
          <p:cNvCxnSpPr>
            <a:cxnSpLocks/>
          </p:cNvCxnSpPr>
          <p:nvPr/>
        </p:nvCxnSpPr>
        <p:spPr>
          <a:xfrm>
            <a:off x="7582845" y="7825987"/>
            <a:ext cx="1296000" cy="0"/>
          </a:xfrm>
          <a:prstGeom prst="straightConnector1">
            <a:avLst/>
          </a:prstGeom>
          <a:noFill/>
          <a:ln w="9525" cap="flat" cmpd="sng" algn="ctr">
            <a:solidFill>
              <a:sysClr val="windowText" lastClr="000000"/>
            </a:solidFill>
            <a:prstDash val="solid"/>
            <a:headEnd type="triangle"/>
            <a:tailEnd type="none"/>
          </a:ln>
          <a:effectLst/>
        </p:spPr>
      </p:cxnSp>
      <p:cxnSp>
        <p:nvCxnSpPr>
          <p:cNvPr id="332" name="直線矢印コネクタ 331">
            <a:extLst>
              <a:ext uri="{FF2B5EF4-FFF2-40B4-BE49-F238E27FC236}">
                <a16:creationId xmlns:a16="http://schemas.microsoft.com/office/drawing/2014/main" id="{E488B40D-CB7C-1F8F-B569-21E8F0C859C9}"/>
              </a:ext>
            </a:extLst>
          </p:cNvPr>
          <p:cNvCxnSpPr>
            <a:cxnSpLocks/>
          </p:cNvCxnSpPr>
          <p:nvPr/>
        </p:nvCxnSpPr>
        <p:spPr>
          <a:xfrm>
            <a:off x="8230845" y="7476275"/>
            <a:ext cx="648000" cy="0"/>
          </a:xfrm>
          <a:prstGeom prst="straightConnector1">
            <a:avLst/>
          </a:prstGeom>
          <a:noFill/>
          <a:ln w="9525" cap="flat" cmpd="sng" algn="ctr">
            <a:solidFill>
              <a:sysClr val="windowText" lastClr="000000"/>
            </a:solidFill>
            <a:prstDash val="solid"/>
            <a:headEnd type="triangle"/>
            <a:tailEnd type="none"/>
          </a:ln>
          <a:effectLst/>
        </p:spPr>
      </p:cxnSp>
      <p:cxnSp>
        <p:nvCxnSpPr>
          <p:cNvPr id="333" name="カギ線コネクタ 126">
            <a:extLst>
              <a:ext uri="{FF2B5EF4-FFF2-40B4-BE49-F238E27FC236}">
                <a16:creationId xmlns:a16="http://schemas.microsoft.com/office/drawing/2014/main" id="{0D122CD3-4201-ADD7-7440-99A256351946}"/>
              </a:ext>
            </a:extLst>
          </p:cNvPr>
          <p:cNvCxnSpPr/>
          <p:nvPr/>
        </p:nvCxnSpPr>
        <p:spPr bwMode="auto">
          <a:xfrm>
            <a:off x="8227330" y="7476275"/>
            <a:ext cx="1953317" cy="159083"/>
          </a:xfrm>
          <a:prstGeom prst="bentConnector3">
            <a:avLst>
              <a:gd name="adj1" fmla="val 67"/>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4" name="テキスト ボックス 333">
            <a:extLst>
              <a:ext uri="{FF2B5EF4-FFF2-40B4-BE49-F238E27FC236}">
                <a16:creationId xmlns:a16="http://schemas.microsoft.com/office/drawing/2014/main" id="{917003A0-4715-D97B-4F3F-490851927906}"/>
              </a:ext>
            </a:extLst>
          </p:cNvPr>
          <p:cNvSpPr txBox="1"/>
          <p:nvPr/>
        </p:nvSpPr>
        <p:spPr>
          <a:xfrm>
            <a:off x="8060010" y="7254726"/>
            <a:ext cx="820738"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5" name="線吹き出し 1 (枠付き) 207">
            <a:extLst>
              <a:ext uri="{FF2B5EF4-FFF2-40B4-BE49-F238E27FC236}">
                <a16:creationId xmlns:a16="http://schemas.microsoft.com/office/drawing/2014/main" id="{B7B44419-78B1-FDC1-782C-1568DEAFAE47}"/>
              </a:ext>
            </a:extLst>
          </p:cNvPr>
          <p:cNvSpPr/>
          <p:nvPr/>
        </p:nvSpPr>
        <p:spPr bwMode="auto">
          <a:xfrm>
            <a:off x="1939330" y="3927845"/>
            <a:ext cx="2160000" cy="540000"/>
          </a:xfrm>
          <a:prstGeom prst="borderCallout1">
            <a:avLst>
              <a:gd name="adj1" fmla="val 510"/>
              <a:gd name="adj2" fmla="val 48069"/>
              <a:gd name="adj3" fmla="val -20157"/>
              <a:gd name="adj4" fmla="val 56831"/>
            </a:avLst>
          </a:prstGeom>
          <a:solidFill>
            <a:sysClr val="window" lastClr="FFFFFF"/>
          </a:solidFill>
          <a:ln w="12700"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双方向番ポ開始前に申し込まれた片方向番ポは、既存と同様に番ポシステムへ番ポ申込する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336" name="線吹き出し 1 (枠付き) 207">
            <a:extLst>
              <a:ext uri="{FF2B5EF4-FFF2-40B4-BE49-F238E27FC236}">
                <a16:creationId xmlns:a16="http://schemas.microsoft.com/office/drawing/2014/main" id="{AC18BA17-9E31-92D6-A07F-475C527FA739}"/>
              </a:ext>
            </a:extLst>
          </p:cNvPr>
          <p:cNvSpPr/>
          <p:nvPr/>
        </p:nvSpPr>
        <p:spPr bwMode="auto">
          <a:xfrm>
            <a:off x="1939330" y="4525104"/>
            <a:ext cx="2160000" cy="900000"/>
          </a:xfrm>
          <a:prstGeom prst="borderCallout1">
            <a:avLst>
              <a:gd name="adj1" fmla="val 50550"/>
              <a:gd name="adj2" fmla="val 100103"/>
              <a:gd name="adj3" fmla="val -5545"/>
              <a:gd name="adj4" fmla="val 134473"/>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番ポ申込先が番ポシステムのため、オーダ流通システムにオーダ情報が存在せず、</a:t>
            </a: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（番ポ工事：事業者情報）の流通対象外となることを記事欄で通知する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pic>
        <p:nvPicPr>
          <p:cNvPr id="337" name="Picture 832">
            <a:extLst>
              <a:ext uri="{FF2B5EF4-FFF2-40B4-BE49-F238E27FC236}">
                <a16:creationId xmlns:a16="http://schemas.microsoft.com/office/drawing/2014/main" id="{3455D738-10DB-01D6-F17F-D14591D4CB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35443"/>
          <a:stretch>
            <a:fillRect/>
          </a:stretch>
        </p:blipFill>
        <p:spPr bwMode="auto">
          <a:xfrm flipH="1">
            <a:off x="9412093" y="6667504"/>
            <a:ext cx="231795" cy="24809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1905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 name="線吹き出し 1 (枠付き) 207">
            <a:extLst>
              <a:ext uri="{FF2B5EF4-FFF2-40B4-BE49-F238E27FC236}">
                <a16:creationId xmlns:a16="http://schemas.microsoft.com/office/drawing/2014/main" id="{8B369387-4D3B-E145-BAA6-8982FA417803}"/>
              </a:ext>
            </a:extLst>
          </p:cNvPr>
          <p:cNvSpPr/>
          <p:nvPr/>
        </p:nvSpPr>
        <p:spPr bwMode="auto">
          <a:xfrm>
            <a:off x="9918750" y="6350220"/>
            <a:ext cx="2007404" cy="540000"/>
          </a:xfrm>
          <a:prstGeom prst="borderCallout1">
            <a:avLst>
              <a:gd name="adj1" fmla="val 57415"/>
              <a:gd name="adj2" fmla="val 199"/>
              <a:gd name="adj3" fmla="val 76590"/>
              <a:gd name="adj4" fmla="val -10455"/>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記事欄から双方向番ポ開始前に申し込まれた片方向番ポとして登録されたオーダであることを把握する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sp>
        <p:nvSpPr>
          <p:cNvPr id="339" name="正方形/長方形 338">
            <a:extLst>
              <a:ext uri="{FF2B5EF4-FFF2-40B4-BE49-F238E27FC236}">
                <a16:creationId xmlns:a16="http://schemas.microsoft.com/office/drawing/2014/main" id="{D90FA5C7-61F5-4E6A-DFB4-3FF6AD467F0E}"/>
              </a:ext>
            </a:extLst>
          </p:cNvPr>
          <p:cNvSpPr/>
          <p:nvPr/>
        </p:nvSpPr>
        <p:spPr bwMode="auto">
          <a:xfrm>
            <a:off x="4887117" y="3093323"/>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sp>
        <p:nvSpPr>
          <p:cNvPr id="340" name="テキスト ボックス 339">
            <a:extLst>
              <a:ext uri="{FF2B5EF4-FFF2-40B4-BE49-F238E27FC236}">
                <a16:creationId xmlns:a16="http://schemas.microsoft.com/office/drawing/2014/main" id="{63C522C3-71B8-B6FD-84FB-162F8E4CB837}"/>
              </a:ext>
            </a:extLst>
          </p:cNvPr>
          <p:cNvSpPr txBox="1"/>
          <p:nvPr/>
        </p:nvSpPr>
        <p:spPr>
          <a:xfrm>
            <a:off x="5579650" y="6520882"/>
            <a:ext cx="279724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工事結果情報流通（番ポ工事）（工事結果情報）</a:t>
            </a:r>
          </a:p>
        </p:txBody>
      </p:sp>
      <p:cxnSp>
        <p:nvCxnSpPr>
          <p:cNvPr id="341" name="直線矢印コネクタ 340">
            <a:extLst>
              <a:ext uri="{FF2B5EF4-FFF2-40B4-BE49-F238E27FC236}">
                <a16:creationId xmlns:a16="http://schemas.microsoft.com/office/drawing/2014/main" id="{F0B6BC48-F45F-7B40-14FF-2997CBD93121}"/>
              </a:ext>
            </a:extLst>
          </p:cNvPr>
          <p:cNvCxnSpPr>
            <a:cxnSpLocks/>
          </p:cNvCxnSpPr>
          <p:nvPr/>
        </p:nvCxnSpPr>
        <p:spPr>
          <a:xfrm>
            <a:off x="7582844" y="6713019"/>
            <a:ext cx="828000" cy="0"/>
          </a:xfrm>
          <a:prstGeom prst="straightConnector1">
            <a:avLst/>
          </a:prstGeom>
          <a:noFill/>
          <a:ln w="9525" cap="flat" cmpd="sng" algn="ctr">
            <a:solidFill>
              <a:sysClr val="windowText" lastClr="000000"/>
            </a:solidFill>
            <a:prstDash val="solid"/>
            <a:headEnd type="none"/>
            <a:tailEnd type="triangle"/>
          </a:ln>
          <a:effectLst/>
        </p:spPr>
      </p:cxnSp>
      <p:cxnSp>
        <p:nvCxnSpPr>
          <p:cNvPr id="342" name="直線矢印コネクタ 341">
            <a:extLst>
              <a:ext uri="{FF2B5EF4-FFF2-40B4-BE49-F238E27FC236}">
                <a16:creationId xmlns:a16="http://schemas.microsoft.com/office/drawing/2014/main" id="{A1D17635-DD1C-3BAD-7D0A-FFCAA030419F}"/>
              </a:ext>
            </a:extLst>
          </p:cNvPr>
          <p:cNvCxnSpPr>
            <a:cxnSpLocks/>
          </p:cNvCxnSpPr>
          <p:nvPr/>
        </p:nvCxnSpPr>
        <p:spPr>
          <a:xfrm>
            <a:off x="6862844" y="6713019"/>
            <a:ext cx="720000" cy="0"/>
          </a:xfrm>
          <a:prstGeom prst="straightConnector1">
            <a:avLst/>
          </a:prstGeom>
          <a:noFill/>
          <a:ln w="9525" cap="flat" cmpd="sng" algn="ctr">
            <a:solidFill>
              <a:sysClr val="windowText" lastClr="000000"/>
            </a:solidFill>
            <a:prstDash val="solid"/>
            <a:headEnd type="none"/>
            <a:tailEnd type="triangle"/>
          </a:ln>
          <a:effectLst/>
        </p:spPr>
      </p:cxnSp>
      <p:cxnSp>
        <p:nvCxnSpPr>
          <p:cNvPr id="343" name="直線矢印コネクタ 342">
            <a:extLst>
              <a:ext uri="{FF2B5EF4-FFF2-40B4-BE49-F238E27FC236}">
                <a16:creationId xmlns:a16="http://schemas.microsoft.com/office/drawing/2014/main" id="{254D1FAC-2C6A-87E2-1D8D-16C241DF91A4}"/>
              </a:ext>
            </a:extLst>
          </p:cNvPr>
          <p:cNvCxnSpPr>
            <a:cxnSpLocks/>
          </p:cNvCxnSpPr>
          <p:nvPr/>
        </p:nvCxnSpPr>
        <p:spPr>
          <a:xfrm>
            <a:off x="5382172" y="6713019"/>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20" name="線吹き出し 1 (枠付き) 207">
            <a:extLst>
              <a:ext uri="{FF2B5EF4-FFF2-40B4-BE49-F238E27FC236}">
                <a16:creationId xmlns:a16="http://schemas.microsoft.com/office/drawing/2014/main" id="{99D1AE51-4E86-8286-7D0F-4844921CFFC8}"/>
              </a:ext>
            </a:extLst>
          </p:cNvPr>
          <p:cNvSpPr/>
          <p:nvPr/>
        </p:nvSpPr>
        <p:spPr bwMode="auto">
          <a:xfrm>
            <a:off x="4637794" y="6861487"/>
            <a:ext cx="2372819" cy="1154174"/>
          </a:xfrm>
          <a:prstGeom prst="borderCallout1">
            <a:avLst>
              <a:gd name="adj1" fmla="val 27598"/>
              <a:gd name="adj2" fmla="val 99790"/>
              <a:gd name="adj3" fmla="val -5699"/>
              <a:gd name="adj4" fmla="val 154148"/>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BB-CASTAR</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から流通される</a:t>
            </a:r>
            <a:r>
              <a:rPr kumimoji="1" lang="en-US" altLang="ja-JP" sz="1000" b="0" i="0" baseline="0" dirty="0">
                <a:solidFill>
                  <a:srgbClr val="0000FF"/>
                </a:solidFill>
                <a:latin typeface="+mn-ea"/>
                <a:ea typeface="+mn-ea"/>
              </a:rPr>
              <a:t>BB-CASTAR</a:t>
            </a:r>
            <a:r>
              <a:rPr kumimoji="1" lang="ja-JP" altLang="en-US" sz="1000" b="0" i="0" baseline="0" dirty="0">
                <a:solidFill>
                  <a:srgbClr val="0000FF"/>
                </a:solidFill>
                <a:latin typeface="+mn-ea"/>
                <a:ea typeface="+mn-ea"/>
              </a:rPr>
              <a:t>処理結果コード</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を通建システム向けの既存コード値にマッピングして流通する</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（例）</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graphicFrame>
        <p:nvGraphicFramePr>
          <p:cNvPr id="21" name="表 36">
            <a:extLst>
              <a:ext uri="{FF2B5EF4-FFF2-40B4-BE49-F238E27FC236}">
                <a16:creationId xmlns:a16="http://schemas.microsoft.com/office/drawing/2014/main" id="{BA365F62-99BD-E471-94F4-56941432368D}"/>
              </a:ext>
            </a:extLst>
          </p:cNvPr>
          <p:cNvGraphicFramePr>
            <a:graphicFrameLocks noGrp="1"/>
          </p:cNvGraphicFramePr>
          <p:nvPr>
            <p:extLst>
              <p:ext uri="{D42A27DB-BD31-4B8C-83A1-F6EECF244321}">
                <p14:modId xmlns:p14="http://schemas.microsoft.com/office/powerpoint/2010/main" val="4048970915"/>
              </p:ext>
            </p:extLst>
          </p:nvPr>
        </p:nvGraphicFramePr>
        <p:xfrm>
          <a:off x="4938986" y="7546844"/>
          <a:ext cx="2002676" cy="389161"/>
        </p:xfrm>
        <a:graphic>
          <a:graphicData uri="http://schemas.openxmlformats.org/drawingml/2006/table">
            <a:tbl>
              <a:tblPr firstRow="1" bandRow="1"/>
              <a:tblGrid>
                <a:gridCol w="1001338">
                  <a:extLst>
                    <a:ext uri="{9D8B030D-6E8A-4147-A177-3AD203B41FA5}">
                      <a16:colId xmlns:a16="http://schemas.microsoft.com/office/drawing/2014/main" val="3386803474"/>
                    </a:ext>
                  </a:extLst>
                </a:gridCol>
                <a:gridCol w="1001338">
                  <a:extLst>
                    <a:ext uri="{9D8B030D-6E8A-4147-A177-3AD203B41FA5}">
                      <a16:colId xmlns:a16="http://schemas.microsoft.com/office/drawing/2014/main" val="725465669"/>
                    </a:ext>
                  </a:extLst>
                </a:gridCol>
              </a:tblGrid>
              <a:tr h="205877">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algn="ctr"/>
                      <a:r>
                        <a:rPr kumimoji="1" lang="en-US" altLang="ja-JP" sz="800" b="0" dirty="0">
                          <a:solidFill>
                            <a:schemeClr val="tx1"/>
                          </a:solidFill>
                          <a:latin typeface="+mn-ea"/>
                          <a:ea typeface="+mn-ea"/>
                        </a:rPr>
                        <a:t>BB-CASTAR</a:t>
                      </a:r>
                      <a:br>
                        <a:rPr kumimoji="1" lang="en-US" altLang="ja-JP" sz="800" b="0" dirty="0">
                          <a:solidFill>
                            <a:schemeClr val="tx1"/>
                          </a:solidFill>
                          <a:latin typeface="+mn-ea"/>
                          <a:ea typeface="+mn-ea"/>
                        </a:rPr>
                      </a:br>
                      <a:r>
                        <a:rPr kumimoji="1" lang="ja-JP" altLang="en-US" sz="800" b="0" dirty="0">
                          <a:solidFill>
                            <a:schemeClr val="tx1"/>
                          </a:solidFill>
                          <a:latin typeface="+mn-ea"/>
                          <a:ea typeface="+mn-ea"/>
                        </a:rPr>
                        <a:t>処理結果コード</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baseline="0" dirty="0">
                          <a:solidFill>
                            <a:schemeClr val="tx1"/>
                          </a:solidFill>
                          <a:latin typeface="+mn-ea"/>
                          <a:ea typeface="+mn-ea"/>
                        </a:rPr>
                        <a:t>通建システム</a:t>
                      </a:r>
                      <a:br>
                        <a:rPr kumimoji="1" lang="en-US" altLang="ja-JP" sz="800" b="0" i="0" baseline="0" dirty="0">
                          <a:solidFill>
                            <a:schemeClr val="tx1"/>
                          </a:solidFill>
                          <a:latin typeface="+mn-ea"/>
                          <a:ea typeface="+mn-ea"/>
                        </a:rPr>
                      </a:br>
                      <a:r>
                        <a:rPr kumimoji="1" lang="ja-JP" altLang="en-US" sz="800" b="0" i="0" baseline="0" dirty="0">
                          <a:solidFill>
                            <a:schemeClr val="tx1"/>
                          </a:solidFill>
                          <a:latin typeface="+mn-ea"/>
                          <a:ea typeface="+mn-ea"/>
                        </a:rPr>
                        <a:t>番ポ自動工事結果</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118195880"/>
                  </a:ext>
                </a:extLst>
              </a:tr>
              <a:tr h="145321">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en-US" altLang="ja-JP" sz="800" b="0" dirty="0">
                          <a:solidFill>
                            <a:schemeClr val="tx1"/>
                          </a:solidFill>
                          <a:latin typeface="+mn-ea"/>
                          <a:ea typeface="+mn-ea"/>
                        </a:rPr>
                        <a:t>00:</a:t>
                      </a:r>
                      <a:r>
                        <a:rPr kumimoji="1" lang="ja-JP" altLang="en-US" sz="800" b="0" dirty="0">
                          <a:solidFill>
                            <a:schemeClr val="tx1"/>
                          </a:solidFill>
                          <a:latin typeface="+mn-ea"/>
                          <a:ea typeface="+mn-ea"/>
                        </a:rPr>
                        <a:t>正常</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baseline="0" dirty="0">
                          <a:solidFill>
                            <a:schemeClr val="tx1"/>
                          </a:solidFill>
                          <a:latin typeface="+mn-ea"/>
                          <a:ea typeface="+mn-ea"/>
                        </a:rPr>
                        <a:t>02:</a:t>
                      </a:r>
                      <a:r>
                        <a:rPr kumimoji="1" lang="ja-JP" altLang="en-US" sz="800" b="0" i="0" baseline="0" dirty="0">
                          <a:solidFill>
                            <a:schemeClr val="tx1"/>
                          </a:solidFill>
                          <a:latin typeface="+mn-ea"/>
                          <a:ea typeface="+mn-ea"/>
                        </a:rPr>
                        <a:t>依頼済</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70687964"/>
                  </a:ext>
                </a:extLst>
              </a:tr>
            </a:tbl>
          </a:graphicData>
        </a:graphic>
      </p:graphicFrame>
      <p:sp>
        <p:nvSpPr>
          <p:cNvPr id="22" name="矢印: 右 21">
            <a:extLst>
              <a:ext uri="{FF2B5EF4-FFF2-40B4-BE49-F238E27FC236}">
                <a16:creationId xmlns:a16="http://schemas.microsoft.com/office/drawing/2014/main" id="{B2A25B63-199D-9015-BF38-47B3A2A98A6D}"/>
              </a:ext>
            </a:extLst>
          </p:cNvPr>
          <p:cNvSpPr/>
          <p:nvPr/>
        </p:nvSpPr>
        <p:spPr bwMode="auto">
          <a:xfrm>
            <a:off x="5839499" y="7784307"/>
            <a:ext cx="193074" cy="135015"/>
          </a:xfrm>
          <a:prstGeom prst="rightArrow">
            <a:avLst/>
          </a:prstGeom>
          <a:solidFill>
            <a:srgbClr val="0000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endParaRPr lang="ja-JP" altLang="en-US" sz="1050" dirty="0">
              <a:solidFill>
                <a:srgbClr val="0000FF"/>
              </a:solidFill>
              <a:latin typeface="Meiryo UI"/>
              <a:ea typeface="Meiryo UI"/>
            </a:endParaRPr>
          </a:p>
        </p:txBody>
      </p:sp>
      <p:cxnSp>
        <p:nvCxnSpPr>
          <p:cNvPr id="23" name="直線コネクタ 22">
            <a:extLst>
              <a:ext uri="{FF2B5EF4-FFF2-40B4-BE49-F238E27FC236}">
                <a16:creationId xmlns:a16="http://schemas.microsoft.com/office/drawing/2014/main" id="{B5CC7DE9-441E-6635-F2E1-3BC96B5ED251}"/>
              </a:ext>
            </a:extLst>
          </p:cNvPr>
          <p:cNvCxnSpPr/>
          <p:nvPr/>
        </p:nvCxnSpPr>
        <p:spPr bwMode="auto">
          <a:xfrm>
            <a:off x="7006218" y="7204204"/>
            <a:ext cx="956349" cy="167799"/>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1" name="テキスト ボックス 330">
            <a:extLst>
              <a:ext uri="{FF2B5EF4-FFF2-40B4-BE49-F238E27FC236}">
                <a16:creationId xmlns:a16="http://schemas.microsoft.com/office/drawing/2014/main" id="{5F83F1FD-F921-29C9-F371-106A77C52946}"/>
              </a:ext>
            </a:extLst>
          </p:cNvPr>
          <p:cNvSpPr txBox="1"/>
          <p:nvPr/>
        </p:nvSpPr>
        <p:spPr>
          <a:xfrm>
            <a:off x="7661661" y="7604437"/>
            <a:ext cx="5129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工事完了</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4580200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全体概要（システム全体処理方式（４／８））</a:t>
            </a:r>
          </a:p>
          <a:p>
            <a:pPr lvl="0"/>
            <a:r>
              <a:rPr lang="ja-JP" altLang="en-US" dirty="0"/>
              <a:t>　</a:t>
            </a:r>
            <a:r>
              <a:rPr lang="ja-JP" altLang="en-US" sz="1050" dirty="0">
                <a:solidFill>
                  <a:srgbClr val="000000"/>
                </a:solidFill>
                <a:latin typeface="+mn-lt"/>
                <a:ea typeface="+mn-ea"/>
              </a:rPr>
              <a:t>オーダ流通システムへ番ポ申込／無派遣工事で、番号取得元事業者が１事業者の場合のシーケンスを以下に示す</a:t>
            </a:r>
            <a:endParaRPr lang="en-US" altLang="ja-JP" sz="1050" dirty="0">
              <a:solidFill>
                <a:srgbClr val="000000"/>
              </a:solidFill>
              <a:latin typeface="+mn-lt"/>
              <a:ea typeface="+mn-ea"/>
            </a:endParaRPr>
          </a:p>
          <a:p>
            <a:r>
              <a:rPr lang="ja-JP" altLang="en-US" dirty="0">
                <a:solidFill>
                  <a:srgbClr val="000000"/>
                </a:solidFill>
                <a:latin typeface="+mn-lt"/>
                <a:ea typeface="+mn-ea"/>
              </a:rPr>
              <a:t>　</a:t>
            </a:r>
            <a:r>
              <a:rPr lang="en-US" altLang="ja-JP" dirty="0">
                <a:solidFill>
                  <a:srgbClr val="000000"/>
                </a:solidFill>
                <a:latin typeface="+mn-lt"/>
                <a:ea typeface="+mn-ea"/>
              </a:rPr>
              <a:t>【</a:t>
            </a:r>
            <a:r>
              <a:rPr lang="ja-JP" altLang="en-US" dirty="0">
                <a:solidFill>
                  <a:srgbClr val="000000"/>
                </a:solidFill>
                <a:latin typeface="+mn-lt"/>
                <a:ea typeface="+mn-ea"/>
              </a:rPr>
              <a:t>イ</a:t>
            </a:r>
            <a:r>
              <a:rPr lang="en-US" altLang="ja-JP" dirty="0">
                <a:solidFill>
                  <a:srgbClr val="000000"/>
                </a:solidFill>
                <a:latin typeface="+mn-lt"/>
                <a:ea typeface="+mn-ea"/>
              </a:rPr>
              <a:t>】</a:t>
            </a:r>
            <a:r>
              <a:rPr lang="ja-JP" altLang="en-US" sz="1050" dirty="0">
                <a:solidFill>
                  <a:srgbClr val="000000"/>
                </a:solidFill>
                <a:latin typeface="+mn-lt"/>
                <a:ea typeface="+mn-ea"/>
              </a:rPr>
              <a:t>ひかり電話のポートインー</a:t>
            </a:r>
            <a:r>
              <a:rPr kumimoji="1" lang="en-US" altLang="ja-JP" sz="1050" dirty="0">
                <a:latin typeface="+mn-ea"/>
                <a:ea typeface="+mn-ea"/>
              </a:rPr>
              <a:t>IF</a:t>
            </a:r>
            <a:r>
              <a:rPr kumimoji="1" lang="ja-JP" altLang="en-US" sz="1050" dirty="0">
                <a:latin typeface="+mn-ea"/>
                <a:ea typeface="+mn-ea"/>
              </a:rPr>
              <a:t>対応ー無派遣工事　</a:t>
            </a:r>
            <a:r>
              <a:rPr lang="ja-JP" altLang="en-US" sz="1050" dirty="0">
                <a:solidFill>
                  <a:srgbClr val="000000"/>
                </a:solidFill>
                <a:latin typeface="+mn-lt"/>
                <a:ea typeface="+mn-ea"/>
              </a:rPr>
              <a:t>（</a:t>
            </a:r>
            <a:r>
              <a:rPr lang="en-US" altLang="ja-JP" sz="1050" dirty="0">
                <a:solidFill>
                  <a:srgbClr val="000000"/>
                </a:solidFill>
                <a:latin typeface="+mn-lt"/>
                <a:ea typeface="+mn-ea"/>
              </a:rPr>
              <a:t>Ⅰ</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PTN3</a:t>
            </a:r>
            <a:r>
              <a:rPr lang="ja-JP" altLang="en-US" sz="1050" dirty="0">
                <a:solidFill>
                  <a:srgbClr val="000000"/>
                </a:solidFill>
                <a:latin typeface="+mn-lt"/>
                <a:ea typeface="+mn-ea"/>
              </a:rPr>
              <a:t>：オーダ流通システムへ番ポ申込／無派遣工事）</a:t>
            </a:r>
            <a:endParaRPr lang="en-US" altLang="ja-JP" sz="1050" dirty="0">
              <a:solidFill>
                <a:srgbClr val="000000"/>
              </a:solidFill>
              <a:latin typeface="+mn-lt"/>
              <a:ea typeface="+mn-ea"/>
            </a:endParaRPr>
          </a:p>
          <a:p>
            <a:pPr lvl="0"/>
            <a:endParaRPr lang="ja-JP" altLang="en-US" dirty="0"/>
          </a:p>
        </p:txBody>
      </p:sp>
      <p:sp>
        <p:nvSpPr>
          <p:cNvPr id="95" name="スライド番号プレースホルダー 1"/>
          <p:cNvSpPr>
            <a:spLocks noGrp="1"/>
          </p:cNvSpPr>
          <p:nvPr>
            <p:ph type="sldNum" sz="quarter" idx="4"/>
          </p:nvPr>
        </p:nvSpPr>
        <p:spPr>
          <a:xfrm>
            <a:off x="5262410" y="9301100"/>
            <a:ext cx="2311400" cy="179387"/>
          </a:xfrm>
        </p:spPr>
        <p:txBody>
          <a:bodyPr/>
          <a:lstStyle/>
          <a:p>
            <a:r>
              <a:rPr lang="en-US" altLang="ja-JP" dirty="0"/>
              <a:t>01.1-25</a:t>
            </a:r>
          </a:p>
        </p:txBody>
      </p:sp>
      <p:sp>
        <p:nvSpPr>
          <p:cNvPr id="2" name="テキスト ボックス 1">
            <a:extLst>
              <a:ext uri="{FF2B5EF4-FFF2-40B4-BE49-F238E27FC236}">
                <a16:creationId xmlns:a16="http://schemas.microsoft.com/office/drawing/2014/main" id="{B441F67B-0A23-FCDB-85FB-8E0411A17525}"/>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3" name="テキスト ボックス 2">
            <a:extLst>
              <a:ext uri="{FF2B5EF4-FFF2-40B4-BE49-F238E27FC236}">
                <a16:creationId xmlns:a16="http://schemas.microsoft.com/office/drawing/2014/main" id="{7031E391-37C9-BAD9-8C10-5F0F1EB0CE65}"/>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grpSp>
        <p:nvGrpSpPr>
          <p:cNvPr id="6" name="グループ化 5">
            <a:extLst>
              <a:ext uri="{FF2B5EF4-FFF2-40B4-BE49-F238E27FC236}">
                <a16:creationId xmlns:a16="http://schemas.microsoft.com/office/drawing/2014/main" id="{F1D02231-D161-803F-6AF5-197A06CD1998}"/>
              </a:ext>
            </a:extLst>
          </p:cNvPr>
          <p:cNvGrpSpPr/>
          <p:nvPr/>
        </p:nvGrpSpPr>
        <p:grpSpPr>
          <a:xfrm>
            <a:off x="10388901" y="1674215"/>
            <a:ext cx="2257209" cy="972000"/>
            <a:chOff x="7556331" y="323186"/>
            <a:chExt cx="2257209" cy="972000"/>
          </a:xfrm>
        </p:grpSpPr>
        <p:sp>
          <p:nvSpPr>
            <p:cNvPr id="7" name="正方形/長方形 6">
              <a:extLst>
                <a:ext uri="{FF2B5EF4-FFF2-40B4-BE49-F238E27FC236}">
                  <a16:creationId xmlns:a16="http://schemas.microsoft.com/office/drawing/2014/main" id="{1A1B6167-6101-A93F-4AA4-13D08851A895}"/>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8" name="直線矢印コネクタ 7">
              <a:extLst>
                <a:ext uri="{FF2B5EF4-FFF2-40B4-BE49-F238E27FC236}">
                  <a16:creationId xmlns:a16="http://schemas.microsoft.com/office/drawing/2014/main" id="{C633DC14-3575-B621-4432-7DDF26F5ED4F}"/>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テキスト ボックス 8">
              <a:extLst>
                <a:ext uri="{FF2B5EF4-FFF2-40B4-BE49-F238E27FC236}">
                  <a16:creationId xmlns:a16="http://schemas.microsoft.com/office/drawing/2014/main" id="{BBD02B04-43E1-DFAF-107C-6967DEA99A6D}"/>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10" name="直線矢印コネクタ 9">
              <a:extLst>
                <a:ext uri="{FF2B5EF4-FFF2-40B4-BE49-F238E27FC236}">
                  <a16:creationId xmlns:a16="http://schemas.microsoft.com/office/drawing/2014/main" id="{A1B65590-67CB-1864-1C37-F88269F45733}"/>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テキスト ボックス 10">
              <a:extLst>
                <a:ext uri="{FF2B5EF4-FFF2-40B4-BE49-F238E27FC236}">
                  <a16:creationId xmlns:a16="http://schemas.microsoft.com/office/drawing/2014/main" id="{2B9952FD-AA8B-AC73-43E4-8C83900A1953}"/>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12" name="角丸四角形 68">
              <a:extLst>
                <a:ext uri="{FF2B5EF4-FFF2-40B4-BE49-F238E27FC236}">
                  <a16:creationId xmlns:a16="http://schemas.microsoft.com/office/drawing/2014/main" id="{1F78946B-E9F9-3026-3E3C-C691AFCC519C}"/>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13" name="角丸四角形 131">
              <a:extLst>
                <a:ext uri="{FF2B5EF4-FFF2-40B4-BE49-F238E27FC236}">
                  <a16:creationId xmlns:a16="http://schemas.microsoft.com/office/drawing/2014/main" id="{300835F4-87B3-4BCB-357D-D9918BCA6719}"/>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14" name="テキスト ボックス 13">
              <a:extLst>
                <a:ext uri="{FF2B5EF4-FFF2-40B4-BE49-F238E27FC236}">
                  <a16:creationId xmlns:a16="http://schemas.microsoft.com/office/drawing/2014/main" id="{8C16CD23-B8EE-C311-DEB6-ABCC6E53A9C2}"/>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15" name="テキスト ボックス 14">
              <a:extLst>
                <a:ext uri="{FF2B5EF4-FFF2-40B4-BE49-F238E27FC236}">
                  <a16:creationId xmlns:a16="http://schemas.microsoft.com/office/drawing/2014/main" id="{2A2E6392-C3F8-BE52-F654-E071C28216B0}"/>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sp>
        <p:nvSpPr>
          <p:cNvPr id="101" name="正方形/長方形 100">
            <a:extLst>
              <a:ext uri="{FF2B5EF4-FFF2-40B4-BE49-F238E27FC236}">
                <a16:creationId xmlns:a16="http://schemas.microsoft.com/office/drawing/2014/main" id="{ADE2D953-5083-714C-FDAE-818237CE8168}"/>
              </a:ext>
            </a:extLst>
          </p:cNvPr>
          <p:cNvSpPr/>
          <p:nvPr/>
        </p:nvSpPr>
        <p:spPr bwMode="auto">
          <a:xfrm>
            <a:off x="6202902" y="2982307"/>
            <a:ext cx="316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02" name="直線コネクタ 101">
            <a:extLst>
              <a:ext uri="{FF2B5EF4-FFF2-40B4-BE49-F238E27FC236}">
                <a16:creationId xmlns:a16="http://schemas.microsoft.com/office/drawing/2014/main" id="{1583B608-5CDF-4DBC-1958-5295735F2110}"/>
              </a:ext>
            </a:extLst>
          </p:cNvPr>
          <p:cNvCxnSpPr/>
          <p:nvPr/>
        </p:nvCxnSpPr>
        <p:spPr>
          <a:xfrm flipH="1">
            <a:off x="7799192" y="3582565"/>
            <a:ext cx="0" cy="4572000"/>
          </a:xfrm>
          <a:prstGeom prst="line">
            <a:avLst/>
          </a:prstGeom>
          <a:noFill/>
          <a:ln w="9525" cap="flat" cmpd="sng" algn="ctr">
            <a:solidFill>
              <a:sysClr val="window" lastClr="FFFFFF">
                <a:lumMod val="50000"/>
              </a:sysClr>
            </a:solidFill>
            <a:prstDash val="sysDash"/>
          </a:ln>
          <a:effectLst/>
        </p:spPr>
      </p:cxnSp>
      <p:sp>
        <p:nvSpPr>
          <p:cNvPr id="103" name="正方形/長方形 102">
            <a:extLst>
              <a:ext uri="{FF2B5EF4-FFF2-40B4-BE49-F238E27FC236}">
                <a16:creationId xmlns:a16="http://schemas.microsoft.com/office/drawing/2014/main" id="{54278310-1A6D-5A08-7D64-BDF7B2359B35}"/>
              </a:ext>
            </a:extLst>
          </p:cNvPr>
          <p:cNvSpPr/>
          <p:nvPr/>
        </p:nvSpPr>
        <p:spPr bwMode="auto">
          <a:xfrm>
            <a:off x="7511192" y="340256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104" name="直線コネクタ 103">
            <a:extLst>
              <a:ext uri="{FF2B5EF4-FFF2-40B4-BE49-F238E27FC236}">
                <a16:creationId xmlns:a16="http://schemas.microsoft.com/office/drawing/2014/main" id="{DF06EC43-89B3-B05E-4B28-CDEE5B3B6A9B}"/>
              </a:ext>
            </a:extLst>
          </p:cNvPr>
          <p:cNvCxnSpPr/>
          <p:nvPr/>
        </p:nvCxnSpPr>
        <p:spPr>
          <a:xfrm flipH="1">
            <a:off x="6490902" y="3582565"/>
            <a:ext cx="0" cy="4572000"/>
          </a:xfrm>
          <a:prstGeom prst="line">
            <a:avLst/>
          </a:prstGeom>
          <a:noFill/>
          <a:ln w="9525" cap="flat" cmpd="sng" algn="ctr">
            <a:solidFill>
              <a:sysClr val="window" lastClr="FFFFFF">
                <a:lumMod val="50000"/>
              </a:sysClr>
            </a:solidFill>
            <a:prstDash val="sysDash"/>
          </a:ln>
          <a:effectLst/>
        </p:spPr>
      </p:cxnSp>
      <p:sp>
        <p:nvSpPr>
          <p:cNvPr id="105" name="正方形/長方形 104">
            <a:extLst>
              <a:ext uri="{FF2B5EF4-FFF2-40B4-BE49-F238E27FC236}">
                <a16:creationId xmlns:a16="http://schemas.microsoft.com/office/drawing/2014/main" id="{877F7704-A24E-99C7-289F-02315D969E38}"/>
              </a:ext>
            </a:extLst>
          </p:cNvPr>
          <p:cNvSpPr/>
          <p:nvPr/>
        </p:nvSpPr>
        <p:spPr bwMode="auto">
          <a:xfrm>
            <a:off x="6202902" y="340256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106" name="直線コネクタ 105">
            <a:extLst>
              <a:ext uri="{FF2B5EF4-FFF2-40B4-BE49-F238E27FC236}">
                <a16:creationId xmlns:a16="http://schemas.microsoft.com/office/drawing/2014/main" id="{5EE4FC32-711E-2D41-1AAC-52ED64A0523B}"/>
              </a:ext>
            </a:extLst>
          </p:cNvPr>
          <p:cNvCxnSpPr/>
          <p:nvPr/>
        </p:nvCxnSpPr>
        <p:spPr>
          <a:xfrm flipH="1">
            <a:off x="9065252" y="3582565"/>
            <a:ext cx="0" cy="4572000"/>
          </a:xfrm>
          <a:prstGeom prst="line">
            <a:avLst/>
          </a:prstGeom>
          <a:noFill/>
          <a:ln w="9525" cap="flat" cmpd="sng" algn="ctr">
            <a:solidFill>
              <a:sysClr val="window" lastClr="FFFFFF">
                <a:lumMod val="50000"/>
              </a:sysClr>
            </a:solidFill>
            <a:prstDash val="sysDash"/>
          </a:ln>
          <a:effectLst/>
        </p:spPr>
      </p:cxnSp>
      <p:sp>
        <p:nvSpPr>
          <p:cNvPr id="107" name="正方形/長方形 106">
            <a:extLst>
              <a:ext uri="{FF2B5EF4-FFF2-40B4-BE49-F238E27FC236}">
                <a16:creationId xmlns:a16="http://schemas.microsoft.com/office/drawing/2014/main" id="{32C83C5B-2600-C5B6-D127-525DB904267A}"/>
              </a:ext>
            </a:extLst>
          </p:cNvPr>
          <p:cNvSpPr/>
          <p:nvPr/>
        </p:nvSpPr>
        <p:spPr bwMode="auto">
          <a:xfrm>
            <a:off x="8777252" y="340256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08" name="直線コネクタ 107">
            <a:extLst>
              <a:ext uri="{FF2B5EF4-FFF2-40B4-BE49-F238E27FC236}">
                <a16:creationId xmlns:a16="http://schemas.microsoft.com/office/drawing/2014/main" id="{839E0F26-5473-2178-7EDD-4D50830E7C5E}"/>
              </a:ext>
            </a:extLst>
          </p:cNvPr>
          <p:cNvCxnSpPr/>
          <p:nvPr/>
        </p:nvCxnSpPr>
        <p:spPr>
          <a:xfrm flipH="1">
            <a:off x="8442419" y="3582565"/>
            <a:ext cx="0" cy="4572000"/>
          </a:xfrm>
          <a:prstGeom prst="line">
            <a:avLst/>
          </a:prstGeom>
          <a:noFill/>
          <a:ln w="9525" cap="flat" cmpd="sng" algn="ctr">
            <a:solidFill>
              <a:sysClr val="window" lastClr="FFFFFF">
                <a:lumMod val="50000"/>
              </a:sysClr>
            </a:solidFill>
            <a:prstDash val="sysDash"/>
          </a:ln>
          <a:effectLst/>
        </p:spPr>
      </p:cxnSp>
      <p:sp>
        <p:nvSpPr>
          <p:cNvPr id="109" name="正方形/長方形 108">
            <a:extLst>
              <a:ext uri="{FF2B5EF4-FFF2-40B4-BE49-F238E27FC236}">
                <a16:creationId xmlns:a16="http://schemas.microsoft.com/office/drawing/2014/main" id="{6DF715CF-3F06-B17F-1039-469A09D1511B}"/>
              </a:ext>
            </a:extLst>
          </p:cNvPr>
          <p:cNvSpPr/>
          <p:nvPr/>
        </p:nvSpPr>
        <p:spPr bwMode="auto">
          <a:xfrm>
            <a:off x="8154419" y="3402565"/>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110" name="正方形/長方形 109">
            <a:extLst>
              <a:ext uri="{FF2B5EF4-FFF2-40B4-BE49-F238E27FC236}">
                <a16:creationId xmlns:a16="http://schemas.microsoft.com/office/drawing/2014/main" id="{6945D277-EAB6-87DF-6248-1F6D90104818}"/>
              </a:ext>
            </a:extLst>
          </p:cNvPr>
          <p:cNvSpPr/>
          <p:nvPr/>
        </p:nvSpPr>
        <p:spPr bwMode="auto">
          <a:xfrm>
            <a:off x="3322502" y="2982307"/>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Frontier</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FUTURE</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11" name="直線コネクタ 110">
            <a:extLst>
              <a:ext uri="{FF2B5EF4-FFF2-40B4-BE49-F238E27FC236}">
                <a16:creationId xmlns:a16="http://schemas.microsoft.com/office/drawing/2014/main" id="{370A5511-B636-8005-985B-83C480F57EC7}"/>
              </a:ext>
            </a:extLst>
          </p:cNvPr>
          <p:cNvCxnSpPr/>
          <p:nvPr/>
        </p:nvCxnSpPr>
        <p:spPr>
          <a:xfrm flipH="1">
            <a:off x="3817557" y="3305121"/>
            <a:ext cx="0" cy="4860000"/>
          </a:xfrm>
          <a:prstGeom prst="line">
            <a:avLst/>
          </a:prstGeom>
          <a:noFill/>
          <a:ln w="9525" cap="flat" cmpd="sng" algn="ctr">
            <a:solidFill>
              <a:sysClr val="window" lastClr="FFFFFF">
                <a:lumMod val="50000"/>
              </a:sysClr>
            </a:solidFill>
            <a:prstDash val="sysDash"/>
          </a:ln>
          <a:effectLst/>
        </p:spPr>
      </p:cxnSp>
      <p:cxnSp>
        <p:nvCxnSpPr>
          <p:cNvPr id="112" name="直線コネクタ 111">
            <a:extLst>
              <a:ext uri="{FF2B5EF4-FFF2-40B4-BE49-F238E27FC236}">
                <a16:creationId xmlns:a16="http://schemas.microsoft.com/office/drawing/2014/main" id="{472F59DA-DAD9-0F2A-24C4-E725DB887589}"/>
              </a:ext>
            </a:extLst>
          </p:cNvPr>
          <p:cNvCxnSpPr/>
          <p:nvPr/>
        </p:nvCxnSpPr>
        <p:spPr>
          <a:xfrm flipH="1">
            <a:off x="5010229" y="3305121"/>
            <a:ext cx="0" cy="4860000"/>
          </a:xfrm>
          <a:prstGeom prst="line">
            <a:avLst/>
          </a:prstGeom>
          <a:noFill/>
          <a:ln w="9525" cap="flat" cmpd="sng" algn="ctr">
            <a:solidFill>
              <a:sysClr val="window" lastClr="FFFFFF">
                <a:lumMod val="50000"/>
              </a:sysClr>
            </a:solidFill>
            <a:prstDash val="sysDash"/>
          </a:ln>
          <a:effectLst/>
        </p:spPr>
      </p:cxnSp>
      <p:sp>
        <p:nvSpPr>
          <p:cNvPr id="113" name="テキスト ボックス 112">
            <a:extLst>
              <a:ext uri="{FF2B5EF4-FFF2-40B4-BE49-F238E27FC236}">
                <a16:creationId xmlns:a16="http://schemas.microsoft.com/office/drawing/2014/main" id="{7036076A-E08F-D835-F824-A6B48DE812C4}"/>
              </a:ext>
            </a:extLst>
          </p:cNvPr>
          <p:cNvSpPr txBox="1"/>
          <p:nvPr/>
        </p:nvSpPr>
        <p:spPr>
          <a:xfrm>
            <a:off x="3988151" y="4183270"/>
            <a:ext cx="1215076"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4" name="直線矢印コネクタ 113">
            <a:extLst>
              <a:ext uri="{FF2B5EF4-FFF2-40B4-BE49-F238E27FC236}">
                <a16:creationId xmlns:a16="http://schemas.microsoft.com/office/drawing/2014/main" id="{F42FFB71-91B8-3A76-1813-028619A38160}"/>
              </a:ext>
            </a:extLst>
          </p:cNvPr>
          <p:cNvCxnSpPr>
            <a:cxnSpLocks/>
          </p:cNvCxnSpPr>
          <p:nvPr/>
        </p:nvCxnSpPr>
        <p:spPr>
          <a:xfrm>
            <a:off x="3829823" y="4366571"/>
            <a:ext cx="2664000" cy="0"/>
          </a:xfrm>
          <a:prstGeom prst="straightConnector1">
            <a:avLst/>
          </a:prstGeom>
          <a:noFill/>
          <a:ln w="9525" cap="flat" cmpd="sng" algn="ctr">
            <a:solidFill>
              <a:sysClr val="windowText" lastClr="000000"/>
            </a:solidFill>
            <a:prstDash val="solid"/>
            <a:tailEnd type="triangle"/>
          </a:ln>
          <a:effectLst/>
        </p:spPr>
      </p:cxnSp>
      <p:cxnSp>
        <p:nvCxnSpPr>
          <p:cNvPr id="115" name="直線矢印コネクタ 114">
            <a:extLst>
              <a:ext uri="{FF2B5EF4-FFF2-40B4-BE49-F238E27FC236}">
                <a16:creationId xmlns:a16="http://schemas.microsoft.com/office/drawing/2014/main" id="{5DFFA9A3-358D-25D6-3B4F-E404573D7122}"/>
              </a:ext>
            </a:extLst>
          </p:cNvPr>
          <p:cNvCxnSpPr>
            <a:cxnSpLocks/>
          </p:cNvCxnSpPr>
          <p:nvPr/>
        </p:nvCxnSpPr>
        <p:spPr>
          <a:xfrm>
            <a:off x="6490902" y="4366571"/>
            <a:ext cx="1296000" cy="0"/>
          </a:xfrm>
          <a:prstGeom prst="straightConnector1">
            <a:avLst/>
          </a:prstGeom>
          <a:noFill/>
          <a:ln w="9525" cap="flat" cmpd="sng" algn="ctr">
            <a:solidFill>
              <a:sysClr val="windowText" lastClr="000000"/>
            </a:solidFill>
            <a:prstDash val="solid"/>
            <a:tailEnd type="triangle"/>
          </a:ln>
          <a:effectLst/>
        </p:spPr>
      </p:cxnSp>
      <p:sp>
        <p:nvSpPr>
          <p:cNvPr id="116" name="テキスト ボックス 115">
            <a:extLst>
              <a:ext uri="{FF2B5EF4-FFF2-40B4-BE49-F238E27FC236}">
                <a16:creationId xmlns:a16="http://schemas.microsoft.com/office/drawing/2014/main" id="{EB3DD2C1-E345-65E7-0657-4C77054F9FD2}"/>
              </a:ext>
            </a:extLst>
          </p:cNvPr>
          <p:cNvSpPr txBox="1"/>
          <p:nvPr/>
        </p:nvSpPr>
        <p:spPr>
          <a:xfrm>
            <a:off x="5257797" y="4969706"/>
            <a:ext cx="1827423"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7" name="直線矢印コネクタ 116">
            <a:extLst>
              <a:ext uri="{FF2B5EF4-FFF2-40B4-BE49-F238E27FC236}">
                <a16:creationId xmlns:a16="http://schemas.microsoft.com/office/drawing/2014/main" id="{BA13C026-A8B5-967A-865E-855BD2754634}"/>
              </a:ext>
            </a:extLst>
          </p:cNvPr>
          <p:cNvCxnSpPr>
            <a:cxnSpLocks/>
          </p:cNvCxnSpPr>
          <p:nvPr/>
        </p:nvCxnSpPr>
        <p:spPr>
          <a:xfrm>
            <a:off x="6490901" y="5332063"/>
            <a:ext cx="8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118" name="直線矢印コネクタ 117">
            <a:extLst>
              <a:ext uri="{FF2B5EF4-FFF2-40B4-BE49-F238E27FC236}">
                <a16:creationId xmlns:a16="http://schemas.microsoft.com/office/drawing/2014/main" id="{C491D535-EB25-7321-F4FF-D6D18811A9A2}"/>
              </a:ext>
            </a:extLst>
          </p:cNvPr>
          <p:cNvCxnSpPr>
            <a:cxnSpLocks/>
          </p:cNvCxnSpPr>
          <p:nvPr/>
        </p:nvCxnSpPr>
        <p:spPr>
          <a:xfrm>
            <a:off x="5010229" y="5332063"/>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119" name="テキスト ボックス 118">
            <a:extLst>
              <a:ext uri="{FF2B5EF4-FFF2-40B4-BE49-F238E27FC236}">
                <a16:creationId xmlns:a16="http://schemas.microsoft.com/office/drawing/2014/main" id="{19781454-0D4A-4D04-A1AF-A8C2094AA676}"/>
              </a:ext>
            </a:extLst>
          </p:cNvPr>
          <p:cNvSpPr txBox="1"/>
          <p:nvPr/>
        </p:nvSpPr>
        <p:spPr>
          <a:xfrm>
            <a:off x="5257797" y="5403454"/>
            <a:ext cx="1057982"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20" name="直線矢印コネクタ 119">
            <a:extLst>
              <a:ext uri="{FF2B5EF4-FFF2-40B4-BE49-F238E27FC236}">
                <a16:creationId xmlns:a16="http://schemas.microsoft.com/office/drawing/2014/main" id="{1F2A527D-A926-CCCB-8C4E-55DA2ADF46C0}"/>
              </a:ext>
            </a:extLst>
          </p:cNvPr>
          <p:cNvCxnSpPr>
            <a:cxnSpLocks/>
          </p:cNvCxnSpPr>
          <p:nvPr/>
        </p:nvCxnSpPr>
        <p:spPr>
          <a:xfrm>
            <a:off x="6490901" y="5746675"/>
            <a:ext cx="864000" cy="0"/>
          </a:xfrm>
          <a:prstGeom prst="straightConnector1">
            <a:avLst/>
          </a:prstGeom>
          <a:noFill/>
          <a:ln w="9525" cap="flat" cmpd="sng" algn="ctr">
            <a:solidFill>
              <a:sysClr val="windowText" lastClr="000000"/>
            </a:solidFill>
            <a:prstDash val="solid"/>
            <a:headEnd type="none"/>
            <a:tailEnd type="triangle"/>
          </a:ln>
          <a:effectLst/>
        </p:spPr>
      </p:cxnSp>
      <p:cxnSp>
        <p:nvCxnSpPr>
          <p:cNvPr id="121" name="直線矢印コネクタ 120">
            <a:extLst>
              <a:ext uri="{FF2B5EF4-FFF2-40B4-BE49-F238E27FC236}">
                <a16:creationId xmlns:a16="http://schemas.microsoft.com/office/drawing/2014/main" id="{7FED6ED1-CC4F-6E57-68A2-36E821ECBB23}"/>
              </a:ext>
            </a:extLst>
          </p:cNvPr>
          <p:cNvCxnSpPr>
            <a:cxnSpLocks/>
          </p:cNvCxnSpPr>
          <p:nvPr/>
        </p:nvCxnSpPr>
        <p:spPr>
          <a:xfrm>
            <a:off x="5010229" y="5746675"/>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122" name="正方形/長方形 121">
            <a:extLst>
              <a:ext uri="{FF2B5EF4-FFF2-40B4-BE49-F238E27FC236}">
                <a16:creationId xmlns:a16="http://schemas.microsoft.com/office/drawing/2014/main" id="{7EC79087-C7D8-E778-CE99-CB3A12057C04}"/>
              </a:ext>
            </a:extLst>
          </p:cNvPr>
          <p:cNvSpPr/>
          <p:nvPr/>
        </p:nvSpPr>
        <p:spPr bwMode="auto">
          <a:xfrm>
            <a:off x="10428268" y="2982307"/>
            <a:ext cx="90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通建システム</a:t>
            </a:r>
          </a:p>
        </p:txBody>
      </p:sp>
      <p:cxnSp>
        <p:nvCxnSpPr>
          <p:cNvPr id="123" name="直線コネクタ 122">
            <a:extLst>
              <a:ext uri="{FF2B5EF4-FFF2-40B4-BE49-F238E27FC236}">
                <a16:creationId xmlns:a16="http://schemas.microsoft.com/office/drawing/2014/main" id="{602B446B-CAA2-2621-FA29-3247A7566D9E}"/>
              </a:ext>
            </a:extLst>
          </p:cNvPr>
          <p:cNvCxnSpPr/>
          <p:nvPr/>
        </p:nvCxnSpPr>
        <p:spPr>
          <a:xfrm flipH="1">
            <a:off x="10878268" y="3305121"/>
            <a:ext cx="0" cy="4860000"/>
          </a:xfrm>
          <a:prstGeom prst="line">
            <a:avLst/>
          </a:prstGeom>
          <a:noFill/>
          <a:ln w="9525" cap="flat" cmpd="sng" algn="ctr">
            <a:solidFill>
              <a:sysClr val="window" lastClr="FFFFFF">
                <a:lumMod val="50000"/>
              </a:sysClr>
            </a:solidFill>
            <a:prstDash val="sysDash"/>
          </a:ln>
          <a:effectLst/>
        </p:spPr>
      </p:cxnSp>
      <p:sp>
        <p:nvSpPr>
          <p:cNvPr id="124" name="正方形/長方形 123">
            <a:extLst>
              <a:ext uri="{FF2B5EF4-FFF2-40B4-BE49-F238E27FC236}">
                <a16:creationId xmlns:a16="http://schemas.microsoft.com/office/drawing/2014/main" id="{18A74AB3-AD2D-FC87-AB91-B9B45A038837}"/>
              </a:ext>
            </a:extLst>
          </p:cNvPr>
          <p:cNvSpPr/>
          <p:nvPr/>
        </p:nvSpPr>
        <p:spPr bwMode="auto">
          <a:xfrm>
            <a:off x="2309844" y="2982307"/>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125" name="直線コネクタ 124">
            <a:extLst>
              <a:ext uri="{FF2B5EF4-FFF2-40B4-BE49-F238E27FC236}">
                <a16:creationId xmlns:a16="http://schemas.microsoft.com/office/drawing/2014/main" id="{462D9BC4-11A3-9C2D-7431-53345F7C1296}"/>
              </a:ext>
            </a:extLst>
          </p:cNvPr>
          <p:cNvCxnSpPr/>
          <p:nvPr/>
        </p:nvCxnSpPr>
        <p:spPr>
          <a:xfrm flipH="1">
            <a:off x="2666715" y="3305121"/>
            <a:ext cx="0" cy="4860000"/>
          </a:xfrm>
          <a:prstGeom prst="line">
            <a:avLst/>
          </a:prstGeom>
          <a:noFill/>
          <a:ln w="9525" cap="flat" cmpd="sng" algn="ctr">
            <a:solidFill>
              <a:sysClr val="window" lastClr="FFFFFF">
                <a:lumMod val="50000"/>
              </a:sysClr>
            </a:solidFill>
            <a:prstDash val="sysDash"/>
          </a:ln>
          <a:effectLst/>
        </p:spPr>
      </p:cxnSp>
      <p:cxnSp>
        <p:nvCxnSpPr>
          <p:cNvPr id="126" name="直線矢印コネクタ 125">
            <a:extLst>
              <a:ext uri="{FF2B5EF4-FFF2-40B4-BE49-F238E27FC236}">
                <a16:creationId xmlns:a16="http://schemas.microsoft.com/office/drawing/2014/main" id="{0F5D3CF6-C91D-385B-2A5F-FE2F408D69A3}"/>
              </a:ext>
            </a:extLst>
          </p:cNvPr>
          <p:cNvCxnSpPr>
            <a:cxnSpLocks/>
          </p:cNvCxnSpPr>
          <p:nvPr/>
        </p:nvCxnSpPr>
        <p:spPr>
          <a:xfrm>
            <a:off x="2665677" y="3709566"/>
            <a:ext cx="1152000" cy="0"/>
          </a:xfrm>
          <a:prstGeom prst="straightConnector1">
            <a:avLst/>
          </a:prstGeom>
          <a:noFill/>
          <a:ln w="9525" cap="flat" cmpd="sng" algn="ctr">
            <a:solidFill>
              <a:sysClr val="windowText" lastClr="000000"/>
            </a:solidFill>
            <a:prstDash val="solid"/>
            <a:headEnd type="triangle"/>
            <a:tailEnd type="none"/>
          </a:ln>
          <a:effectLst/>
        </p:spPr>
      </p:cxnSp>
      <p:sp>
        <p:nvSpPr>
          <p:cNvPr id="127" name="テキスト ボックス 126">
            <a:extLst>
              <a:ext uri="{FF2B5EF4-FFF2-40B4-BE49-F238E27FC236}">
                <a16:creationId xmlns:a16="http://schemas.microsoft.com/office/drawing/2014/main" id="{A85122D4-FB9E-BC29-8DAE-C1B1CE4D9F90}"/>
              </a:ext>
            </a:extLst>
          </p:cNvPr>
          <p:cNvSpPr txBox="1"/>
          <p:nvPr/>
        </p:nvSpPr>
        <p:spPr>
          <a:xfrm>
            <a:off x="3013687" y="3529546"/>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28" name="テキスト ボックス 127">
            <a:extLst>
              <a:ext uri="{FF2B5EF4-FFF2-40B4-BE49-F238E27FC236}">
                <a16:creationId xmlns:a16="http://schemas.microsoft.com/office/drawing/2014/main" id="{41E21211-42F0-BB96-0C94-2C75F79008EF}"/>
              </a:ext>
            </a:extLst>
          </p:cNvPr>
          <p:cNvSpPr txBox="1"/>
          <p:nvPr/>
        </p:nvSpPr>
        <p:spPr>
          <a:xfrm>
            <a:off x="3988151" y="3664561"/>
            <a:ext cx="154850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光設備構築検討依頼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29" name="直線矢印コネクタ 128">
            <a:extLst>
              <a:ext uri="{FF2B5EF4-FFF2-40B4-BE49-F238E27FC236}">
                <a16:creationId xmlns:a16="http://schemas.microsoft.com/office/drawing/2014/main" id="{54AA1DEC-B473-D237-81A3-C0CC72EEF00B}"/>
              </a:ext>
            </a:extLst>
          </p:cNvPr>
          <p:cNvCxnSpPr>
            <a:cxnSpLocks/>
          </p:cNvCxnSpPr>
          <p:nvPr/>
        </p:nvCxnSpPr>
        <p:spPr>
          <a:xfrm>
            <a:off x="3829823" y="3847862"/>
            <a:ext cx="2664000" cy="0"/>
          </a:xfrm>
          <a:prstGeom prst="straightConnector1">
            <a:avLst/>
          </a:prstGeom>
          <a:noFill/>
          <a:ln w="9525" cap="flat" cmpd="sng" algn="ctr">
            <a:solidFill>
              <a:sysClr val="windowText" lastClr="000000"/>
            </a:solidFill>
            <a:prstDash val="solid"/>
            <a:tailEnd type="triangle"/>
          </a:ln>
          <a:effectLst/>
        </p:spPr>
      </p:cxnSp>
      <p:cxnSp>
        <p:nvCxnSpPr>
          <p:cNvPr id="130" name="直線矢印コネクタ 129">
            <a:extLst>
              <a:ext uri="{FF2B5EF4-FFF2-40B4-BE49-F238E27FC236}">
                <a16:creationId xmlns:a16="http://schemas.microsoft.com/office/drawing/2014/main" id="{915D6F00-9B6A-974D-0AE4-1540E4B85B23}"/>
              </a:ext>
            </a:extLst>
          </p:cNvPr>
          <p:cNvCxnSpPr>
            <a:cxnSpLocks/>
          </p:cNvCxnSpPr>
          <p:nvPr/>
        </p:nvCxnSpPr>
        <p:spPr>
          <a:xfrm>
            <a:off x="6490902" y="3847862"/>
            <a:ext cx="1296000" cy="0"/>
          </a:xfrm>
          <a:prstGeom prst="straightConnector1">
            <a:avLst/>
          </a:prstGeom>
          <a:noFill/>
          <a:ln w="9525" cap="flat" cmpd="sng" algn="ctr">
            <a:solidFill>
              <a:sysClr val="windowText" lastClr="000000"/>
            </a:solidFill>
            <a:prstDash val="solid"/>
            <a:tailEnd type="triangle"/>
          </a:ln>
          <a:effectLst/>
        </p:spPr>
      </p:cxnSp>
      <p:sp>
        <p:nvSpPr>
          <p:cNvPr id="131" name="テキスト ボックス 130">
            <a:extLst>
              <a:ext uri="{FF2B5EF4-FFF2-40B4-BE49-F238E27FC236}">
                <a16:creationId xmlns:a16="http://schemas.microsoft.com/office/drawing/2014/main" id="{DEEED44B-2EF0-DE5F-1B69-362139673928}"/>
              </a:ext>
            </a:extLst>
          </p:cNvPr>
          <p:cNvSpPr txBox="1"/>
          <p:nvPr/>
        </p:nvSpPr>
        <p:spPr>
          <a:xfrm>
            <a:off x="3988151" y="3931310"/>
            <a:ext cx="179536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詳細情報照会（２次納期回答）</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矢印コネクタ 131">
            <a:extLst>
              <a:ext uri="{FF2B5EF4-FFF2-40B4-BE49-F238E27FC236}">
                <a16:creationId xmlns:a16="http://schemas.microsoft.com/office/drawing/2014/main" id="{0E1C884B-58EB-1FA6-244E-EE1254FC2E03}"/>
              </a:ext>
            </a:extLst>
          </p:cNvPr>
          <p:cNvCxnSpPr>
            <a:cxnSpLocks/>
          </p:cNvCxnSpPr>
          <p:nvPr/>
        </p:nvCxnSpPr>
        <p:spPr>
          <a:xfrm>
            <a:off x="3829823" y="4114611"/>
            <a:ext cx="26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133" name="直線矢印コネクタ 132">
            <a:extLst>
              <a:ext uri="{FF2B5EF4-FFF2-40B4-BE49-F238E27FC236}">
                <a16:creationId xmlns:a16="http://schemas.microsoft.com/office/drawing/2014/main" id="{9EB5A4BD-9A8A-36A9-5411-CED5708991F4}"/>
              </a:ext>
            </a:extLst>
          </p:cNvPr>
          <p:cNvCxnSpPr>
            <a:cxnSpLocks/>
          </p:cNvCxnSpPr>
          <p:nvPr/>
        </p:nvCxnSpPr>
        <p:spPr>
          <a:xfrm>
            <a:off x="6490902" y="4114611"/>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134" name="テキスト ボックス 133">
            <a:extLst>
              <a:ext uri="{FF2B5EF4-FFF2-40B4-BE49-F238E27FC236}">
                <a16:creationId xmlns:a16="http://schemas.microsoft.com/office/drawing/2014/main" id="{8654F845-5793-A9D2-D44A-2508B78C9191}"/>
              </a:ext>
            </a:extLst>
          </p:cNvPr>
          <p:cNvSpPr txBox="1"/>
          <p:nvPr/>
        </p:nvSpPr>
        <p:spPr>
          <a:xfrm>
            <a:off x="5234930" y="5836685"/>
            <a:ext cx="1827423"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（ひかり電話）工事依頼情報流通</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135" name="直線矢印コネクタ 134">
            <a:extLst>
              <a:ext uri="{FF2B5EF4-FFF2-40B4-BE49-F238E27FC236}">
                <a16:creationId xmlns:a16="http://schemas.microsoft.com/office/drawing/2014/main" id="{727AF3A6-1D10-4C3F-2C10-DDADE1259191}"/>
              </a:ext>
            </a:extLst>
          </p:cNvPr>
          <p:cNvCxnSpPr>
            <a:cxnSpLocks/>
          </p:cNvCxnSpPr>
          <p:nvPr/>
        </p:nvCxnSpPr>
        <p:spPr>
          <a:xfrm>
            <a:off x="6490901" y="6196725"/>
            <a:ext cx="864000" cy="0"/>
          </a:xfrm>
          <a:prstGeom prst="straightConnector1">
            <a:avLst/>
          </a:prstGeom>
          <a:noFill/>
          <a:ln w="9525" cap="flat" cmpd="sng" algn="ctr">
            <a:solidFill>
              <a:srgbClr val="0000FF"/>
            </a:solidFill>
            <a:prstDash val="solid"/>
            <a:headEnd type="triangle"/>
            <a:tailEnd type="none"/>
          </a:ln>
          <a:effectLst/>
        </p:spPr>
      </p:cxnSp>
      <p:cxnSp>
        <p:nvCxnSpPr>
          <p:cNvPr id="136" name="直線矢印コネクタ 135">
            <a:extLst>
              <a:ext uri="{FF2B5EF4-FFF2-40B4-BE49-F238E27FC236}">
                <a16:creationId xmlns:a16="http://schemas.microsoft.com/office/drawing/2014/main" id="{B75870FC-E025-C661-E4A0-7491F853D57A}"/>
              </a:ext>
            </a:extLst>
          </p:cNvPr>
          <p:cNvCxnSpPr>
            <a:cxnSpLocks/>
          </p:cNvCxnSpPr>
          <p:nvPr/>
        </p:nvCxnSpPr>
        <p:spPr>
          <a:xfrm>
            <a:off x="5010229" y="6196725"/>
            <a:ext cx="1512000" cy="0"/>
          </a:xfrm>
          <a:prstGeom prst="straightConnector1">
            <a:avLst/>
          </a:prstGeom>
          <a:noFill/>
          <a:ln w="9525" cap="flat" cmpd="sng" algn="ctr">
            <a:solidFill>
              <a:srgbClr val="0000FF"/>
            </a:solidFill>
            <a:prstDash val="solid"/>
            <a:headEnd type="triangle"/>
            <a:tailEnd type="none"/>
          </a:ln>
          <a:effectLst/>
        </p:spPr>
      </p:cxnSp>
      <p:cxnSp>
        <p:nvCxnSpPr>
          <p:cNvPr id="137" name="直線矢印コネクタ 136">
            <a:extLst>
              <a:ext uri="{FF2B5EF4-FFF2-40B4-BE49-F238E27FC236}">
                <a16:creationId xmlns:a16="http://schemas.microsoft.com/office/drawing/2014/main" id="{D871B4E0-6347-C372-9E1F-686E1306E12F}"/>
              </a:ext>
            </a:extLst>
          </p:cNvPr>
          <p:cNvCxnSpPr>
            <a:cxnSpLocks/>
          </p:cNvCxnSpPr>
          <p:nvPr/>
        </p:nvCxnSpPr>
        <p:spPr>
          <a:xfrm>
            <a:off x="2666715" y="6196725"/>
            <a:ext cx="2343514" cy="0"/>
          </a:xfrm>
          <a:prstGeom prst="straightConnector1">
            <a:avLst/>
          </a:prstGeom>
          <a:noFill/>
          <a:ln w="9525" cap="flat" cmpd="sng" algn="ctr">
            <a:solidFill>
              <a:sysClr val="windowText" lastClr="000000"/>
            </a:solidFill>
            <a:prstDash val="solid"/>
            <a:headEnd type="triangle"/>
            <a:tailEnd type="none"/>
          </a:ln>
          <a:effectLst/>
        </p:spPr>
      </p:cxnSp>
      <p:sp>
        <p:nvSpPr>
          <p:cNvPr id="138" name="テキスト ボックス 137">
            <a:extLst>
              <a:ext uri="{FF2B5EF4-FFF2-40B4-BE49-F238E27FC236}">
                <a16:creationId xmlns:a16="http://schemas.microsoft.com/office/drawing/2014/main" id="{71EFEC3A-B0F3-B1A0-4F4F-7C9E6C9D69AF}"/>
              </a:ext>
            </a:extLst>
          </p:cNvPr>
          <p:cNvSpPr txBox="1"/>
          <p:nvPr/>
        </p:nvSpPr>
        <p:spPr>
          <a:xfrm>
            <a:off x="3676312" y="6023699"/>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切替依頼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9" name="直線矢印コネクタ 138">
            <a:extLst>
              <a:ext uri="{FF2B5EF4-FFF2-40B4-BE49-F238E27FC236}">
                <a16:creationId xmlns:a16="http://schemas.microsoft.com/office/drawing/2014/main" id="{B0F75528-8345-4783-A718-DBFE23D5F11E}"/>
              </a:ext>
            </a:extLst>
          </p:cNvPr>
          <p:cNvCxnSpPr>
            <a:cxnSpLocks/>
          </p:cNvCxnSpPr>
          <p:nvPr/>
        </p:nvCxnSpPr>
        <p:spPr>
          <a:xfrm>
            <a:off x="2666715" y="6728793"/>
            <a:ext cx="2343514" cy="0"/>
          </a:xfrm>
          <a:prstGeom prst="straightConnector1">
            <a:avLst/>
          </a:prstGeom>
          <a:noFill/>
          <a:ln w="9525" cap="flat" cmpd="sng" algn="ctr">
            <a:solidFill>
              <a:sysClr val="windowText" lastClr="000000"/>
            </a:solidFill>
            <a:prstDash val="solid"/>
            <a:headEnd type="none"/>
            <a:tailEnd type="triangle"/>
          </a:ln>
          <a:effectLst/>
        </p:spPr>
      </p:cxnSp>
      <p:sp>
        <p:nvSpPr>
          <p:cNvPr id="140" name="テキスト ボックス 139">
            <a:extLst>
              <a:ext uri="{FF2B5EF4-FFF2-40B4-BE49-F238E27FC236}">
                <a16:creationId xmlns:a16="http://schemas.microsoft.com/office/drawing/2014/main" id="{69FB92F1-75A1-3D91-0E61-2BE14012093D}"/>
              </a:ext>
            </a:extLst>
          </p:cNvPr>
          <p:cNvSpPr txBox="1"/>
          <p:nvPr/>
        </p:nvSpPr>
        <p:spPr>
          <a:xfrm>
            <a:off x="3676310" y="6544881"/>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切替結果</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6" name="テキスト ボックス 145">
            <a:extLst>
              <a:ext uri="{FF2B5EF4-FFF2-40B4-BE49-F238E27FC236}">
                <a16:creationId xmlns:a16="http://schemas.microsoft.com/office/drawing/2014/main" id="{763F0922-278E-C559-6EB2-38571EC53316}"/>
              </a:ext>
            </a:extLst>
          </p:cNvPr>
          <p:cNvSpPr txBox="1"/>
          <p:nvPr/>
        </p:nvSpPr>
        <p:spPr>
          <a:xfrm>
            <a:off x="5043406" y="6893685"/>
            <a:ext cx="1771319" cy="321691"/>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endParaRPr kumimoji="0" lang="en-US" altLang="zh-TW"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148" name="直線矢印コネクタ 147">
            <a:extLst>
              <a:ext uri="{FF2B5EF4-FFF2-40B4-BE49-F238E27FC236}">
                <a16:creationId xmlns:a16="http://schemas.microsoft.com/office/drawing/2014/main" id="{B722D0D0-6DBD-2CA0-A5F3-894FFADE72E7}"/>
              </a:ext>
            </a:extLst>
          </p:cNvPr>
          <p:cNvCxnSpPr>
            <a:cxnSpLocks/>
          </p:cNvCxnSpPr>
          <p:nvPr/>
        </p:nvCxnSpPr>
        <p:spPr>
          <a:xfrm>
            <a:off x="6490901" y="7266392"/>
            <a:ext cx="864000" cy="0"/>
          </a:xfrm>
          <a:prstGeom prst="straightConnector1">
            <a:avLst/>
          </a:prstGeom>
          <a:noFill/>
          <a:ln w="9525" cap="flat" cmpd="sng" algn="ctr">
            <a:solidFill>
              <a:srgbClr val="0000FF"/>
            </a:solidFill>
            <a:prstDash val="solid"/>
            <a:headEnd type="none"/>
            <a:tailEnd type="triangle"/>
          </a:ln>
          <a:effectLst/>
        </p:spPr>
      </p:cxnSp>
      <p:cxnSp>
        <p:nvCxnSpPr>
          <p:cNvPr id="149" name="直線矢印コネクタ 148">
            <a:extLst>
              <a:ext uri="{FF2B5EF4-FFF2-40B4-BE49-F238E27FC236}">
                <a16:creationId xmlns:a16="http://schemas.microsoft.com/office/drawing/2014/main" id="{771494AE-AFC5-FA08-3E75-CD663F913293}"/>
              </a:ext>
            </a:extLst>
          </p:cNvPr>
          <p:cNvCxnSpPr>
            <a:cxnSpLocks/>
          </p:cNvCxnSpPr>
          <p:nvPr/>
        </p:nvCxnSpPr>
        <p:spPr>
          <a:xfrm>
            <a:off x="5010229" y="7266392"/>
            <a:ext cx="1512000" cy="0"/>
          </a:xfrm>
          <a:prstGeom prst="straightConnector1">
            <a:avLst/>
          </a:prstGeom>
          <a:noFill/>
          <a:ln w="9525" cap="flat" cmpd="sng" algn="ctr">
            <a:solidFill>
              <a:srgbClr val="0000FF"/>
            </a:solidFill>
            <a:prstDash val="solid"/>
            <a:headEnd type="none"/>
            <a:tailEnd type="triangle"/>
          </a:ln>
          <a:effectLst/>
        </p:spPr>
      </p:cxnSp>
      <p:sp>
        <p:nvSpPr>
          <p:cNvPr id="150" name="テキスト ボックス 149">
            <a:extLst>
              <a:ext uri="{FF2B5EF4-FFF2-40B4-BE49-F238E27FC236}">
                <a16:creationId xmlns:a16="http://schemas.microsoft.com/office/drawing/2014/main" id="{3D07063B-5017-8882-2ED5-B91EB79317CE}"/>
              </a:ext>
            </a:extLst>
          </p:cNvPr>
          <p:cNvSpPr txBox="1"/>
          <p:nvPr/>
        </p:nvSpPr>
        <p:spPr>
          <a:xfrm>
            <a:off x="5043406" y="6274851"/>
            <a:ext cx="1643079" cy="321691"/>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endParaRPr kumimoji="0" lang="en-US" altLang="zh-TW"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（番ポ工事）（事業者情報）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151" name="直線矢印コネクタ 150">
            <a:extLst>
              <a:ext uri="{FF2B5EF4-FFF2-40B4-BE49-F238E27FC236}">
                <a16:creationId xmlns:a16="http://schemas.microsoft.com/office/drawing/2014/main" id="{FE5E2094-238E-C862-4AF6-62FC7601AB7E}"/>
              </a:ext>
            </a:extLst>
          </p:cNvPr>
          <p:cNvCxnSpPr>
            <a:cxnSpLocks/>
          </p:cNvCxnSpPr>
          <p:nvPr/>
        </p:nvCxnSpPr>
        <p:spPr>
          <a:xfrm>
            <a:off x="6490901" y="6636322"/>
            <a:ext cx="864000" cy="0"/>
          </a:xfrm>
          <a:prstGeom prst="straightConnector1">
            <a:avLst/>
          </a:prstGeom>
          <a:noFill/>
          <a:ln w="9525" cap="flat" cmpd="sng" algn="ctr">
            <a:solidFill>
              <a:srgbClr val="0000FF"/>
            </a:solidFill>
            <a:prstDash val="solid"/>
            <a:headEnd type="none"/>
            <a:tailEnd type="triangle"/>
          </a:ln>
          <a:effectLst/>
        </p:spPr>
      </p:cxnSp>
      <p:cxnSp>
        <p:nvCxnSpPr>
          <p:cNvPr id="152" name="直線矢印コネクタ 151">
            <a:extLst>
              <a:ext uri="{FF2B5EF4-FFF2-40B4-BE49-F238E27FC236}">
                <a16:creationId xmlns:a16="http://schemas.microsoft.com/office/drawing/2014/main" id="{BCB12AD5-76C7-7969-47D8-346B499397FF}"/>
              </a:ext>
            </a:extLst>
          </p:cNvPr>
          <p:cNvCxnSpPr>
            <a:cxnSpLocks/>
          </p:cNvCxnSpPr>
          <p:nvPr/>
        </p:nvCxnSpPr>
        <p:spPr>
          <a:xfrm>
            <a:off x="5010229" y="6636322"/>
            <a:ext cx="1512000" cy="0"/>
          </a:xfrm>
          <a:prstGeom prst="straightConnector1">
            <a:avLst/>
          </a:prstGeom>
          <a:noFill/>
          <a:ln w="9525" cap="flat" cmpd="sng" algn="ctr">
            <a:solidFill>
              <a:srgbClr val="0000FF"/>
            </a:solidFill>
            <a:prstDash val="solid"/>
            <a:headEnd type="none"/>
            <a:tailEnd type="triangle"/>
          </a:ln>
          <a:effectLst/>
        </p:spPr>
      </p:cxnSp>
      <p:sp>
        <p:nvSpPr>
          <p:cNvPr id="153" name="正方形/長方形 152">
            <a:extLst>
              <a:ext uri="{FF2B5EF4-FFF2-40B4-BE49-F238E27FC236}">
                <a16:creationId xmlns:a16="http://schemas.microsoft.com/office/drawing/2014/main" id="{9A27289E-FC1D-AD0C-6801-BB267AFF0D7E}"/>
              </a:ext>
            </a:extLst>
          </p:cNvPr>
          <p:cNvSpPr/>
          <p:nvPr/>
        </p:nvSpPr>
        <p:spPr bwMode="auto">
          <a:xfrm>
            <a:off x="9474619" y="2982307"/>
            <a:ext cx="90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光ＳＯ支援</a:t>
            </a:r>
          </a:p>
        </p:txBody>
      </p:sp>
      <p:cxnSp>
        <p:nvCxnSpPr>
          <p:cNvPr id="154" name="直線コネクタ 153">
            <a:extLst>
              <a:ext uri="{FF2B5EF4-FFF2-40B4-BE49-F238E27FC236}">
                <a16:creationId xmlns:a16="http://schemas.microsoft.com/office/drawing/2014/main" id="{6A58560F-CD74-48D5-98E6-0B7A3D875F73}"/>
              </a:ext>
            </a:extLst>
          </p:cNvPr>
          <p:cNvCxnSpPr/>
          <p:nvPr/>
        </p:nvCxnSpPr>
        <p:spPr>
          <a:xfrm flipH="1">
            <a:off x="9924619" y="3305121"/>
            <a:ext cx="0" cy="4860000"/>
          </a:xfrm>
          <a:prstGeom prst="line">
            <a:avLst/>
          </a:prstGeom>
          <a:noFill/>
          <a:ln w="9525" cap="flat" cmpd="sng" algn="ctr">
            <a:solidFill>
              <a:sysClr val="window" lastClr="FFFFFF">
                <a:lumMod val="50000"/>
              </a:sysClr>
            </a:solidFill>
            <a:prstDash val="sysDash"/>
          </a:ln>
          <a:effectLst/>
        </p:spPr>
      </p:cxnSp>
      <p:cxnSp>
        <p:nvCxnSpPr>
          <p:cNvPr id="155" name="直線矢印コネクタ 154">
            <a:extLst>
              <a:ext uri="{FF2B5EF4-FFF2-40B4-BE49-F238E27FC236}">
                <a16:creationId xmlns:a16="http://schemas.microsoft.com/office/drawing/2014/main" id="{C64F5FBC-A8FB-2336-C77B-32B70819A929}"/>
              </a:ext>
            </a:extLst>
          </p:cNvPr>
          <p:cNvCxnSpPr>
            <a:cxnSpLocks/>
          </p:cNvCxnSpPr>
          <p:nvPr/>
        </p:nvCxnSpPr>
        <p:spPr>
          <a:xfrm>
            <a:off x="8336705" y="4539370"/>
            <a:ext cx="1580227" cy="0"/>
          </a:xfrm>
          <a:prstGeom prst="straightConnector1">
            <a:avLst/>
          </a:prstGeom>
          <a:noFill/>
          <a:ln w="9525" cap="flat" cmpd="sng" algn="ctr">
            <a:solidFill>
              <a:sysClr val="windowText" lastClr="000000"/>
            </a:solidFill>
            <a:prstDash val="solid"/>
            <a:headEnd type="triangle"/>
            <a:tailEnd type="none"/>
          </a:ln>
          <a:effectLst/>
        </p:spPr>
      </p:cxnSp>
      <p:sp>
        <p:nvSpPr>
          <p:cNvPr id="156" name="テキスト ボックス 155">
            <a:extLst>
              <a:ext uri="{FF2B5EF4-FFF2-40B4-BE49-F238E27FC236}">
                <a16:creationId xmlns:a16="http://schemas.microsoft.com/office/drawing/2014/main" id="{490F047D-B8A3-7967-822D-F36C82A95679}"/>
              </a:ext>
            </a:extLst>
          </p:cNvPr>
          <p:cNvSpPr txBox="1"/>
          <p:nvPr/>
        </p:nvSpPr>
        <p:spPr>
          <a:xfrm>
            <a:off x="8666087" y="4339636"/>
            <a:ext cx="897682"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ＤＩＹ工事完了</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7" name="線吹き出し 1 (枠付き) 207">
            <a:extLst>
              <a:ext uri="{FF2B5EF4-FFF2-40B4-BE49-F238E27FC236}">
                <a16:creationId xmlns:a16="http://schemas.microsoft.com/office/drawing/2014/main" id="{EB7E2D05-02A5-2BE7-CF01-651158C1D54C}"/>
              </a:ext>
            </a:extLst>
          </p:cNvPr>
          <p:cNvSpPr/>
          <p:nvPr/>
        </p:nvSpPr>
        <p:spPr bwMode="auto">
          <a:xfrm>
            <a:off x="1567387" y="3877411"/>
            <a:ext cx="2160000" cy="2078247"/>
          </a:xfrm>
          <a:prstGeom prst="borderCallout1">
            <a:avLst>
              <a:gd name="adj1" fmla="val 52667"/>
              <a:gd name="adj2" fmla="val 100691"/>
              <a:gd name="adj3" fmla="val 111280"/>
              <a:gd name="adj4" fmla="val 169645"/>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a:t>
            </a: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（ひかり電話工事）を工事日当日の</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15:29</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までに受信した場合、（ひかり電話）工事依頼情報流通（番ポ工事）を自動送信する</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（本機能リリース前は、別</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IF</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で統合</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HHC</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経由で</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CUSTOM</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ミニコンに交換機自動工事要求を自動送信。該当</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IF</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は廃止する）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・工事結果情報流通（ひかり電話工事）が工事日当日の</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15:29</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までに流通しなかった場合、工事情報更新画面の番ポ工事依頼ボタン押下により送信する（既存運用のとおり）</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58" name="線吹き出し 1 (枠付き) 207">
            <a:extLst>
              <a:ext uri="{FF2B5EF4-FFF2-40B4-BE49-F238E27FC236}">
                <a16:creationId xmlns:a16="http://schemas.microsoft.com/office/drawing/2014/main" id="{DF531070-EB63-1035-BAB5-A5B5B0F6619B}"/>
              </a:ext>
            </a:extLst>
          </p:cNvPr>
          <p:cNvSpPr/>
          <p:nvPr/>
        </p:nvSpPr>
        <p:spPr bwMode="auto">
          <a:xfrm>
            <a:off x="1567387" y="6904923"/>
            <a:ext cx="2160000" cy="1769307"/>
          </a:xfrm>
          <a:prstGeom prst="borderCallout1">
            <a:avLst>
              <a:gd name="adj1" fmla="val 24378"/>
              <a:gd name="adj2" fmla="val 100441"/>
              <a:gd name="adj3" fmla="val 7354"/>
              <a:gd name="adj4" fmla="val 157408"/>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・有派遣と同様に事業者情報と工事結果情報の番ポ工事結果が流通する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・工事結果情報より前に、必ず事業者情報が流通される。</a:t>
            </a:r>
            <a:r>
              <a:rPr kumimoji="0" lang="ja-JP" altLang="en-US" sz="1000" b="0" i="0" u="none" strike="noStrike" kern="0" cap="none" spc="0" normalizeH="0" baseline="0" noProof="0" dirty="0">
                <a:ln>
                  <a:noFill/>
                </a:ln>
                <a:solidFill>
                  <a:srgbClr val="0000FF"/>
                </a:solidFill>
                <a:effectLst/>
                <a:uLnTx/>
                <a:uFillTx/>
                <a:latin typeface="Meiryo UI"/>
                <a:ea typeface="Meiryo UI"/>
              </a:rPr>
              <a:t>工事結果情報流通後に事業者情報が流通された場合は、オーダ制御でエラーとする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72000" indent="-72000" algn="l" fontAlgn="auto">
              <a:spcBef>
                <a:spcPts val="0"/>
              </a:spcBef>
              <a:spcAft>
                <a:spcPts val="0"/>
              </a:spcAft>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・流通情報はオーダ制御画面から参照可能とする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72000" indent="-72000" algn="l" fontAlgn="auto">
              <a:spcBef>
                <a:spcPts val="0"/>
              </a:spcBef>
              <a:spcAft>
                <a:spcPts val="0"/>
              </a:spcAft>
            </a:pPr>
            <a:r>
              <a:rPr lang="ja-JP" altLang="en-US" sz="800" dirty="0">
                <a:solidFill>
                  <a:srgbClr val="0000FF"/>
                </a:solidFill>
                <a:latin typeface="+mn-ea"/>
                <a:ea typeface="+mn-ea"/>
                <a:cs typeface="メイリオ" panose="020B0604030504040204" pitchFamily="50" charset="-128"/>
              </a:rPr>
              <a:t>・</a:t>
            </a:r>
            <a:r>
              <a:rPr lang="ja-JP" altLang="en-US" sz="1000" baseline="0" dirty="0">
                <a:solidFill>
                  <a:srgbClr val="0000FF"/>
                </a:solidFill>
                <a:latin typeface="+mn-ea"/>
                <a:ea typeface="+mn-ea"/>
              </a:rPr>
              <a:t>工事が正常に完了しなければ、工事結果情報は流通されず、工事結果情報の差し替えは発生しない前提とする</a:t>
            </a:r>
            <a:endParaRPr lang="en-US" altLang="ja-JP" sz="800" dirty="0">
              <a:solidFill>
                <a:srgbClr val="0000FF"/>
              </a:solidFill>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cxnSp>
        <p:nvCxnSpPr>
          <p:cNvPr id="159" name="直線コネクタ 158">
            <a:extLst>
              <a:ext uri="{FF2B5EF4-FFF2-40B4-BE49-F238E27FC236}">
                <a16:creationId xmlns:a16="http://schemas.microsoft.com/office/drawing/2014/main" id="{F94A0A64-DAE6-B88B-66A1-BC750B02848B}"/>
              </a:ext>
            </a:extLst>
          </p:cNvPr>
          <p:cNvCxnSpPr/>
          <p:nvPr/>
        </p:nvCxnSpPr>
        <p:spPr bwMode="auto">
          <a:xfrm flipV="1">
            <a:off x="3727387" y="6636322"/>
            <a:ext cx="1620420" cy="689600"/>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0" name="直線矢印コネクタ 159">
            <a:extLst>
              <a:ext uri="{FF2B5EF4-FFF2-40B4-BE49-F238E27FC236}">
                <a16:creationId xmlns:a16="http://schemas.microsoft.com/office/drawing/2014/main" id="{2AAF2689-E995-9C17-6A55-2E43030D4457}"/>
              </a:ext>
            </a:extLst>
          </p:cNvPr>
          <p:cNvCxnSpPr>
            <a:cxnSpLocks/>
          </p:cNvCxnSpPr>
          <p:nvPr/>
        </p:nvCxnSpPr>
        <p:spPr>
          <a:xfrm>
            <a:off x="7799192" y="8123983"/>
            <a:ext cx="612000" cy="0"/>
          </a:xfrm>
          <a:prstGeom prst="straightConnector1">
            <a:avLst/>
          </a:prstGeom>
          <a:noFill/>
          <a:ln w="9525" cap="flat" cmpd="sng" algn="ctr">
            <a:solidFill>
              <a:sysClr val="windowText" lastClr="000000"/>
            </a:solidFill>
            <a:prstDash val="solid"/>
            <a:headEnd type="none"/>
            <a:tailEnd type="triangle"/>
          </a:ln>
          <a:effectLst/>
        </p:spPr>
      </p:cxnSp>
      <p:cxnSp>
        <p:nvCxnSpPr>
          <p:cNvPr id="161" name="直線矢印コネクタ 160">
            <a:extLst>
              <a:ext uri="{FF2B5EF4-FFF2-40B4-BE49-F238E27FC236}">
                <a16:creationId xmlns:a16="http://schemas.microsoft.com/office/drawing/2014/main" id="{F28DF4AF-7543-3F33-89C9-728F2FCE9A0D}"/>
              </a:ext>
            </a:extLst>
          </p:cNvPr>
          <p:cNvCxnSpPr>
            <a:cxnSpLocks/>
          </p:cNvCxnSpPr>
          <p:nvPr/>
        </p:nvCxnSpPr>
        <p:spPr>
          <a:xfrm>
            <a:off x="8417252" y="8123983"/>
            <a:ext cx="2448000" cy="0"/>
          </a:xfrm>
          <a:prstGeom prst="straightConnector1">
            <a:avLst/>
          </a:prstGeom>
          <a:noFill/>
          <a:ln w="9525" cap="flat" cmpd="sng" algn="ctr">
            <a:solidFill>
              <a:sysClr val="windowText" lastClr="000000"/>
            </a:solidFill>
            <a:prstDash val="solid"/>
            <a:headEnd type="none"/>
            <a:tailEnd type="triangle"/>
          </a:ln>
          <a:effectLst/>
        </p:spPr>
      </p:cxnSp>
      <p:sp>
        <p:nvSpPr>
          <p:cNvPr id="162" name="テキスト ボックス 161">
            <a:extLst>
              <a:ext uri="{FF2B5EF4-FFF2-40B4-BE49-F238E27FC236}">
                <a16:creationId xmlns:a16="http://schemas.microsoft.com/office/drawing/2014/main" id="{E5E37AC6-A49F-772B-AA59-B994783FFD08}"/>
              </a:ext>
            </a:extLst>
          </p:cNvPr>
          <p:cNvSpPr txBox="1"/>
          <p:nvPr/>
        </p:nvSpPr>
        <p:spPr>
          <a:xfrm>
            <a:off x="8666087" y="7965736"/>
            <a:ext cx="1049967"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63" name="角丸四角形 68">
            <a:extLst>
              <a:ext uri="{FF2B5EF4-FFF2-40B4-BE49-F238E27FC236}">
                <a16:creationId xmlns:a16="http://schemas.microsoft.com/office/drawing/2014/main" id="{A405FD2A-8EE3-BDE0-03EC-E216E64F4987}"/>
              </a:ext>
            </a:extLst>
          </p:cNvPr>
          <p:cNvSpPr/>
          <p:nvPr/>
        </p:nvSpPr>
        <p:spPr bwMode="auto">
          <a:xfrm>
            <a:off x="7353427" y="4503475"/>
            <a:ext cx="972000" cy="3240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所内ＳＯ工事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結果</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64" name="角丸四角形 68">
            <a:extLst>
              <a:ext uri="{FF2B5EF4-FFF2-40B4-BE49-F238E27FC236}">
                <a16:creationId xmlns:a16="http://schemas.microsoft.com/office/drawing/2014/main" id="{8C632863-26A7-032A-2948-175FA31E51DE}"/>
              </a:ext>
            </a:extLst>
          </p:cNvPr>
          <p:cNvSpPr/>
          <p:nvPr/>
        </p:nvSpPr>
        <p:spPr bwMode="auto">
          <a:xfrm>
            <a:off x="7418037" y="5197690"/>
            <a:ext cx="864000" cy="684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ひかり電話</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65" name="角丸四角形 68">
            <a:extLst>
              <a:ext uri="{FF2B5EF4-FFF2-40B4-BE49-F238E27FC236}">
                <a16:creationId xmlns:a16="http://schemas.microsoft.com/office/drawing/2014/main" id="{B0A45DE8-21BA-15D7-05AF-C287635728A1}"/>
              </a:ext>
            </a:extLst>
          </p:cNvPr>
          <p:cNvSpPr/>
          <p:nvPr/>
        </p:nvSpPr>
        <p:spPr bwMode="auto">
          <a:xfrm>
            <a:off x="7418037" y="6095051"/>
            <a:ext cx="864000" cy="1584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番ポ工事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66" name="線吹き出し 1 (枠付き) 207">
            <a:extLst>
              <a:ext uri="{FF2B5EF4-FFF2-40B4-BE49-F238E27FC236}">
                <a16:creationId xmlns:a16="http://schemas.microsoft.com/office/drawing/2014/main" id="{AFE59276-1D29-0136-5D85-7569CAAD7A48}"/>
              </a:ext>
            </a:extLst>
          </p:cNvPr>
          <p:cNvSpPr/>
          <p:nvPr/>
        </p:nvSpPr>
        <p:spPr bwMode="auto">
          <a:xfrm>
            <a:off x="8744570" y="4617079"/>
            <a:ext cx="3848915" cy="2138730"/>
          </a:xfrm>
          <a:prstGeom prst="borderCallout1">
            <a:avLst>
              <a:gd name="adj1" fmla="val 51113"/>
              <a:gd name="adj2" fmla="val 101"/>
              <a:gd name="adj3" fmla="val 82518"/>
              <a:gd name="adj4" fmla="val -10740"/>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l" fontAlgn="auto">
              <a:spcBef>
                <a:spcPts val="0"/>
              </a:spcBef>
              <a:spcAft>
                <a:spcPts val="0"/>
              </a:spcAf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ステータス手動更新時の</a:t>
            </a:r>
            <a:r>
              <a:rPr kumimoji="0" lang="ja-JP" altLang="en-US" sz="1000" kern="0" dirty="0">
                <a:solidFill>
                  <a:srgbClr val="0000FF"/>
                </a:solidFill>
                <a:latin typeface="Meiryo UI"/>
                <a:ea typeface="Meiryo UI"/>
                <a:cs typeface="メイリオ" panose="020B0604030504040204" pitchFamily="50" charset="-128"/>
              </a:rPr>
              <a:t>ワーニング表示条件に、番ポ工事未完了チェックの条件を追加する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所内ＳＯ工事結果確認</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ステータスのワーニング表示条件も同様に追加する</a:t>
            </a:r>
            <a:endPar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graphicFrame>
        <p:nvGraphicFramePr>
          <p:cNvPr id="167" name="表 166">
            <a:extLst>
              <a:ext uri="{FF2B5EF4-FFF2-40B4-BE49-F238E27FC236}">
                <a16:creationId xmlns:a16="http://schemas.microsoft.com/office/drawing/2014/main" id="{E2EE98D1-F51B-48D5-6292-EE4B308CBD33}"/>
              </a:ext>
            </a:extLst>
          </p:cNvPr>
          <p:cNvGraphicFramePr>
            <a:graphicFrameLocks noGrp="1"/>
          </p:cNvGraphicFramePr>
          <p:nvPr>
            <p:extLst>
              <p:ext uri="{D42A27DB-BD31-4B8C-83A1-F6EECF244321}">
                <p14:modId xmlns:p14="http://schemas.microsoft.com/office/powerpoint/2010/main" val="1271856053"/>
              </p:ext>
            </p:extLst>
          </p:nvPr>
        </p:nvGraphicFramePr>
        <p:xfrm>
          <a:off x="8902215" y="5201763"/>
          <a:ext cx="3533624" cy="1293171"/>
        </p:xfrm>
        <a:graphic>
          <a:graphicData uri="http://schemas.openxmlformats.org/drawingml/2006/table">
            <a:tbl>
              <a:tblPr firstRow="1" bandRow="1"/>
              <a:tblGrid>
                <a:gridCol w="652347">
                  <a:extLst>
                    <a:ext uri="{9D8B030D-6E8A-4147-A177-3AD203B41FA5}">
                      <a16:colId xmlns:a16="http://schemas.microsoft.com/office/drawing/2014/main" val="1920723921"/>
                    </a:ext>
                  </a:extLst>
                </a:gridCol>
                <a:gridCol w="2881277">
                  <a:extLst>
                    <a:ext uri="{9D8B030D-6E8A-4147-A177-3AD203B41FA5}">
                      <a16:colId xmlns:a16="http://schemas.microsoft.com/office/drawing/2014/main" val="2708079009"/>
                    </a:ext>
                  </a:extLst>
                </a:gridCol>
              </a:tblGrid>
              <a:tr h="181574">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eiryo UI" panose="020B0604030504040204" pitchFamily="50" charset="-128"/>
                          <a:ea typeface="Meiryo UI" panose="020B0604030504040204" pitchFamily="50" charset="-128"/>
                        </a:rPr>
                        <a:t>区分</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eiryo UI" panose="020B0604030504040204" pitchFamily="50" charset="-128"/>
                          <a:ea typeface="Meiryo UI" panose="020B0604030504040204" pitchFamily="50" charset="-128"/>
                        </a:rPr>
                        <a:t>ワーニング表示条件</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295731">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chemeClr val="tx1"/>
                          </a:solidFill>
                          <a:latin typeface="Meiryo UI" panose="020B0604030504040204" pitchFamily="50" charset="-128"/>
                          <a:ea typeface="Meiryo UI" panose="020B0604030504040204" pitchFamily="50" charset="-128"/>
                        </a:rPr>
                        <a:t>既存</a:t>
                      </a:r>
                      <a:endParaRPr kumimoji="1" lang="en-US" altLang="ja-JP" sz="8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chemeClr val="tx1"/>
                          </a:solidFill>
                          <a:latin typeface="Meiryo UI" panose="020B0604030504040204" pitchFamily="50" charset="-128"/>
                          <a:ea typeface="Meiryo UI" panose="020B0604030504040204" pitchFamily="50" charset="-128"/>
                        </a:rPr>
                        <a:t>番ポ工事依頼結果の値が「依頼済」以外の場合</a:t>
                      </a:r>
                      <a:endParaRPr kumimoji="1" lang="en-US" altLang="ja-JP" sz="8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17272887"/>
                  </a:ext>
                </a:extLst>
              </a:tr>
              <a:tr h="497430">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chemeClr val="tx1"/>
                          </a:solidFill>
                          <a:latin typeface="Meiryo UI" panose="020B0604030504040204" pitchFamily="50" charset="-128"/>
                          <a:ea typeface="Meiryo UI" panose="020B0604030504040204" pitchFamily="50" charset="-128"/>
                        </a:rPr>
                        <a:t>追加</a:t>
                      </a: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chemeClr val="tx1"/>
                          </a:solidFill>
                          <a:latin typeface="Meiryo UI" panose="020B0604030504040204" pitchFamily="50" charset="-128"/>
                          <a:ea typeface="Meiryo UI" panose="020B0604030504040204" pitchFamily="50" charset="-128"/>
                        </a:rPr>
                        <a:t>・番ポ工事依頼が正常に実施済みである場合（番ポ自動工事ステータスが「依頼済」である場合）</a:t>
                      </a:r>
                      <a:endParaRPr kumimoji="1" lang="en-US" altLang="ja-JP" sz="800" b="0" i="0" baseline="0" dirty="0">
                        <a:solidFill>
                          <a:schemeClr val="tx1"/>
                        </a:solidFill>
                        <a:latin typeface="Meiryo UI" panose="020B0604030504040204" pitchFamily="50" charset="-128"/>
                        <a:ea typeface="Meiryo UI" panose="020B0604030504040204" pitchFamily="50" charset="-128"/>
                      </a:endParaRPr>
                    </a:p>
                    <a:p>
                      <a:pPr marL="0" lvl="1" indent="0" algn="l"/>
                      <a:r>
                        <a:rPr kumimoji="1" lang="ja-JP" altLang="en-US" sz="800" b="0" i="0" baseline="0" dirty="0">
                          <a:solidFill>
                            <a:schemeClr val="tx1"/>
                          </a:solidFill>
                          <a:latin typeface="Meiryo UI" panose="020B0604030504040204" pitchFamily="50" charset="-128"/>
                          <a:ea typeface="Meiryo UI" panose="020B0604030504040204" pitchFamily="50" charset="-128"/>
                        </a:rPr>
                        <a:t>・</a:t>
                      </a:r>
                      <a:r>
                        <a:rPr kumimoji="0" lang="ja-JP" altLang="en-US" sz="800" b="0" i="0" u="none" strike="noStrike" kern="0" cap="none" spc="0" normalizeH="0" baseline="0" noProof="0" dirty="0">
                          <a:ln>
                            <a:noFill/>
                          </a:ln>
                          <a:solidFill>
                            <a:schemeClr val="tx1"/>
                          </a:solidFill>
                          <a:effectLst/>
                          <a:uLnTx/>
                          <a:uFillTx/>
                          <a:latin typeface="Meiryo UI"/>
                          <a:ea typeface="Meiryo UI"/>
                          <a:cs typeface="メイリオ" panose="020B0604030504040204" pitchFamily="50" charset="-128"/>
                        </a:rPr>
                        <a:t>双方向番ポ開始前に申し込まれた片方向番でない場合</a:t>
                      </a:r>
                      <a:endParaRPr kumimoji="0" lang="en-US" altLang="ja-JP" sz="800" b="0" i="0" u="none" strike="noStrike" kern="0" cap="none" spc="0" normalizeH="0" baseline="0" noProof="0" dirty="0">
                        <a:ln>
                          <a:noFill/>
                        </a:ln>
                        <a:solidFill>
                          <a:schemeClr val="tx1"/>
                        </a:solidFill>
                        <a:effectLst/>
                        <a:uLnTx/>
                        <a:uFillTx/>
                        <a:latin typeface="Meiryo UI"/>
                        <a:ea typeface="Meiryo UI"/>
                        <a:cs typeface="メイリオ" panose="020B0604030504040204" pitchFamily="50" charset="-128"/>
                      </a:endParaRPr>
                    </a:p>
                    <a:p>
                      <a:pPr marL="0" lvl="1" indent="0" algn="l"/>
                      <a:r>
                        <a:rPr kumimoji="0" lang="ja-JP" altLang="en-US" sz="800" b="0" i="0" u="none" strike="noStrike" kern="0" cap="none" spc="0" normalizeH="0" baseline="0" noProof="0" dirty="0">
                          <a:ln>
                            <a:noFill/>
                          </a:ln>
                          <a:solidFill>
                            <a:schemeClr val="tx1"/>
                          </a:solidFill>
                          <a:effectLst/>
                          <a:uLnTx/>
                          <a:uFillTx/>
                          <a:latin typeface="Meiryo UI"/>
                          <a:ea typeface="Meiryo UI"/>
                        </a:rPr>
                        <a:t>・事業者情報で返却された移転元事業者</a:t>
                      </a:r>
                      <a:r>
                        <a:rPr kumimoji="0" lang="en-US" altLang="ja-JP" sz="800" b="0" i="0" u="none" strike="noStrike" kern="0" cap="none" spc="0" normalizeH="0" baseline="0" noProof="0" dirty="0">
                          <a:ln>
                            <a:noFill/>
                          </a:ln>
                          <a:solidFill>
                            <a:schemeClr val="tx1"/>
                          </a:solidFill>
                          <a:effectLst/>
                          <a:uLnTx/>
                          <a:uFillTx/>
                          <a:latin typeface="Meiryo UI"/>
                          <a:ea typeface="Meiryo UI"/>
                        </a:rPr>
                        <a:t>-</a:t>
                      </a:r>
                      <a:r>
                        <a:rPr kumimoji="0" lang="ja-JP" altLang="en-US" sz="800" b="0" i="0" u="none" strike="noStrike" kern="0" cap="none" spc="0" normalizeH="0" baseline="0" noProof="0" dirty="0">
                          <a:ln>
                            <a:noFill/>
                          </a:ln>
                          <a:solidFill>
                            <a:schemeClr val="tx1"/>
                          </a:solidFill>
                          <a:effectLst/>
                          <a:uLnTx/>
                          <a:uFillTx/>
                          <a:latin typeface="Meiryo UI"/>
                          <a:ea typeface="Meiryo UI"/>
                        </a:rPr>
                        <a:t>番号取得事業者の組み合わせにおいて、１つ以上の組み合わせで工事結果情報が未流通である場合</a:t>
                      </a:r>
                      <a:endParaRPr kumimoji="1" lang="en-US" altLang="ja-JP" sz="800" b="0" i="0" baseline="0" dirty="0">
                        <a:solidFill>
                          <a:schemeClr val="tx1"/>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102972098"/>
                  </a:ext>
                </a:extLst>
              </a:tr>
            </a:tbl>
          </a:graphicData>
        </a:graphic>
      </p:graphicFrame>
      <p:sp>
        <p:nvSpPr>
          <p:cNvPr id="168" name="正方形/長方形 167">
            <a:extLst>
              <a:ext uri="{FF2B5EF4-FFF2-40B4-BE49-F238E27FC236}">
                <a16:creationId xmlns:a16="http://schemas.microsoft.com/office/drawing/2014/main" id="{92A03C06-0943-8F53-3164-73A11D2F16BF}"/>
              </a:ext>
            </a:extLst>
          </p:cNvPr>
          <p:cNvSpPr/>
          <p:nvPr/>
        </p:nvSpPr>
        <p:spPr bwMode="auto">
          <a:xfrm>
            <a:off x="4515174" y="2982307"/>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sp>
        <p:nvSpPr>
          <p:cNvPr id="169" name="線吹き出し 1 (枠付き) 207">
            <a:extLst>
              <a:ext uri="{FF2B5EF4-FFF2-40B4-BE49-F238E27FC236}">
                <a16:creationId xmlns:a16="http://schemas.microsoft.com/office/drawing/2014/main" id="{2EB684AF-17F5-121E-FC8D-9E91982A1F24}"/>
              </a:ext>
            </a:extLst>
          </p:cNvPr>
          <p:cNvSpPr/>
          <p:nvPr/>
        </p:nvSpPr>
        <p:spPr bwMode="auto">
          <a:xfrm>
            <a:off x="4002320" y="7325922"/>
            <a:ext cx="2488582" cy="1154174"/>
          </a:xfrm>
          <a:prstGeom prst="borderCallout1">
            <a:avLst>
              <a:gd name="adj1" fmla="val 48642"/>
              <a:gd name="adj2" fmla="val 99790"/>
              <a:gd name="adj3" fmla="val 25364"/>
              <a:gd name="adj4" fmla="val 131837"/>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BB-CASTAR</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から流通される</a:t>
            </a:r>
            <a:r>
              <a:rPr kumimoji="1" lang="en-US" altLang="ja-JP" sz="1000" b="0" i="0" baseline="0" dirty="0">
                <a:solidFill>
                  <a:srgbClr val="0000FF"/>
                </a:solidFill>
                <a:latin typeface="+mn-ea"/>
                <a:ea typeface="+mn-ea"/>
              </a:rPr>
              <a:t>BB-CASTAR</a:t>
            </a:r>
            <a:r>
              <a:rPr kumimoji="1" lang="ja-JP" altLang="en-US" sz="1000" b="0" i="0" baseline="0" dirty="0">
                <a:solidFill>
                  <a:srgbClr val="0000FF"/>
                </a:solidFill>
                <a:latin typeface="+mn-ea"/>
                <a:ea typeface="+mn-ea"/>
              </a:rPr>
              <a:t>処理結果コード</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を通建システム向けの既存コード値にマッピングして流通する</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（例）</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graphicFrame>
        <p:nvGraphicFramePr>
          <p:cNvPr id="170" name="表 36">
            <a:extLst>
              <a:ext uri="{FF2B5EF4-FFF2-40B4-BE49-F238E27FC236}">
                <a16:creationId xmlns:a16="http://schemas.microsoft.com/office/drawing/2014/main" id="{2DA0CD0B-161F-1A4B-C663-FB9635F91306}"/>
              </a:ext>
            </a:extLst>
          </p:cNvPr>
          <p:cNvGraphicFramePr>
            <a:graphicFrameLocks noGrp="1"/>
          </p:cNvGraphicFramePr>
          <p:nvPr>
            <p:extLst>
              <p:ext uri="{D42A27DB-BD31-4B8C-83A1-F6EECF244321}">
                <p14:modId xmlns:p14="http://schemas.microsoft.com/office/powerpoint/2010/main" val="876868972"/>
              </p:ext>
            </p:extLst>
          </p:nvPr>
        </p:nvGraphicFramePr>
        <p:xfrm>
          <a:off x="4210937" y="8008674"/>
          <a:ext cx="2002676" cy="389161"/>
        </p:xfrm>
        <a:graphic>
          <a:graphicData uri="http://schemas.openxmlformats.org/drawingml/2006/table">
            <a:tbl>
              <a:tblPr firstRow="1" bandRow="1"/>
              <a:tblGrid>
                <a:gridCol w="1001338">
                  <a:extLst>
                    <a:ext uri="{9D8B030D-6E8A-4147-A177-3AD203B41FA5}">
                      <a16:colId xmlns:a16="http://schemas.microsoft.com/office/drawing/2014/main" val="3386803474"/>
                    </a:ext>
                  </a:extLst>
                </a:gridCol>
                <a:gridCol w="1001338">
                  <a:extLst>
                    <a:ext uri="{9D8B030D-6E8A-4147-A177-3AD203B41FA5}">
                      <a16:colId xmlns:a16="http://schemas.microsoft.com/office/drawing/2014/main" val="725465669"/>
                    </a:ext>
                  </a:extLst>
                </a:gridCol>
              </a:tblGrid>
              <a:tr h="205877">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algn="ctr"/>
                      <a:r>
                        <a:rPr kumimoji="1" lang="en-US" altLang="ja-JP" sz="800" b="0" dirty="0">
                          <a:solidFill>
                            <a:schemeClr val="tx1"/>
                          </a:solidFill>
                          <a:latin typeface="+mn-ea"/>
                          <a:ea typeface="+mn-ea"/>
                        </a:rPr>
                        <a:t>BB-CASTAR</a:t>
                      </a:r>
                      <a:br>
                        <a:rPr kumimoji="1" lang="en-US" altLang="ja-JP" sz="800" b="0" dirty="0">
                          <a:solidFill>
                            <a:schemeClr val="tx1"/>
                          </a:solidFill>
                          <a:latin typeface="+mn-ea"/>
                          <a:ea typeface="+mn-ea"/>
                        </a:rPr>
                      </a:br>
                      <a:r>
                        <a:rPr kumimoji="1" lang="ja-JP" altLang="en-US" sz="800" b="0" dirty="0">
                          <a:solidFill>
                            <a:schemeClr val="tx1"/>
                          </a:solidFill>
                          <a:latin typeface="+mn-ea"/>
                          <a:ea typeface="+mn-ea"/>
                        </a:rPr>
                        <a:t>処理結果コード</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baseline="0" dirty="0">
                          <a:solidFill>
                            <a:schemeClr val="tx1"/>
                          </a:solidFill>
                          <a:latin typeface="+mn-ea"/>
                          <a:ea typeface="+mn-ea"/>
                        </a:rPr>
                        <a:t>通建システム</a:t>
                      </a:r>
                      <a:br>
                        <a:rPr kumimoji="1" lang="en-US" altLang="ja-JP" sz="800" b="0" i="0" baseline="0" dirty="0">
                          <a:solidFill>
                            <a:schemeClr val="tx1"/>
                          </a:solidFill>
                          <a:latin typeface="+mn-ea"/>
                          <a:ea typeface="+mn-ea"/>
                        </a:rPr>
                      </a:br>
                      <a:r>
                        <a:rPr kumimoji="1" lang="ja-JP" altLang="en-US" sz="800" b="0" i="0" baseline="0" dirty="0">
                          <a:solidFill>
                            <a:schemeClr val="tx1"/>
                          </a:solidFill>
                          <a:latin typeface="Meiryo UI" panose="020B0604030504040204" pitchFamily="50" charset="-128"/>
                          <a:ea typeface="Meiryo UI" panose="020B0604030504040204" pitchFamily="50" charset="-128"/>
                        </a:rPr>
                        <a:t>番ポ工事依頼結果</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118195880"/>
                  </a:ext>
                </a:extLst>
              </a:tr>
              <a:tr h="145321">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ctr"/>
                      <a:r>
                        <a:rPr kumimoji="1" lang="en-US" altLang="ja-JP" sz="800" b="0" dirty="0">
                          <a:solidFill>
                            <a:schemeClr val="tx1"/>
                          </a:solidFill>
                          <a:latin typeface="+mn-ea"/>
                          <a:ea typeface="+mn-ea"/>
                        </a:rPr>
                        <a:t>00:</a:t>
                      </a:r>
                      <a:r>
                        <a:rPr kumimoji="1" lang="ja-JP" altLang="en-US" sz="800" b="0" dirty="0">
                          <a:solidFill>
                            <a:schemeClr val="tx1"/>
                          </a:solidFill>
                          <a:latin typeface="+mn-ea"/>
                          <a:ea typeface="+mn-ea"/>
                        </a:rPr>
                        <a:t>正常</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baseline="0" dirty="0">
                          <a:solidFill>
                            <a:schemeClr val="tx1"/>
                          </a:solidFill>
                          <a:latin typeface="+mn-ea"/>
                          <a:ea typeface="+mn-ea"/>
                        </a:rPr>
                        <a:t>02:</a:t>
                      </a:r>
                      <a:r>
                        <a:rPr kumimoji="1" lang="ja-JP" altLang="en-US" sz="800" b="0" i="0" baseline="0" dirty="0">
                          <a:solidFill>
                            <a:schemeClr val="tx1"/>
                          </a:solidFill>
                          <a:latin typeface="+mn-ea"/>
                          <a:ea typeface="+mn-ea"/>
                        </a:rPr>
                        <a:t>依頼済</a:t>
                      </a: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70687964"/>
                  </a:ext>
                </a:extLst>
              </a:tr>
            </a:tbl>
          </a:graphicData>
        </a:graphic>
      </p:graphicFrame>
      <p:sp>
        <p:nvSpPr>
          <p:cNvPr id="227" name="矢印: 右 226">
            <a:extLst>
              <a:ext uri="{FF2B5EF4-FFF2-40B4-BE49-F238E27FC236}">
                <a16:creationId xmlns:a16="http://schemas.microsoft.com/office/drawing/2014/main" id="{BB25A168-81E1-0573-98C4-E255AB6B95C5}"/>
              </a:ext>
            </a:extLst>
          </p:cNvPr>
          <p:cNvSpPr/>
          <p:nvPr/>
        </p:nvSpPr>
        <p:spPr bwMode="auto">
          <a:xfrm>
            <a:off x="5115738" y="8262820"/>
            <a:ext cx="193074" cy="135015"/>
          </a:xfrm>
          <a:prstGeom prst="rightArrow">
            <a:avLst/>
          </a:prstGeom>
          <a:solidFill>
            <a:srgbClr val="0000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endParaRPr lang="ja-JP" altLang="en-US" sz="1050" dirty="0">
              <a:solidFill>
                <a:srgbClr val="0000FF"/>
              </a:solidFill>
              <a:latin typeface="Meiryo UI"/>
              <a:ea typeface="Meiryo UI"/>
            </a:endParaRPr>
          </a:p>
        </p:txBody>
      </p:sp>
      <p:cxnSp>
        <p:nvCxnSpPr>
          <p:cNvPr id="228" name="直線コネクタ 227">
            <a:extLst>
              <a:ext uri="{FF2B5EF4-FFF2-40B4-BE49-F238E27FC236}">
                <a16:creationId xmlns:a16="http://schemas.microsoft.com/office/drawing/2014/main" id="{03674D9C-B723-6AD2-4672-4DF287B71749}"/>
              </a:ext>
            </a:extLst>
          </p:cNvPr>
          <p:cNvCxnSpPr>
            <a:stCxn id="169" idx="0"/>
          </p:cNvCxnSpPr>
          <p:nvPr/>
        </p:nvCxnSpPr>
        <p:spPr bwMode="auto">
          <a:xfrm>
            <a:off x="6490902" y="7903009"/>
            <a:ext cx="1123325" cy="186733"/>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9" name="線吹き出し 1 (枠付き) 207">
            <a:extLst>
              <a:ext uri="{FF2B5EF4-FFF2-40B4-BE49-F238E27FC236}">
                <a16:creationId xmlns:a16="http://schemas.microsoft.com/office/drawing/2014/main" id="{DAA9DC7D-8D4B-085B-27E6-E067350BA1FA}"/>
              </a:ext>
            </a:extLst>
          </p:cNvPr>
          <p:cNvSpPr/>
          <p:nvPr/>
        </p:nvSpPr>
        <p:spPr bwMode="auto">
          <a:xfrm>
            <a:off x="8744568" y="6803130"/>
            <a:ext cx="3848915" cy="1145241"/>
          </a:xfrm>
          <a:prstGeom prst="borderCallout1">
            <a:avLst>
              <a:gd name="adj1" fmla="val 51113"/>
              <a:gd name="adj2" fmla="val 101"/>
              <a:gd name="adj3" fmla="val 35473"/>
              <a:gd name="adj4" fmla="val -11921"/>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ステータス自動更新条件の一部を変更する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graphicFrame>
        <p:nvGraphicFramePr>
          <p:cNvPr id="230" name="表 229">
            <a:extLst>
              <a:ext uri="{FF2B5EF4-FFF2-40B4-BE49-F238E27FC236}">
                <a16:creationId xmlns:a16="http://schemas.microsoft.com/office/drawing/2014/main" id="{988C0F7F-6D6E-9D08-EB3A-8D1D5CCB434A}"/>
              </a:ext>
            </a:extLst>
          </p:cNvPr>
          <p:cNvGraphicFramePr>
            <a:graphicFrameLocks noGrp="1"/>
          </p:cNvGraphicFramePr>
          <p:nvPr>
            <p:extLst>
              <p:ext uri="{D42A27DB-BD31-4B8C-83A1-F6EECF244321}">
                <p14:modId xmlns:p14="http://schemas.microsoft.com/office/powerpoint/2010/main" val="960770509"/>
              </p:ext>
            </p:extLst>
          </p:nvPr>
        </p:nvGraphicFramePr>
        <p:xfrm>
          <a:off x="9011999" y="7044962"/>
          <a:ext cx="3337669" cy="825600"/>
        </p:xfrm>
        <a:graphic>
          <a:graphicData uri="http://schemas.openxmlformats.org/drawingml/2006/table">
            <a:tbl>
              <a:tblPr firstRow="1" bandRow="1"/>
              <a:tblGrid>
                <a:gridCol w="613224">
                  <a:extLst>
                    <a:ext uri="{9D8B030D-6E8A-4147-A177-3AD203B41FA5}">
                      <a16:colId xmlns:a16="http://schemas.microsoft.com/office/drawing/2014/main" val="1920723921"/>
                    </a:ext>
                  </a:extLst>
                </a:gridCol>
                <a:gridCol w="2724445">
                  <a:extLst>
                    <a:ext uri="{9D8B030D-6E8A-4147-A177-3AD203B41FA5}">
                      <a16:colId xmlns:a16="http://schemas.microsoft.com/office/drawing/2014/main" val="2708079009"/>
                    </a:ext>
                  </a:extLst>
                </a:gridCol>
              </a:tblGrid>
              <a:tr h="157222">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n-ea"/>
                          <a:ea typeface="+mn-ea"/>
                        </a:rPr>
                        <a:t>区分</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n-ea"/>
                          <a:ea typeface="+mn-ea"/>
                        </a:rPr>
                        <a:t>ステータス自動更新条件</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310206">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chemeClr val="tx1"/>
                          </a:solidFill>
                          <a:latin typeface="+mn-ea"/>
                          <a:ea typeface="+mn-ea"/>
                        </a:rPr>
                        <a:t>変更前</a:t>
                      </a:r>
                      <a:endParaRPr kumimoji="1" lang="en-US" altLang="ja-JP" sz="800" b="0" i="0" baseline="0" dirty="0">
                        <a:solidFill>
                          <a:schemeClr val="tx1"/>
                        </a:solidFill>
                        <a:latin typeface="+mn-ea"/>
                        <a:ea typeface="+mn-ea"/>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chemeClr val="tx1"/>
                          </a:solidFill>
                          <a:latin typeface="+mn-ea"/>
                          <a:ea typeface="+mn-ea"/>
                        </a:rPr>
                        <a:t>既存の番ポ工事依頼の応答電文（</a:t>
                      </a:r>
                      <a:r>
                        <a:rPr kumimoji="1" lang="en-US" altLang="ja-JP" sz="800" b="0" i="0" baseline="0" dirty="0">
                          <a:solidFill>
                            <a:schemeClr val="tx1"/>
                          </a:solidFill>
                          <a:latin typeface="+mn-ea"/>
                          <a:ea typeface="+mn-ea"/>
                        </a:rPr>
                        <a:t>ACK</a:t>
                      </a:r>
                      <a:r>
                        <a:rPr kumimoji="1" lang="ja-JP" altLang="en-US" sz="800" b="0" i="0" baseline="0" dirty="0">
                          <a:solidFill>
                            <a:schemeClr val="tx1"/>
                          </a:solidFill>
                          <a:latin typeface="+mn-ea"/>
                          <a:ea typeface="+mn-ea"/>
                        </a:rPr>
                        <a:t>）を受領し、</a:t>
                      </a:r>
                      <a:r>
                        <a:rPr lang="ja-JP" altLang="en-US" sz="800" dirty="0">
                          <a:solidFill>
                            <a:schemeClr val="tx1"/>
                          </a:solidFill>
                        </a:rPr>
                        <a:t>番ポ自動工事結果</a:t>
                      </a:r>
                      <a:r>
                        <a:rPr kumimoji="1" lang="ja-JP" altLang="en-US" sz="800" b="0" i="0" baseline="0" dirty="0">
                          <a:solidFill>
                            <a:schemeClr val="tx1"/>
                          </a:solidFill>
                          <a:latin typeface="+mn-ea"/>
                          <a:ea typeface="+mn-ea"/>
                        </a:rPr>
                        <a:t>の値が「依頼済」であること</a:t>
                      </a:r>
                      <a:endParaRPr kumimoji="1" lang="en-US" altLang="ja-JP" sz="800" b="0" i="0" baseline="0" dirty="0">
                        <a:solidFill>
                          <a:schemeClr val="tx1"/>
                        </a:solidFill>
                        <a:latin typeface="+mn-ea"/>
                        <a:ea typeface="+mn-ea"/>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17272887"/>
                  </a:ext>
                </a:extLst>
              </a:tr>
              <a:tr h="315682">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chemeClr val="tx1"/>
                          </a:solidFill>
                          <a:latin typeface="+mn-ea"/>
                          <a:ea typeface="+mn-ea"/>
                        </a:rPr>
                        <a:t>変更後</a:t>
                      </a: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baseline="0" dirty="0">
                          <a:solidFill>
                            <a:schemeClr val="tx1"/>
                          </a:solidFill>
                          <a:latin typeface="+mn-ea"/>
                          <a:ea typeface="+mn-ea"/>
                        </a:rPr>
                        <a:t>全事業者の工事結果情報流通（番ポ工事：工事結果情報）を受領していること</a:t>
                      </a: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102972098"/>
                  </a:ext>
                </a:extLst>
              </a:tr>
            </a:tbl>
          </a:graphicData>
        </a:graphic>
      </p:graphicFrame>
      <p:sp>
        <p:nvSpPr>
          <p:cNvPr id="17" name="楕円 16">
            <a:extLst>
              <a:ext uri="{FF2B5EF4-FFF2-40B4-BE49-F238E27FC236}">
                <a16:creationId xmlns:a16="http://schemas.microsoft.com/office/drawing/2014/main" id="{E82C8517-8251-E41F-F81F-A21D1B2C4844}"/>
              </a:ext>
            </a:extLst>
          </p:cNvPr>
          <p:cNvSpPr/>
          <p:nvPr/>
        </p:nvSpPr>
        <p:spPr bwMode="auto">
          <a:xfrm>
            <a:off x="8333114" y="4619796"/>
            <a:ext cx="393686" cy="186186"/>
          </a:xfrm>
          <a:prstGeom prst="ellipse">
            <a:avLst/>
          </a:prstGeom>
          <a:solidFill>
            <a:srgbClr val="CCECFF"/>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詳細化</a:t>
            </a:r>
          </a:p>
        </p:txBody>
      </p:sp>
      <p:sp>
        <p:nvSpPr>
          <p:cNvPr id="4" name="楕円 3">
            <a:extLst>
              <a:ext uri="{FF2B5EF4-FFF2-40B4-BE49-F238E27FC236}">
                <a16:creationId xmlns:a16="http://schemas.microsoft.com/office/drawing/2014/main" id="{9F7F01D8-D326-FAD9-BD0E-89B5CB7D18AB}"/>
              </a:ext>
            </a:extLst>
          </p:cNvPr>
          <p:cNvSpPr/>
          <p:nvPr/>
        </p:nvSpPr>
        <p:spPr bwMode="auto">
          <a:xfrm>
            <a:off x="9007401" y="5958300"/>
            <a:ext cx="393686" cy="186186"/>
          </a:xfrm>
          <a:prstGeom prst="ellipse">
            <a:avLst/>
          </a:prstGeom>
          <a:solidFill>
            <a:srgbClr val="CCECFF"/>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詳細化</a:t>
            </a:r>
          </a:p>
        </p:txBody>
      </p:sp>
    </p:spTree>
    <p:extLst>
      <p:ext uri="{BB962C8B-B14F-4D97-AF65-F5344CB8AC3E}">
        <p14:creationId xmlns:p14="http://schemas.microsoft.com/office/powerpoint/2010/main" val="186870316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全体概要（システム全体処理方式（５／８））</a:t>
            </a:r>
          </a:p>
          <a:p>
            <a:pPr lvl="0"/>
            <a:r>
              <a:rPr lang="ja-JP" altLang="en-US" dirty="0"/>
              <a:t>　</a:t>
            </a:r>
            <a:r>
              <a:rPr lang="ja-JP" altLang="en-US" sz="1050" dirty="0">
                <a:solidFill>
                  <a:srgbClr val="000000"/>
                </a:solidFill>
                <a:latin typeface="+mn-lt"/>
                <a:ea typeface="+mn-ea"/>
              </a:rPr>
              <a:t>オーダ流通システムへ番ポ申込／無派遣工事で、移転元事業者・番号取得元事業者が複数の場合のシーケンスを以下に示す</a:t>
            </a:r>
            <a:endParaRPr lang="en-US" altLang="ja-JP" sz="1050" dirty="0">
              <a:solidFill>
                <a:srgbClr val="000000"/>
              </a:solidFill>
              <a:latin typeface="+mn-lt"/>
              <a:ea typeface="+mn-ea"/>
            </a:endParaRPr>
          </a:p>
          <a:p>
            <a:r>
              <a:rPr lang="ja-JP" altLang="en-US" dirty="0">
                <a:solidFill>
                  <a:srgbClr val="000000"/>
                </a:solidFill>
                <a:latin typeface="+mn-lt"/>
                <a:ea typeface="+mn-ea"/>
              </a:rPr>
              <a:t>　</a:t>
            </a:r>
            <a:r>
              <a:rPr lang="en-US" altLang="ja-JP" dirty="0">
                <a:solidFill>
                  <a:srgbClr val="000000"/>
                </a:solidFill>
                <a:latin typeface="+mn-lt"/>
                <a:ea typeface="+mn-ea"/>
              </a:rPr>
              <a:t>【</a:t>
            </a:r>
            <a:r>
              <a:rPr lang="ja-JP" altLang="en-US" dirty="0">
                <a:solidFill>
                  <a:srgbClr val="000000"/>
                </a:solidFill>
                <a:latin typeface="+mn-lt"/>
                <a:ea typeface="+mn-ea"/>
              </a:rPr>
              <a:t>イ</a:t>
            </a:r>
            <a:r>
              <a:rPr lang="en-US" altLang="ja-JP" dirty="0">
                <a:solidFill>
                  <a:srgbClr val="000000"/>
                </a:solidFill>
                <a:latin typeface="+mn-lt"/>
                <a:ea typeface="+mn-ea"/>
              </a:rPr>
              <a:t>】</a:t>
            </a:r>
            <a:r>
              <a:rPr lang="ja-JP" altLang="en-US" sz="1050" dirty="0">
                <a:solidFill>
                  <a:srgbClr val="000000"/>
                </a:solidFill>
                <a:latin typeface="+mn-lt"/>
                <a:ea typeface="+mn-ea"/>
              </a:rPr>
              <a:t>ひかり電話のポートインー</a:t>
            </a:r>
            <a:r>
              <a:rPr kumimoji="1" lang="en-US" altLang="ja-JP" sz="1050" dirty="0">
                <a:latin typeface="+mn-ea"/>
                <a:ea typeface="+mn-ea"/>
              </a:rPr>
              <a:t>IF</a:t>
            </a:r>
            <a:r>
              <a:rPr kumimoji="1" lang="ja-JP" altLang="en-US" sz="1050" dirty="0">
                <a:latin typeface="+mn-ea"/>
                <a:ea typeface="+mn-ea"/>
              </a:rPr>
              <a:t>対応ー無派遣工事　</a:t>
            </a:r>
            <a:r>
              <a:rPr lang="ja-JP" altLang="en-US" sz="1050" dirty="0">
                <a:solidFill>
                  <a:srgbClr val="000000"/>
                </a:solidFill>
                <a:latin typeface="+mn-lt"/>
                <a:ea typeface="+mn-ea"/>
              </a:rPr>
              <a:t>（</a:t>
            </a:r>
            <a:r>
              <a:rPr lang="en-US" altLang="ja-JP" sz="1050" dirty="0">
                <a:solidFill>
                  <a:srgbClr val="000000"/>
                </a:solidFill>
                <a:latin typeface="+mn-lt"/>
                <a:ea typeface="+mn-ea"/>
              </a:rPr>
              <a:t>Ⅱ</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PTN3</a:t>
            </a:r>
            <a:r>
              <a:rPr lang="ja-JP" altLang="en-US" sz="1050" dirty="0">
                <a:solidFill>
                  <a:srgbClr val="000000"/>
                </a:solidFill>
                <a:latin typeface="+mn-lt"/>
                <a:ea typeface="+mn-ea"/>
              </a:rPr>
              <a:t>：オーダ流通システムへ番ポ申込／無派遣工事）</a:t>
            </a:r>
            <a:endParaRPr lang="en-US" altLang="ja-JP" sz="1050" dirty="0">
              <a:solidFill>
                <a:srgbClr val="000000"/>
              </a:solidFill>
              <a:latin typeface="+mn-lt"/>
              <a:ea typeface="+mn-ea"/>
            </a:endParaRPr>
          </a:p>
          <a:p>
            <a:pPr lvl="0"/>
            <a:endParaRPr lang="ja-JP" altLang="en-US" dirty="0"/>
          </a:p>
        </p:txBody>
      </p:sp>
      <p:sp>
        <p:nvSpPr>
          <p:cNvPr id="95" name="スライド番号プレースホルダー 1"/>
          <p:cNvSpPr>
            <a:spLocks noGrp="1"/>
          </p:cNvSpPr>
          <p:nvPr>
            <p:ph type="sldNum" sz="quarter" idx="4"/>
          </p:nvPr>
        </p:nvSpPr>
        <p:spPr>
          <a:xfrm>
            <a:off x="5262410" y="9301100"/>
            <a:ext cx="2311400" cy="179387"/>
          </a:xfrm>
        </p:spPr>
        <p:txBody>
          <a:bodyPr/>
          <a:lstStyle/>
          <a:p>
            <a:r>
              <a:rPr lang="en-US" altLang="ja-JP" dirty="0"/>
              <a:t>01.1-26</a:t>
            </a:r>
          </a:p>
        </p:txBody>
      </p:sp>
      <p:grpSp>
        <p:nvGrpSpPr>
          <p:cNvPr id="6" name="グループ化 5">
            <a:extLst>
              <a:ext uri="{FF2B5EF4-FFF2-40B4-BE49-F238E27FC236}">
                <a16:creationId xmlns:a16="http://schemas.microsoft.com/office/drawing/2014/main" id="{B24A26EA-669F-758D-0DBF-DD3DA4E9C7F9}"/>
              </a:ext>
            </a:extLst>
          </p:cNvPr>
          <p:cNvGrpSpPr/>
          <p:nvPr/>
        </p:nvGrpSpPr>
        <p:grpSpPr>
          <a:xfrm>
            <a:off x="10388901" y="1674215"/>
            <a:ext cx="2257209" cy="972000"/>
            <a:chOff x="7556331" y="323186"/>
            <a:chExt cx="2257209" cy="972000"/>
          </a:xfrm>
        </p:grpSpPr>
        <p:sp>
          <p:nvSpPr>
            <p:cNvPr id="7" name="正方形/長方形 6">
              <a:extLst>
                <a:ext uri="{FF2B5EF4-FFF2-40B4-BE49-F238E27FC236}">
                  <a16:creationId xmlns:a16="http://schemas.microsoft.com/office/drawing/2014/main" id="{927568A1-BB2D-1E6E-BB72-67D2902FDAB8}"/>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8" name="直線矢印コネクタ 7">
              <a:extLst>
                <a:ext uri="{FF2B5EF4-FFF2-40B4-BE49-F238E27FC236}">
                  <a16:creationId xmlns:a16="http://schemas.microsoft.com/office/drawing/2014/main" id="{2AB073ED-3778-EEB6-574F-8DE80D6CBC55}"/>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テキスト ボックス 8">
              <a:extLst>
                <a:ext uri="{FF2B5EF4-FFF2-40B4-BE49-F238E27FC236}">
                  <a16:creationId xmlns:a16="http://schemas.microsoft.com/office/drawing/2014/main" id="{29BFE003-261B-7636-A9F1-8C69E16F2C5D}"/>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10" name="直線矢印コネクタ 9">
              <a:extLst>
                <a:ext uri="{FF2B5EF4-FFF2-40B4-BE49-F238E27FC236}">
                  <a16:creationId xmlns:a16="http://schemas.microsoft.com/office/drawing/2014/main" id="{15582A55-EDB0-D01F-EF7D-26E35CB71497}"/>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テキスト ボックス 10">
              <a:extLst>
                <a:ext uri="{FF2B5EF4-FFF2-40B4-BE49-F238E27FC236}">
                  <a16:creationId xmlns:a16="http://schemas.microsoft.com/office/drawing/2014/main" id="{0D3BFF79-C21E-7DD5-FFDC-A546008F4E73}"/>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12" name="角丸四角形 68">
              <a:extLst>
                <a:ext uri="{FF2B5EF4-FFF2-40B4-BE49-F238E27FC236}">
                  <a16:creationId xmlns:a16="http://schemas.microsoft.com/office/drawing/2014/main" id="{2DE76D26-2547-57F6-C313-000BC570DDE5}"/>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13" name="角丸四角形 131">
              <a:extLst>
                <a:ext uri="{FF2B5EF4-FFF2-40B4-BE49-F238E27FC236}">
                  <a16:creationId xmlns:a16="http://schemas.microsoft.com/office/drawing/2014/main" id="{05AA9BC3-2B4A-021C-C97D-FB427EA1633A}"/>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14" name="テキスト ボックス 13">
              <a:extLst>
                <a:ext uri="{FF2B5EF4-FFF2-40B4-BE49-F238E27FC236}">
                  <a16:creationId xmlns:a16="http://schemas.microsoft.com/office/drawing/2014/main" id="{356AE782-DF42-3ADA-9327-D260E44085E5}"/>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15" name="テキスト ボックス 14">
              <a:extLst>
                <a:ext uri="{FF2B5EF4-FFF2-40B4-BE49-F238E27FC236}">
                  <a16:creationId xmlns:a16="http://schemas.microsoft.com/office/drawing/2014/main" id="{3F96E81E-9B8A-D4C5-5D11-6A349485B8A6}"/>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grpSp>
        <p:nvGrpSpPr>
          <p:cNvPr id="2" name="グループ化 1">
            <a:extLst>
              <a:ext uri="{FF2B5EF4-FFF2-40B4-BE49-F238E27FC236}">
                <a16:creationId xmlns:a16="http://schemas.microsoft.com/office/drawing/2014/main" id="{3A1A8A6D-5218-74F5-5733-60553034F4C7}"/>
              </a:ext>
            </a:extLst>
          </p:cNvPr>
          <p:cNvGrpSpPr/>
          <p:nvPr/>
        </p:nvGrpSpPr>
        <p:grpSpPr>
          <a:xfrm>
            <a:off x="1740398" y="2985812"/>
            <a:ext cx="9320805" cy="5182814"/>
            <a:chOff x="1648272" y="2985812"/>
            <a:chExt cx="9320805" cy="5182814"/>
          </a:xfrm>
        </p:grpSpPr>
        <p:sp>
          <p:nvSpPr>
            <p:cNvPr id="78" name="正方形/長方形 77">
              <a:extLst>
                <a:ext uri="{FF2B5EF4-FFF2-40B4-BE49-F238E27FC236}">
                  <a16:creationId xmlns:a16="http://schemas.microsoft.com/office/drawing/2014/main" id="{BFDBFDB4-40C6-1F1A-C089-5C01F11DD74C}"/>
                </a:ext>
              </a:extLst>
            </p:cNvPr>
            <p:cNvSpPr/>
            <p:nvPr/>
          </p:nvSpPr>
          <p:spPr bwMode="auto">
            <a:xfrm>
              <a:off x="5843711" y="2985812"/>
              <a:ext cx="316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79" name="直線コネクタ 78">
              <a:extLst>
                <a:ext uri="{FF2B5EF4-FFF2-40B4-BE49-F238E27FC236}">
                  <a16:creationId xmlns:a16="http://schemas.microsoft.com/office/drawing/2014/main" id="{90AB54B7-E05A-7D76-8ED4-AAB5984931D8}"/>
                </a:ext>
              </a:extLst>
            </p:cNvPr>
            <p:cNvCxnSpPr/>
            <p:nvPr/>
          </p:nvCxnSpPr>
          <p:spPr>
            <a:xfrm flipH="1">
              <a:off x="7440001" y="3586070"/>
              <a:ext cx="0" cy="4572000"/>
            </a:xfrm>
            <a:prstGeom prst="line">
              <a:avLst/>
            </a:prstGeom>
            <a:noFill/>
            <a:ln w="9525" cap="flat" cmpd="sng" algn="ctr">
              <a:solidFill>
                <a:sysClr val="window" lastClr="FFFFFF">
                  <a:lumMod val="50000"/>
                </a:sysClr>
              </a:solidFill>
              <a:prstDash val="sysDash"/>
            </a:ln>
            <a:effectLst/>
          </p:spPr>
        </p:cxnSp>
        <p:sp>
          <p:nvSpPr>
            <p:cNvPr id="80" name="正方形/長方形 79">
              <a:extLst>
                <a:ext uri="{FF2B5EF4-FFF2-40B4-BE49-F238E27FC236}">
                  <a16:creationId xmlns:a16="http://schemas.microsoft.com/office/drawing/2014/main" id="{1719BF7B-5BEC-3449-50E3-51EA66A38C5C}"/>
                </a:ext>
              </a:extLst>
            </p:cNvPr>
            <p:cNvSpPr/>
            <p:nvPr/>
          </p:nvSpPr>
          <p:spPr bwMode="auto">
            <a:xfrm>
              <a:off x="7152001" y="3406070"/>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96" name="直線コネクタ 95">
              <a:extLst>
                <a:ext uri="{FF2B5EF4-FFF2-40B4-BE49-F238E27FC236}">
                  <a16:creationId xmlns:a16="http://schemas.microsoft.com/office/drawing/2014/main" id="{4E4B0C64-F2FF-D310-FEEC-702F3F718116}"/>
                </a:ext>
              </a:extLst>
            </p:cNvPr>
            <p:cNvCxnSpPr/>
            <p:nvPr/>
          </p:nvCxnSpPr>
          <p:spPr>
            <a:xfrm flipH="1">
              <a:off x="6131711" y="3586070"/>
              <a:ext cx="0" cy="4572000"/>
            </a:xfrm>
            <a:prstGeom prst="line">
              <a:avLst/>
            </a:prstGeom>
            <a:noFill/>
            <a:ln w="9525" cap="flat" cmpd="sng" algn="ctr">
              <a:solidFill>
                <a:sysClr val="window" lastClr="FFFFFF">
                  <a:lumMod val="50000"/>
                </a:sysClr>
              </a:solidFill>
              <a:prstDash val="sysDash"/>
            </a:ln>
            <a:effectLst/>
          </p:spPr>
        </p:cxnSp>
        <p:sp>
          <p:nvSpPr>
            <p:cNvPr id="97" name="正方形/長方形 96">
              <a:extLst>
                <a:ext uri="{FF2B5EF4-FFF2-40B4-BE49-F238E27FC236}">
                  <a16:creationId xmlns:a16="http://schemas.microsoft.com/office/drawing/2014/main" id="{6349433B-C0E0-A928-BF82-3FE11C9B4173}"/>
                </a:ext>
              </a:extLst>
            </p:cNvPr>
            <p:cNvSpPr/>
            <p:nvPr/>
          </p:nvSpPr>
          <p:spPr bwMode="auto">
            <a:xfrm>
              <a:off x="5843711" y="3406070"/>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98" name="直線コネクタ 97">
              <a:extLst>
                <a:ext uri="{FF2B5EF4-FFF2-40B4-BE49-F238E27FC236}">
                  <a16:creationId xmlns:a16="http://schemas.microsoft.com/office/drawing/2014/main" id="{38CD08B1-3C7D-3130-A95D-A48E174AE022}"/>
                </a:ext>
              </a:extLst>
            </p:cNvPr>
            <p:cNvCxnSpPr/>
            <p:nvPr/>
          </p:nvCxnSpPr>
          <p:spPr>
            <a:xfrm flipH="1">
              <a:off x="8706061" y="3586070"/>
              <a:ext cx="0" cy="4572000"/>
            </a:xfrm>
            <a:prstGeom prst="line">
              <a:avLst/>
            </a:prstGeom>
            <a:noFill/>
            <a:ln w="9525" cap="flat" cmpd="sng" algn="ctr">
              <a:solidFill>
                <a:sysClr val="window" lastClr="FFFFFF">
                  <a:lumMod val="50000"/>
                </a:sysClr>
              </a:solidFill>
              <a:prstDash val="sysDash"/>
            </a:ln>
            <a:effectLst/>
          </p:spPr>
        </p:cxnSp>
        <p:sp>
          <p:nvSpPr>
            <p:cNvPr id="99" name="正方形/長方形 98">
              <a:extLst>
                <a:ext uri="{FF2B5EF4-FFF2-40B4-BE49-F238E27FC236}">
                  <a16:creationId xmlns:a16="http://schemas.microsoft.com/office/drawing/2014/main" id="{7F5A1BA6-D001-6402-F1E7-6695BAE7E7E6}"/>
                </a:ext>
              </a:extLst>
            </p:cNvPr>
            <p:cNvSpPr/>
            <p:nvPr/>
          </p:nvSpPr>
          <p:spPr bwMode="auto">
            <a:xfrm>
              <a:off x="8418061" y="3406070"/>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00" name="直線コネクタ 99">
              <a:extLst>
                <a:ext uri="{FF2B5EF4-FFF2-40B4-BE49-F238E27FC236}">
                  <a16:creationId xmlns:a16="http://schemas.microsoft.com/office/drawing/2014/main" id="{9F15E0F6-9C62-7B22-8FE2-1114024A1935}"/>
                </a:ext>
              </a:extLst>
            </p:cNvPr>
            <p:cNvCxnSpPr/>
            <p:nvPr/>
          </p:nvCxnSpPr>
          <p:spPr>
            <a:xfrm flipH="1">
              <a:off x="8083228" y="3586070"/>
              <a:ext cx="0" cy="4572000"/>
            </a:xfrm>
            <a:prstGeom prst="line">
              <a:avLst/>
            </a:prstGeom>
            <a:noFill/>
            <a:ln w="9525" cap="flat" cmpd="sng" algn="ctr">
              <a:solidFill>
                <a:sysClr val="window" lastClr="FFFFFF">
                  <a:lumMod val="50000"/>
                </a:sysClr>
              </a:solidFill>
              <a:prstDash val="sysDash"/>
            </a:ln>
            <a:effectLst/>
          </p:spPr>
        </p:cxnSp>
        <p:sp>
          <p:nvSpPr>
            <p:cNvPr id="101" name="正方形/長方形 100">
              <a:extLst>
                <a:ext uri="{FF2B5EF4-FFF2-40B4-BE49-F238E27FC236}">
                  <a16:creationId xmlns:a16="http://schemas.microsoft.com/office/drawing/2014/main" id="{B6554CDA-75E9-07FF-2EB5-81B68E414762}"/>
                </a:ext>
              </a:extLst>
            </p:cNvPr>
            <p:cNvSpPr/>
            <p:nvPr/>
          </p:nvSpPr>
          <p:spPr bwMode="auto">
            <a:xfrm>
              <a:off x="7795228" y="3406070"/>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102" name="正方形/長方形 101">
              <a:extLst>
                <a:ext uri="{FF2B5EF4-FFF2-40B4-BE49-F238E27FC236}">
                  <a16:creationId xmlns:a16="http://schemas.microsoft.com/office/drawing/2014/main" id="{03996568-8C04-3CE3-53A2-03FEB8EA3839}"/>
                </a:ext>
              </a:extLst>
            </p:cNvPr>
            <p:cNvSpPr/>
            <p:nvPr/>
          </p:nvSpPr>
          <p:spPr bwMode="auto">
            <a:xfrm>
              <a:off x="2963311" y="2985812"/>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Frontier</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FUTURE</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03" name="直線コネクタ 102">
              <a:extLst>
                <a:ext uri="{FF2B5EF4-FFF2-40B4-BE49-F238E27FC236}">
                  <a16:creationId xmlns:a16="http://schemas.microsoft.com/office/drawing/2014/main" id="{EDD897E8-3225-D952-3927-759603EC6EA1}"/>
                </a:ext>
              </a:extLst>
            </p:cNvPr>
            <p:cNvCxnSpPr/>
            <p:nvPr/>
          </p:nvCxnSpPr>
          <p:spPr>
            <a:xfrm flipH="1">
              <a:off x="3458366" y="3308626"/>
              <a:ext cx="0" cy="4860000"/>
            </a:xfrm>
            <a:prstGeom prst="line">
              <a:avLst/>
            </a:prstGeom>
            <a:noFill/>
            <a:ln w="9525" cap="flat" cmpd="sng" algn="ctr">
              <a:solidFill>
                <a:sysClr val="window" lastClr="FFFFFF">
                  <a:lumMod val="50000"/>
                </a:sysClr>
              </a:solidFill>
              <a:prstDash val="sysDash"/>
            </a:ln>
            <a:effectLst/>
          </p:spPr>
        </p:cxnSp>
        <p:cxnSp>
          <p:nvCxnSpPr>
            <p:cNvPr id="104" name="直線コネクタ 103">
              <a:extLst>
                <a:ext uri="{FF2B5EF4-FFF2-40B4-BE49-F238E27FC236}">
                  <a16:creationId xmlns:a16="http://schemas.microsoft.com/office/drawing/2014/main" id="{C1EC81D3-7553-A008-8919-87FF6E4F13C7}"/>
                </a:ext>
              </a:extLst>
            </p:cNvPr>
            <p:cNvCxnSpPr/>
            <p:nvPr/>
          </p:nvCxnSpPr>
          <p:spPr>
            <a:xfrm flipH="1">
              <a:off x="4651038" y="3308626"/>
              <a:ext cx="0" cy="4860000"/>
            </a:xfrm>
            <a:prstGeom prst="line">
              <a:avLst/>
            </a:prstGeom>
            <a:noFill/>
            <a:ln w="9525" cap="flat" cmpd="sng" algn="ctr">
              <a:solidFill>
                <a:sysClr val="window" lastClr="FFFFFF">
                  <a:lumMod val="50000"/>
                </a:sysClr>
              </a:solidFill>
              <a:prstDash val="sysDash"/>
            </a:ln>
            <a:effectLst/>
          </p:spPr>
        </p:cxnSp>
        <p:sp>
          <p:nvSpPr>
            <p:cNvPr id="105" name="テキスト ボックス 104">
              <a:extLst>
                <a:ext uri="{FF2B5EF4-FFF2-40B4-BE49-F238E27FC236}">
                  <a16:creationId xmlns:a16="http://schemas.microsoft.com/office/drawing/2014/main" id="{B8CD9C6D-C661-5012-1C81-D4300D22AD64}"/>
                </a:ext>
              </a:extLst>
            </p:cNvPr>
            <p:cNvSpPr txBox="1"/>
            <p:nvPr/>
          </p:nvSpPr>
          <p:spPr>
            <a:xfrm>
              <a:off x="3628960" y="4186775"/>
              <a:ext cx="1215076"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06" name="直線矢印コネクタ 105">
              <a:extLst>
                <a:ext uri="{FF2B5EF4-FFF2-40B4-BE49-F238E27FC236}">
                  <a16:creationId xmlns:a16="http://schemas.microsoft.com/office/drawing/2014/main" id="{3BA65F1A-8FD9-9AA1-A4B3-455CAB6D1A10}"/>
                </a:ext>
              </a:extLst>
            </p:cNvPr>
            <p:cNvCxnSpPr>
              <a:cxnSpLocks/>
            </p:cNvCxnSpPr>
            <p:nvPr/>
          </p:nvCxnSpPr>
          <p:spPr>
            <a:xfrm>
              <a:off x="3470632" y="4370076"/>
              <a:ext cx="2664000" cy="0"/>
            </a:xfrm>
            <a:prstGeom prst="straightConnector1">
              <a:avLst/>
            </a:prstGeom>
            <a:noFill/>
            <a:ln w="9525" cap="flat" cmpd="sng" algn="ctr">
              <a:solidFill>
                <a:sysClr val="windowText" lastClr="000000"/>
              </a:solidFill>
              <a:prstDash val="solid"/>
              <a:tailEnd type="triangle"/>
            </a:ln>
            <a:effectLst/>
          </p:spPr>
        </p:cxnSp>
        <p:cxnSp>
          <p:nvCxnSpPr>
            <p:cNvPr id="107" name="直線矢印コネクタ 106">
              <a:extLst>
                <a:ext uri="{FF2B5EF4-FFF2-40B4-BE49-F238E27FC236}">
                  <a16:creationId xmlns:a16="http://schemas.microsoft.com/office/drawing/2014/main" id="{836594EA-4219-510F-7EA2-61D0E2C9100E}"/>
                </a:ext>
              </a:extLst>
            </p:cNvPr>
            <p:cNvCxnSpPr>
              <a:cxnSpLocks/>
            </p:cNvCxnSpPr>
            <p:nvPr/>
          </p:nvCxnSpPr>
          <p:spPr>
            <a:xfrm>
              <a:off x="6131711" y="4370076"/>
              <a:ext cx="1296000" cy="0"/>
            </a:xfrm>
            <a:prstGeom prst="straightConnector1">
              <a:avLst/>
            </a:prstGeom>
            <a:noFill/>
            <a:ln w="9525" cap="flat" cmpd="sng" algn="ctr">
              <a:solidFill>
                <a:sysClr val="windowText" lastClr="000000"/>
              </a:solidFill>
              <a:prstDash val="solid"/>
              <a:tailEnd type="triangle"/>
            </a:ln>
            <a:effectLst/>
          </p:spPr>
        </p:cxnSp>
        <p:sp>
          <p:nvSpPr>
            <p:cNvPr id="108" name="テキスト ボックス 107">
              <a:extLst>
                <a:ext uri="{FF2B5EF4-FFF2-40B4-BE49-F238E27FC236}">
                  <a16:creationId xmlns:a16="http://schemas.microsoft.com/office/drawing/2014/main" id="{D140D20C-95BC-FCF2-69DF-676CDA5052BC}"/>
                </a:ext>
              </a:extLst>
            </p:cNvPr>
            <p:cNvSpPr txBox="1"/>
            <p:nvPr/>
          </p:nvSpPr>
          <p:spPr>
            <a:xfrm>
              <a:off x="4898606" y="4973211"/>
              <a:ext cx="1827423"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09" name="直線矢印コネクタ 108">
              <a:extLst>
                <a:ext uri="{FF2B5EF4-FFF2-40B4-BE49-F238E27FC236}">
                  <a16:creationId xmlns:a16="http://schemas.microsoft.com/office/drawing/2014/main" id="{E03A550F-C14E-47A7-41AF-A8B53864FAF9}"/>
                </a:ext>
              </a:extLst>
            </p:cNvPr>
            <p:cNvCxnSpPr>
              <a:cxnSpLocks/>
            </p:cNvCxnSpPr>
            <p:nvPr/>
          </p:nvCxnSpPr>
          <p:spPr>
            <a:xfrm>
              <a:off x="6131710" y="5335568"/>
              <a:ext cx="8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110" name="直線矢印コネクタ 109">
              <a:extLst>
                <a:ext uri="{FF2B5EF4-FFF2-40B4-BE49-F238E27FC236}">
                  <a16:creationId xmlns:a16="http://schemas.microsoft.com/office/drawing/2014/main" id="{D2AAF5E4-A24F-C069-DD42-AFE3751E8819}"/>
                </a:ext>
              </a:extLst>
            </p:cNvPr>
            <p:cNvCxnSpPr>
              <a:cxnSpLocks/>
            </p:cNvCxnSpPr>
            <p:nvPr/>
          </p:nvCxnSpPr>
          <p:spPr>
            <a:xfrm>
              <a:off x="4651038" y="5335568"/>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111" name="テキスト ボックス 110">
              <a:extLst>
                <a:ext uri="{FF2B5EF4-FFF2-40B4-BE49-F238E27FC236}">
                  <a16:creationId xmlns:a16="http://schemas.microsoft.com/office/drawing/2014/main" id="{7946C906-593B-D4C1-6394-1F60BB36F0DB}"/>
                </a:ext>
              </a:extLst>
            </p:cNvPr>
            <p:cNvSpPr txBox="1"/>
            <p:nvPr/>
          </p:nvSpPr>
          <p:spPr>
            <a:xfrm>
              <a:off x="4898606" y="5406959"/>
              <a:ext cx="1057982"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2" name="直線矢印コネクタ 111">
              <a:extLst>
                <a:ext uri="{FF2B5EF4-FFF2-40B4-BE49-F238E27FC236}">
                  <a16:creationId xmlns:a16="http://schemas.microsoft.com/office/drawing/2014/main" id="{3187AA59-F2D3-AF33-EF97-FA4AB8F58EAC}"/>
                </a:ext>
              </a:extLst>
            </p:cNvPr>
            <p:cNvCxnSpPr>
              <a:cxnSpLocks/>
            </p:cNvCxnSpPr>
            <p:nvPr/>
          </p:nvCxnSpPr>
          <p:spPr>
            <a:xfrm>
              <a:off x="6131710" y="5750180"/>
              <a:ext cx="864000" cy="0"/>
            </a:xfrm>
            <a:prstGeom prst="straightConnector1">
              <a:avLst/>
            </a:prstGeom>
            <a:noFill/>
            <a:ln w="9525" cap="flat" cmpd="sng" algn="ctr">
              <a:solidFill>
                <a:sysClr val="windowText" lastClr="000000"/>
              </a:solidFill>
              <a:prstDash val="solid"/>
              <a:headEnd type="none"/>
              <a:tailEnd type="triangle"/>
            </a:ln>
            <a:effectLst/>
          </p:spPr>
        </p:cxnSp>
        <p:cxnSp>
          <p:nvCxnSpPr>
            <p:cNvPr id="113" name="直線矢印コネクタ 112">
              <a:extLst>
                <a:ext uri="{FF2B5EF4-FFF2-40B4-BE49-F238E27FC236}">
                  <a16:creationId xmlns:a16="http://schemas.microsoft.com/office/drawing/2014/main" id="{8F43AF98-0B70-9389-AF05-07805F7405B2}"/>
                </a:ext>
              </a:extLst>
            </p:cNvPr>
            <p:cNvCxnSpPr>
              <a:cxnSpLocks/>
            </p:cNvCxnSpPr>
            <p:nvPr/>
          </p:nvCxnSpPr>
          <p:spPr>
            <a:xfrm>
              <a:off x="4651038" y="5750180"/>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114" name="正方形/長方形 113">
              <a:extLst>
                <a:ext uri="{FF2B5EF4-FFF2-40B4-BE49-F238E27FC236}">
                  <a16:creationId xmlns:a16="http://schemas.microsoft.com/office/drawing/2014/main" id="{934ED923-B32C-49F6-3E15-CF60EE046EA0}"/>
                </a:ext>
              </a:extLst>
            </p:cNvPr>
            <p:cNvSpPr/>
            <p:nvPr/>
          </p:nvSpPr>
          <p:spPr bwMode="auto">
            <a:xfrm>
              <a:off x="10069077" y="2985812"/>
              <a:ext cx="90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通建システム</a:t>
              </a:r>
            </a:p>
          </p:txBody>
        </p:sp>
        <p:cxnSp>
          <p:nvCxnSpPr>
            <p:cNvPr id="115" name="直線コネクタ 114">
              <a:extLst>
                <a:ext uri="{FF2B5EF4-FFF2-40B4-BE49-F238E27FC236}">
                  <a16:creationId xmlns:a16="http://schemas.microsoft.com/office/drawing/2014/main" id="{0AF0B40C-32BA-82E9-6C80-44D9AF21F562}"/>
                </a:ext>
              </a:extLst>
            </p:cNvPr>
            <p:cNvCxnSpPr/>
            <p:nvPr/>
          </p:nvCxnSpPr>
          <p:spPr>
            <a:xfrm flipH="1">
              <a:off x="10519077" y="3308626"/>
              <a:ext cx="0" cy="4860000"/>
            </a:xfrm>
            <a:prstGeom prst="line">
              <a:avLst/>
            </a:prstGeom>
            <a:noFill/>
            <a:ln w="9525" cap="flat" cmpd="sng" algn="ctr">
              <a:solidFill>
                <a:sysClr val="window" lastClr="FFFFFF">
                  <a:lumMod val="50000"/>
                </a:sysClr>
              </a:solidFill>
              <a:prstDash val="sysDash"/>
            </a:ln>
            <a:effectLst/>
          </p:spPr>
        </p:cxnSp>
        <p:sp>
          <p:nvSpPr>
            <p:cNvPr id="116" name="正方形/長方形 115">
              <a:extLst>
                <a:ext uri="{FF2B5EF4-FFF2-40B4-BE49-F238E27FC236}">
                  <a16:creationId xmlns:a16="http://schemas.microsoft.com/office/drawing/2014/main" id="{BD11D3C3-97E8-9590-04A8-057999492BCB}"/>
                </a:ext>
              </a:extLst>
            </p:cNvPr>
            <p:cNvSpPr/>
            <p:nvPr/>
          </p:nvSpPr>
          <p:spPr bwMode="auto">
            <a:xfrm>
              <a:off x="1950653" y="2985812"/>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117" name="直線コネクタ 116">
              <a:extLst>
                <a:ext uri="{FF2B5EF4-FFF2-40B4-BE49-F238E27FC236}">
                  <a16:creationId xmlns:a16="http://schemas.microsoft.com/office/drawing/2014/main" id="{3BA708B5-E633-0A83-216A-69BCC67120EA}"/>
                </a:ext>
              </a:extLst>
            </p:cNvPr>
            <p:cNvCxnSpPr/>
            <p:nvPr/>
          </p:nvCxnSpPr>
          <p:spPr>
            <a:xfrm flipH="1">
              <a:off x="2307524" y="3308626"/>
              <a:ext cx="0" cy="4860000"/>
            </a:xfrm>
            <a:prstGeom prst="line">
              <a:avLst/>
            </a:prstGeom>
            <a:noFill/>
            <a:ln w="9525" cap="flat" cmpd="sng" algn="ctr">
              <a:solidFill>
                <a:sysClr val="window" lastClr="FFFFFF">
                  <a:lumMod val="50000"/>
                </a:sysClr>
              </a:solidFill>
              <a:prstDash val="sysDash"/>
            </a:ln>
            <a:effectLst/>
          </p:spPr>
        </p:cxnSp>
        <p:cxnSp>
          <p:nvCxnSpPr>
            <p:cNvPr id="118" name="直線矢印コネクタ 117">
              <a:extLst>
                <a:ext uri="{FF2B5EF4-FFF2-40B4-BE49-F238E27FC236}">
                  <a16:creationId xmlns:a16="http://schemas.microsoft.com/office/drawing/2014/main" id="{B13D8D8F-22DA-D779-85FA-C5FFD830960C}"/>
                </a:ext>
              </a:extLst>
            </p:cNvPr>
            <p:cNvCxnSpPr>
              <a:cxnSpLocks/>
            </p:cNvCxnSpPr>
            <p:nvPr/>
          </p:nvCxnSpPr>
          <p:spPr>
            <a:xfrm>
              <a:off x="2306486" y="3713071"/>
              <a:ext cx="1152000" cy="0"/>
            </a:xfrm>
            <a:prstGeom prst="straightConnector1">
              <a:avLst/>
            </a:prstGeom>
            <a:noFill/>
            <a:ln w="9525" cap="flat" cmpd="sng" algn="ctr">
              <a:solidFill>
                <a:sysClr val="windowText" lastClr="000000"/>
              </a:solidFill>
              <a:prstDash val="solid"/>
              <a:headEnd type="triangle"/>
              <a:tailEnd type="none"/>
            </a:ln>
            <a:effectLst/>
          </p:spPr>
        </p:cxnSp>
        <p:sp>
          <p:nvSpPr>
            <p:cNvPr id="119" name="テキスト ボックス 118">
              <a:extLst>
                <a:ext uri="{FF2B5EF4-FFF2-40B4-BE49-F238E27FC236}">
                  <a16:creationId xmlns:a16="http://schemas.microsoft.com/office/drawing/2014/main" id="{8FA7B4C2-68FF-EEF7-AE9C-368F4B605DAB}"/>
                </a:ext>
              </a:extLst>
            </p:cNvPr>
            <p:cNvSpPr txBox="1"/>
            <p:nvPr/>
          </p:nvSpPr>
          <p:spPr>
            <a:xfrm>
              <a:off x="2654496" y="3533051"/>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20" name="テキスト ボックス 119">
              <a:extLst>
                <a:ext uri="{FF2B5EF4-FFF2-40B4-BE49-F238E27FC236}">
                  <a16:creationId xmlns:a16="http://schemas.microsoft.com/office/drawing/2014/main" id="{8D298E30-A88B-6ECD-675F-C28FAFD2E48F}"/>
                </a:ext>
              </a:extLst>
            </p:cNvPr>
            <p:cNvSpPr txBox="1"/>
            <p:nvPr/>
          </p:nvSpPr>
          <p:spPr>
            <a:xfrm>
              <a:off x="3628960" y="3668066"/>
              <a:ext cx="154850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光設備構築検討依頼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21" name="直線矢印コネクタ 120">
              <a:extLst>
                <a:ext uri="{FF2B5EF4-FFF2-40B4-BE49-F238E27FC236}">
                  <a16:creationId xmlns:a16="http://schemas.microsoft.com/office/drawing/2014/main" id="{E3C631B1-2674-ADDB-05CF-1F9013EA26F2}"/>
                </a:ext>
              </a:extLst>
            </p:cNvPr>
            <p:cNvCxnSpPr>
              <a:cxnSpLocks/>
            </p:cNvCxnSpPr>
            <p:nvPr/>
          </p:nvCxnSpPr>
          <p:spPr>
            <a:xfrm>
              <a:off x="3470632" y="3851367"/>
              <a:ext cx="2664000" cy="0"/>
            </a:xfrm>
            <a:prstGeom prst="straightConnector1">
              <a:avLst/>
            </a:prstGeom>
            <a:noFill/>
            <a:ln w="9525" cap="flat" cmpd="sng" algn="ctr">
              <a:solidFill>
                <a:sysClr val="windowText" lastClr="000000"/>
              </a:solidFill>
              <a:prstDash val="solid"/>
              <a:tailEnd type="triangle"/>
            </a:ln>
            <a:effectLst/>
          </p:spPr>
        </p:cxnSp>
        <p:cxnSp>
          <p:nvCxnSpPr>
            <p:cNvPr id="122" name="直線矢印コネクタ 121">
              <a:extLst>
                <a:ext uri="{FF2B5EF4-FFF2-40B4-BE49-F238E27FC236}">
                  <a16:creationId xmlns:a16="http://schemas.microsoft.com/office/drawing/2014/main" id="{D836BC12-BDCA-27AE-21A8-25B7A4B85341}"/>
                </a:ext>
              </a:extLst>
            </p:cNvPr>
            <p:cNvCxnSpPr>
              <a:cxnSpLocks/>
            </p:cNvCxnSpPr>
            <p:nvPr/>
          </p:nvCxnSpPr>
          <p:spPr>
            <a:xfrm>
              <a:off x="6131711" y="3851367"/>
              <a:ext cx="1296000" cy="0"/>
            </a:xfrm>
            <a:prstGeom prst="straightConnector1">
              <a:avLst/>
            </a:prstGeom>
            <a:noFill/>
            <a:ln w="9525" cap="flat" cmpd="sng" algn="ctr">
              <a:solidFill>
                <a:sysClr val="windowText" lastClr="000000"/>
              </a:solidFill>
              <a:prstDash val="solid"/>
              <a:tailEnd type="triangle"/>
            </a:ln>
            <a:effectLst/>
          </p:spPr>
        </p:cxnSp>
        <p:sp>
          <p:nvSpPr>
            <p:cNvPr id="123" name="テキスト ボックス 122">
              <a:extLst>
                <a:ext uri="{FF2B5EF4-FFF2-40B4-BE49-F238E27FC236}">
                  <a16:creationId xmlns:a16="http://schemas.microsoft.com/office/drawing/2014/main" id="{91CBFC95-8156-5E89-EF86-E24160D494C8}"/>
                </a:ext>
              </a:extLst>
            </p:cNvPr>
            <p:cNvSpPr txBox="1"/>
            <p:nvPr/>
          </p:nvSpPr>
          <p:spPr>
            <a:xfrm>
              <a:off x="3628960" y="3934815"/>
              <a:ext cx="179536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詳細情報照会（２次納期回答）</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24" name="直線矢印コネクタ 123">
              <a:extLst>
                <a:ext uri="{FF2B5EF4-FFF2-40B4-BE49-F238E27FC236}">
                  <a16:creationId xmlns:a16="http://schemas.microsoft.com/office/drawing/2014/main" id="{A9A82885-361E-58DF-71BE-A882DEE0C3AA}"/>
                </a:ext>
              </a:extLst>
            </p:cNvPr>
            <p:cNvCxnSpPr>
              <a:cxnSpLocks/>
            </p:cNvCxnSpPr>
            <p:nvPr/>
          </p:nvCxnSpPr>
          <p:spPr>
            <a:xfrm>
              <a:off x="3470632" y="4118116"/>
              <a:ext cx="26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125" name="直線矢印コネクタ 124">
              <a:extLst>
                <a:ext uri="{FF2B5EF4-FFF2-40B4-BE49-F238E27FC236}">
                  <a16:creationId xmlns:a16="http://schemas.microsoft.com/office/drawing/2014/main" id="{9665A983-DDC1-AD54-7010-5D0E98F0822F}"/>
                </a:ext>
              </a:extLst>
            </p:cNvPr>
            <p:cNvCxnSpPr>
              <a:cxnSpLocks/>
            </p:cNvCxnSpPr>
            <p:nvPr/>
          </p:nvCxnSpPr>
          <p:spPr>
            <a:xfrm>
              <a:off x="6131711" y="4118116"/>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126" name="テキスト ボックス 125">
              <a:extLst>
                <a:ext uri="{FF2B5EF4-FFF2-40B4-BE49-F238E27FC236}">
                  <a16:creationId xmlns:a16="http://schemas.microsoft.com/office/drawing/2014/main" id="{3F092FA2-9B1F-4910-CC1F-4337EEDACB8E}"/>
                </a:ext>
              </a:extLst>
            </p:cNvPr>
            <p:cNvSpPr txBox="1"/>
            <p:nvPr/>
          </p:nvSpPr>
          <p:spPr>
            <a:xfrm>
              <a:off x="4875739" y="5840190"/>
              <a:ext cx="1827423"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27" name="直線矢印コネクタ 126">
              <a:extLst>
                <a:ext uri="{FF2B5EF4-FFF2-40B4-BE49-F238E27FC236}">
                  <a16:creationId xmlns:a16="http://schemas.microsoft.com/office/drawing/2014/main" id="{8B4049FD-E09D-E17B-B3FC-1D98FAE137A1}"/>
                </a:ext>
              </a:extLst>
            </p:cNvPr>
            <p:cNvCxnSpPr>
              <a:cxnSpLocks/>
            </p:cNvCxnSpPr>
            <p:nvPr/>
          </p:nvCxnSpPr>
          <p:spPr>
            <a:xfrm>
              <a:off x="6131710" y="6200230"/>
              <a:ext cx="8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128" name="直線矢印コネクタ 127">
              <a:extLst>
                <a:ext uri="{FF2B5EF4-FFF2-40B4-BE49-F238E27FC236}">
                  <a16:creationId xmlns:a16="http://schemas.microsoft.com/office/drawing/2014/main" id="{29BA2316-A5BB-CA75-820F-C6CDFCAE21E1}"/>
                </a:ext>
              </a:extLst>
            </p:cNvPr>
            <p:cNvCxnSpPr>
              <a:cxnSpLocks/>
            </p:cNvCxnSpPr>
            <p:nvPr/>
          </p:nvCxnSpPr>
          <p:spPr>
            <a:xfrm>
              <a:off x="4651038" y="6200230"/>
              <a:ext cx="1512000" cy="0"/>
            </a:xfrm>
            <a:prstGeom prst="straightConnector1">
              <a:avLst/>
            </a:prstGeom>
            <a:noFill/>
            <a:ln w="9525" cap="flat" cmpd="sng" algn="ctr">
              <a:solidFill>
                <a:sysClr val="windowText" lastClr="000000"/>
              </a:solidFill>
              <a:prstDash val="solid"/>
              <a:headEnd type="triangle"/>
              <a:tailEnd type="none"/>
            </a:ln>
            <a:effectLst/>
          </p:spPr>
        </p:cxnSp>
        <p:cxnSp>
          <p:nvCxnSpPr>
            <p:cNvPr id="129" name="直線矢印コネクタ 128">
              <a:extLst>
                <a:ext uri="{FF2B5EF4-FFF2-40B4-BE49-F238E27FC236}">
                  <a16:creationId xmlns:a16="http://schemas.microsoft.com/office/drawing/2014/main" id="{5317913C-EEB5-A4B8-E6FC-35952EFCF69A}"/>
                </a:ext>
              </a:extLst>
            </p:cNvPr>
            <p:cNvCxnSpPr>
              <a:cxnSpLocks/>
            </p:cNvCxnSpPr>
            <p:nvPr/>
          </p:nvCxnSpPr>
          <p:spPr>
            <a:xfrm>
              <a:off x="2307524" y="6200230"/>
              <a:ext cx="2343514" cy="0"/>
            </a:xfrm>
            <a:prstGeom prst="straightConnector1">
              <a:avLst/>
            </a:prstGeom>
            <a:noFill/>
            <a:ln w="9525" cap="flat" cmpd="sng" algn="ctr">
              <a:solidFill>
                <a:sysClr val="windowText" lastClr="000000"/>
              </a:solidFill>
              <a:prstDash val="solid"/>
              <a:headEnd type="triangle"/>
              <a:tailEnd type="none"/>
            </a:ln>
            <a:effectLst/>
          </p:spPr>
        </p:cxnSp>
        <p:sp>
          <p:nvSpPr>
            <p:cNvPr id="130" name="テキスト ボックス 129">
              <a:extLst>
                <a:ext uri="{FF2B5EF4-FFF2-40B4-BE49-F238E27FC236}">
                  <a16:creationId xmlns:a16="http://schemas.microsoft.com/office/drawing/2014/main" id="{378C2887-1E8B-A6BC-5DAC-372A460DB5A5}"/>
                </a:ext>
              </a:extLst>
            </p:cNvPr>
            <p:cNvSpPr txBox="1"/>
            <p:nvPr/>
          </p:nvSpPr>
          <p:spPr>
            <a:xfrm>
              <a:off x="3317121" y="6027204"/>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切替依頼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1" name="テキスト ボックス 130">
              <a:extLst>
                <a:ext uri="{FF2B5EF4-FFF2-40B4-BE49-F238E27FC236}">
                  <a16:creationId xmlns:a16="http://schemas.microsoft.com/office/drawing/2014/main" id="{43450191-898A-C8F8-09C3-99181E7445DF}"/>
                </a:ext>
              </a:extLst>
            </p:cNvPr>
            <p:cNvSpPr txBox="1"/>
            <p:nvPr/>
          </p:nvSpPr>
          <p:spPr>
            <a:xfrm>
              <a:off x="4684215" y="6897190"/>
              <a:ext cx="2412520" cy="321691"/>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（番ポ工事）（工事結果情報：事業者①）</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132" name="直線矢印コネクタ 131">
              <a:extLst>
                <a:ext uri="{FF2B5EF4-FFF2-40B4-BE49-F238E27FC236}">
                  <a16:creationId xmlns:a16="http://schemas.microsoft.com/office/drawing/2014/main" id="{6F3604A8-E13B-05A2-1D5D-6EC475D37338}"/>
                </a:ext>
              </a:extLst>
            </p:cNvPr>
            <p:cNvCxnSpPr>
              <a:cxnSpLocks/>
            </p:cNvCxnSpPr>
            <p:nvPr/>
          </p:nvCxnSpPr>
          <p:spPr>
            <a:xfrm>
              <a:off x="6131710" y="7269897"/>
              <a:ext cx="864000" cy="0"/>
            </a:xfrm>
            <a:prstGeom prst="straightConnector1">
              <a:avLst/>
            </a:prstGeom>
            <a:noFill/>
            <a:ln w="9525" cap="flat" cmpd="sng" algn="ctr">
              <a:solidFill>
                <a:srgbClr val="0000FF"/>
              </a:solidFill>
              <a:prstDash val="solid"/>
              <a:headEnd type="none"/>
              <a:tailEnd type="triangle"/>
            </a:ln>
            <a:effectLst/>
          </p:spPr>
        </p:cxnSp>
        <p:cxnSp>
          <p:nvCxnSpPr>
            <p:cNvPr id="133" name="直線矢印コネクタ 132">
              <a:extLst>
                <a:ext uri="{FF2B5EF4-FFF2-40B4-BE49-F238E27FC236}">
                  <a16:creationId xmlns:a16="http://schemas.microsoft.com/office/drawing/2014/main" id="{D296DDB7-CCD2-9E70-CDB1-4BDAE9A060A8}"/>
                </a:ext>
              </a:extLst>
            </p:cNvPr>
            <p:cNvCxnSpPr>
              <a:cxnSpLocks/>
            </p:cNvCxnSpPr>
            <p:nvPr/>
          </p:nvCxnSpPr>
          <p:spPr>
            <a:xfrm>
              <a:off x="4651038" y="7269897"/>
              <a:ext cx="1512000" cy="0"/>
            </a:xfrm>
            <a:prstGeom prst="straightConnector1">
              <a:avLst/>
            </a:prstGeom>
            <a:noFill/>
            <a:ln w="9525" cap="flat" cmpd="sng" algn="ctr">
              <a:solidFill>
                <a:srgbClr val="0000FF"/>
              </a:solidFill>
              <a:prstDash val="solid"/>
              <a:headEnd type="none"/>
              <a:tailEnd type="triangle"/>
            </a:ln>
            <a:effectLst/>
          </p:spPr>
        </p:cxnSp>
        <p:cxnSp>
          <p:nvCxnSpPr>
            <p:cNvPr id="134" name="直線矢印コネクタ 133">
              <a:extLst>
                <a:ext uri="{FF2B5EF4-FFF2-40B4-BE49-F238E27FC236}">
                  <a16:creationId xmlns:a16="http://schemas.microsoft.com/office/drawing/2014/main" id="{E0A0F4D5-BA7E-BB15-26A9-3FEABAA512BD}"/>
                </a:ext>
              </a:extLst>
            </p:cNvPr>
            <p:cNvCxnSpPr>
              <a:cxnSpLocks/>
            </p:cNvCxnSpPr>
            <p:nvPr/>
          </p:nvCxnSpPr>
          <p:spPr>
            <a:xfrm>
              <a:off x="6131710" y="7719947"/>
              <a:ext cx="864000" cy="0"/>
            </a:xfrm>
            <a:prstGeom prst="straightConnector1">
              <a:avLst/>
            </a:prstGeom>
            <a:noFill/>
            <a:ln w="9525" cap="flat" cmpd="sng" algn="ctr">
              <a:solidFill>
                <a:srgbClr val="0000FF"/>
              </a:solidFill>
              <a:prstDash val="solid"/>
              <a:headEnd type="none"/>
              <a:tailEnd type="triangle"/>
            </a:ln>
            <a:effectLst/>
          </p:spPr>
        </p:cxnSp>
        <p:cxnSp>
          <p:nvCxnSpPr>
            <p:cNvPr id="135" name="直線矢印コネクタ 134">
              <a:extLst>
                <a:ext uri="{FF2B5EF4-FFF2-40B4-BE49-F238E27FC236}">
                  <a16:creationId xmlns:a16="http://schemas.microsoft.com/office/drawing/2014/main" id="{EF96399C-9C2A-85DE-F609-5E8806A4C8CE}"/>
                </a:ext>
              </a:extLst>
            </p:cNvPr>
            <p:cNvCxnSpPr>
              <a:cxnSpLocks/>
            </p:cNvCxnSpPr>
            <p:nvPr/>
          </p:nvCxnSpPr>
          <p:spPr>
            <a:xfrm>
              <a:off x="4651038" y="7719947"/>
              <a:ext cx="1512000" cy="0"/>
            </a:xfrm>
            <a:prstGeom prst="straightConnector1">
              <a:avLst/>
            </a:prstGeom>
            <a:noFill/>
            <a:ln w="9525" cap="flat" cmpd="sng" algn="ctr">
              <a:solidFill>
                <a:srgbClr val="0000FF"/>
              </a:solidFill>
              <a:prstDash val="solid"/>
              <a:headEnd type="none"/>
              <a:tailEnd type="triangle"/>
            </a:ln>
            <a:effectLst/>
          </p:spPr>
        </p:cxnSp>
        <p:sp>
          <p:nvSpPr>
            <p:cNvPr id="136" name="テキスト ボックス 135">
              <a:extLst>
                <a:ext uri="{FF2B5EF4-FFF2-40B4-BE49-F238E27FC236}">
                  <a16:creationId xmlns:a16="http://schemas.microsoft.com/office/drawing/2014/main" id="{3A534DD6-B0F8-950E-30F7-415AAEDC49BA}"/>
                </a:ext>
              </a:extLst>
            </p:cNvPr>
            <p:cNvSpPr txBox="1"/>
            <p:nvPr/>
          </p:nvSpPr>
          <p:spPr>
            <a:xfrm>
              <a:off x="4684215" y="7359907"/>
              <a:ext cx="2412520" cy="321691"/>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endPar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（番ポ工事）（工事結果情報：事業者②）</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sp>
          <p:nvSpPr>
            <p:cNvPr id="137" name="正方形/長方形 136">
              <a:extLst>
                <a:ext uri="{FF2B5EF4-FFF2-40B4-BE49-F238E27FC236}">
                  <a16:creationId xmlns:a16="http://schemas.microsoft.com/office/drawing/2014/main" id="{CDB59C25-03D7-10BB-373E-F66E76B542F1}"/>
                </a:ext>
              </a:extLst>
            </p:cNvPr>
            <p:cNvSpPr/>
            <p:nvPr/>
          </p:nvSpPr>
          <p:spPr bwMode="auto">
            <a:xfrm>
              <a:off x="9115428" y="2985812"/>
              <a:ext cx="90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光ＳＯ支援</a:t>
              </a:r>
            </a:p>
          </p:txBody>
        </p:sp>
        <p:cxnSp>
          <p:nvCxnSpPr>
            <p:cNvPr id="138" name="直線コネクタ 137">
              <a:extLst>
                <a:ext uri="{FF2B5EF4-FFF2-40B4-BE49-F238E27FC236}">
                  <a16:creationId xmlns:a16="http://schemas.microsoft.com/office/drawing/2014/main" id="{6B849C54-63A8-F8B5-2820-282527194CF8}"/>
                </a:ext>
              </a:extLst>
            </p:cNvPr>
            <p:cNvCxnSpPr/>
            <p:nvPr/>
          </p:nvCxnSpPr>
          <p:spPr>
            <a:xfrm flipH="1">
              <a:off x="9565428" y="3308626"/>
              <a:ext cx="0" cy="4860000"/>
            </a:xfrm>
            <a:prstGeom prst="line">
              <a:avLst/>
            </a:prstGeom>
            <a:noFill/>
            <a:ln w="9525" cap="flat" cmpd="sng" algn="ctr">
              <a:solidFill>
                <a:sysClr val="window" lastClr="FFFFFF">
                  <a:lumMod val="50000"/>
                </a:sysClr>
              </a:solidFill>
              <a:prstDash val="sysDash"/>
            </a:ln>
            <a:effectLst/>
          </p:spPr>
        </p:cxnSp>
        <p:cxnSp>
          <p:nvCxnSpPr>
            <p:cNvPr id="139" name="直線矢印コネクタ 138">
              <a:extLst>
                <a:ext uri="{FF2B5EF4-FFF2-40B4-BE49-F238E27FC236}">
                  <a16:creationId xmlns:a16="http://schemas.microsoft.com/office/drawing/2014/main" id="{58C84FA7-7AC3-01D4-D73A-41B95D872C53}"/>
                </a:ext>
              </a:extLst>
            </p:cNvPr>
            <p:cNvCxnSpPr>
              <a:cxnSpLocks/>
            </p:cNvCxnSpPr>
            <p:nvPr/>
          </p:nvCxnSpPr>
          <p:spPr>
            <a:xfrm>
              <a:off x="7440001" y="8100585"/>
              <a:ext cx="612000" cy="0"/>
            </a:xfrm>
            <a:prstGeom prst="straightConnector1">
              <a:avLst/>
            </a:prstGeom>
            <a:noFill/>
            <a:ln w="9525" cap="flat" cmpd="sng" algn="ctr">
              <a:solidFill>
                <a:sysClr val="windowText" lastClr="000000"/>
              </a:solidFill>
              <a:prstDash val="solid"/>
              <a:headEnd type="none"/>
              <a:tailEnd type="triangle"/>
            </a:ln>
            <a:effectLst/>
          </p:spPr>
        </p:cxnSp>
        <p:cxnSp>
          <p:nvCxnSpPr>
            <p:cNvPr id="140" name="直線矢印コネクタ 139">
              <a:extLst>
                <a:ext uri="{FF2B5EF4-FFF2-40B4-BE49-F238E27FC236}">
                  <a16:creationId xmlns:a16="http://schemas.microsoft.com/office/drawing/2014/main" id="{C9D57E10-C1DD-7A87-38B2-7658E6AB24EE}"/>
                </a:ext>
              </a:extLst>
            </p:cNvPr>
            <p:cNvCxnSpPr>
              <a:cxnSpLocks/>
            </p:cNvCxnSpPr>
            <p:nvPr/>
          </p:nvCxnSpPr>
          <p:spPr>
            <a:xfrm>
              <a:off x="8058061" y="8100585"/>
              <a:ext cx="2448000" cy="0"/>
            </a:xfrm>
            <a:prstGeom prst="straightConnector1">
              <a:avLst/>
            </a:prstGeom>
            <a:noFill/>
            <a:ln w="9525" cap="flat" cmpd="sng" algn="ctr">
              <a:solidFill>
                <a:sysClr val="windowText" lastClr="000000"/>
              </a:solidFill>
              <a:prstDash val="solid"/>
              <a:headEnd type="none"/>
              <a:tailEnd type="triangle"/>
            </a:ln>
            <a:effectLst/>
          </p:spPr>
        </p:cxnSp>
        <p:sp>
          <p:nvSpPr>
            <p:cNvPr id="146" name="角丸四角形 68">
              <a:extLst>
                <a:ext uri="{FF2B5EF4-FFF2-40B4-BE49-F238E27FC236}">
                  <a16:creationId xmlns:a16="http://schemas.microsoft.com/office/drawing/2014/main" id="{F4ED6E69-ED91-DD24-5923-C1212C676E5A}"/>
                </a:ext>
              </a:extLst>
            </p:cNvPr>
            <p:cNvSpPr/>
            <p:nvPr/>
          </p:nvSpPr>
          <p:spPr bwMode="auto">
            <a:xfrm>
              <a:off x="6994236" y="4506980"/>
              <a:ext cx="972000" cy="345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所内ＳＯ工事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結果</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48" name="角丸四角形 68">
              <a:extLst>
                <a:ext uri="{FF2B5EF4-FFF2-40B4-BE49-F238E27FC236}">
                  <a16:creationId xmlns:a16="http://schemas.microsoft.com/office/drawing/2014/main" id="{D614CB07-EE5D-9FA1-2F8A-EB38817FEAB8}"/>
                </a:ext>
              </a:extLst>
            </p:cNvPr>
            <p:cNvSpPr/>
            <p:nvPr/>
          </p:nvSpPr>
          <p:spPr bwMode="auto">
            <a:xfrm>
              <a:off x="7058846" y="5201195"/>
              <a:ext cx="864000" cy="684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ひかり電話</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49" name="角丸四角形 68">
              <a:extLst>
                <a:ext uri="{FF2B5EF4-FFF2-40B4-BE49-F238E27FC236}">
                  <a16:creationId xmlns:a16="http://schemas.microsoft.com/office/drawing/2014/main" id="{7B9AAF09-5810-C1A6-4042-ECB38FB81693}"/>
                </a:ext>
              </a:extLst>
            </p:cNvPr>
            <p:cNvSpPr/>
            <p:nvPr/>
          </p:nvSpPr>
          <p:spPr bwMode="auto">
            <a:xfrm>
              <a:off x="7058846" y="6098556"/>
              <a:ext cx="864000" cy="1764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番ポ工事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50" name="正方形/長方形 149">
              <a:extLst>
                <a:ext uri="{FF2B5EF4-FFF2-40B4-BE49-F238E27FC236}">
                  <a16:creationId xmlns:a16="http://schemas.microsoft.com/office/drawing/2014/main" id="{9FE08FD1-31F5-CAA4-4C29-473518DFC83F}"/>
                </a:ext>
              </a:extLst>
            </p:cNvPr>
            <p:cNvSpPr/>
            <p:nvPr/>
          </p:nvSpPr>
          <p:spPr bwMode="auto">
            <a:xfrm>
              <a:off x="4155983" y="2985812"/>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sp>
          <p:nvSpPr>
            <p:cNvPr id="151" name="線吹き出し 1 (枠付き) 207">
              <a:extLst>
                <a:ext uri="{FF2B5EF4-FFF2-40B4-BE49-F238E27FC236}">
                  <a16:creationId xmlns:a16="http://schemas.microsoft.com/office/drawing/2014/main" id="{BEC9DA71-032E-3EBB-A5CC-CD9D8DCBF253}"/>
                </a:ext>
              </a:extLst>
            </p:cNvPr>
            <p:cNvSpPr/>
            <p:nvPr/>
          </p:nvSpPr>
          <p:spPr bwMode="auto">
            <a:xfrm>
              <a:off x="1648272" y="7284600"/>
              <a:ext cx="2493745" cy="708392"/>
            </a:xfrm>
            <a:prstGeom prst="borderCallout1">
              <a:avLst>
                <a:gd name="adj1" fmla="val 50803"/>
                <a:gd name="adj2" fmla="val 100348"/>
                <a:gd name="adj3" fmla="val 32450"/>
                <a:gd name="adj4" fmla="val 117957"/>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移転元事業者、番号取得元事業者が複数の場合は</a:t>
              </a: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（番ポ工事：工事結果情報）が移転元事業者</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番号取得事業者の組合せ分複数回流通する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cxnSp>
          <p:nvCxnSpPr>
            <p:cNvPr id="152" name="直線コネクタ 151">
              <a:extLst>
                <a:ext uri="{FF2B5EF4-FFF2-40B4-BE49-F238E27FC236}">
                  <a16:creationId xmlns:a16="http://schemas.microsoft.com/office/drawing/2014/main" id="{D0DB00E9-15EF-0D62-9EAA-E77F1E756EFE}"/>
                </a:ext>
              </a:extLst>
            </p:cNvPr>
            <p:cNvCxnSpPr>
              <a:cxnSpLocks/>
              <a:stCxn id="151" idx="0"/>
            </p:cNvCxnSpPr>
            <p:nvPr/>
          </p:nvCxnSpPr>
          <p:spPr bwMode="auto">
            <a:xfrm flipV="1">
              <a:off x="4142017" y="7230828"/>
              <a:ext cx="425206" cy="407968"/>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3" name="直線矢印コネクタ 152">
              <a:extLst>
                <a:ext uri="{FF2B5EF4-FFF2-40B4-BE49-F238E27FC236}">
                  <a16:creationId xmlns:a16="http://schemas.microsoft.com/office/drawing/2014/main" id="{269F2FE3-7323-16DB-C69C-FA06E2A311A2}"/>
                </a:ext>
              </a:extLst>
            </p:cNvPr>
            <p:cNvCxnSpPr>
              <a:cxnSpLocks/>
            </p:cNvCxnSpPr>
            <p:nvPr/>
          </p:nvCxnSpPr>
          <p:spPr>
            <a:xfrm>
              <a:off x="2307524" y="6818416"/>
              <a:ext cx="2343514" cy="0"/>
            </a:xfrm>
            <a:prstGeom prst="straightConnector1">
              <a:avLst/>
            </a:prstGeom>
            <a:noFill/>
            <a:ln w="9525" cap="flat" cmpd="sng" algn="ctr">
              <a:solidFill>
                <a:sysClr val="windowText" lastClr="000000"/>
              </a:solidFill>
              <a:prstDash val="solid"/>
              <a:headEnd type="none"/>
              <a:tailEnd type="triangle"/>
            </a:ln>
            <a:effectLst/>
          </p:spPr>
        </p:cxnSp>
        <p:sp>
          <p:nvSpPr>
            <p:cNvPr id="154" name="テキスト ボックス 153">
              <a:extLst>
                <a:ext uri="{FF2B5EF4-FFF2-40B4-BE49-F238E27FC236}">
                  <a16:creationId xmlns:a16="http://schemas.microsoft.com/office/drawing/2014/main" id="{85EA6D49-6EE4-2A40-4AB1-59EBF0251EC2}"/>
                </a:ext>
              </a:extLst>
            </p:cNvPr>
            <p:cNvSpPr txBox="1"/>
            <p:nvPr/>
          </p:nvSpPr>
          <p:spPr>
            <a:xfrm>
              <a:off x="4684215" y="6278356"/>
              <a:ext cx="1643079" cy="321691"/>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（番ポ工事）（事業者情報）</a:t>
              </a:r>
            </a:p>
          </p:txBody>
        </p:sp>
        <p:cxnSp>
          <p:nvCxnSpPr>
            <p:cNvPr id="155" name="直線矢印コネクタ 154">
              <a:extLst>
                <a:ext uri="{FF2B5EF4-FFF2-40B4-BE49-F238E27FC236}">
                  <a16:creationId xmlns:a16="http://schemas.microsoft.com/office/drawing/2014/main" id="{0166EDB3-EE95-BF56-F3A1-E3146D90F5A3}"/>
                </a:ext>
              </a:extLst>
            </p:cNvPr>
            <p:cNvCxnSpPr>
              <a:cxnSpLocks/>
            </p:cNvCxnSpPr>
            <p:nvPr/>
          </p:nvCxnSpPr>
          <p:spPr>
            <a:xfrm>
              <a:off x="6131710" y="6639827"/>
              <a:ext cx="864000" cy="0"/>
            </a:xfrm>
            <a:prstGeom prst="straightConnector1">
              <a:avLst/>
            </a:prstGeom>
            <a:noFill/>
            <a:ln w="9525" cap="flat" cmpd="sng" algn="ctr">
              <a:solidFill>
                <a:sysClr val="windowText" lastClr="000000"/>
              </a:solidFill>
              <a:prstDash val="solid"/>
              <a:headEnd type="none"/>
              <a:tailEnd type="triangle"/>
            </a:ln>
            <a:effectLst/>
          </p:spPr>
        </p:cxnSp>
        <p:cxnSp>
          <p:nvCxnSpPr>
            <p:cNvPr id="156" name="直線矢印コネクタ 155">
              <a:extLst>
                <a:ext uri="{FF2B5EF4-FFF2-40B4-BE49-F238E27FC236}">
                  <a16:creationId xmlns:a16="http://schemas.microsoft.com/office/drawing/2014/main" id="{BC509D08-D02B-326A-8D7A-BEF4931A1E9D}"/>
                </a:ext>
              </a:extLst>
            </p:cNvPr>
            <p:cNvCxnSpPr>
              <a:cxnSpLocks/>
            </p:cNvCxnSpPr>
            <p:nvPr/>
          </p:nvCxnSpPr>
          <p:spPr>
            <a:xfrm>
              <a:off x="4651038" y="6639827"/>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157" name="テキスト ボックス 156">
              <a:extLst>
                <a:ext uri="{FF2B5EF4-FFF2-40B4-BE49-F238E27FC236}">
                  <a16:creationId xmlns:a16="http://schemas.microsoft.com/office/drawing/2014/main" id="{6F22ED6E-468A-7684-E2DD-3B0A54A4BCB7}"/>
                </a:ext>
              </a:extLst>
            </p:cNvPr>
            <p:cNvSpPr txBox="1"/>
            <p:nvPr/>
          </p:nvSpPr>
          <p:spPr>
            <a:xfrm>
              <a:off x="3317119" y="6645390"/>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切替結果</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8" name="テキスト ボックス 157">
              <a:extLst>
                <a:ext uri="{FF2B5EF4-FFF2-40B4-BE49-F238E27FC236}">
                  <a16:creationId xmlns:a16="http://schemas.microsoft.com/office/drawing/2014/main" id="{04D6C096-9017-B0E0-D519-DE7E0C807C4B}"/>
                </a:ext>
              </a:extLst>
            </p:cNvPr>
            <p:cNvSpPr txBox="1"/>
            <p:nvPr/>
          </p:nvSpPr>
          <p:spPr>
            <a:xfrm>
              <a:off x="8306896" y="7924120"/>
              <a:ext cx="1049967"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59" name="直線矢印コネクタ 158">
              <a:extLst>
                <a:ext uri="{FF2B5EF4-FFF2-40B4-BE49-F238E27FC236}">
                  <a16:creationId xmlns:a16="http://schemas.microsoft.com/office/drawing/2014/main" id="{FEEB6333-8B0C-9D7F-B934-038EFF85E0C2}"/>
                </a:ext>
              </a:extLst>
            </p:cNvPr>
            <p:cNvCxnSpPr>
              <a:cxnSpLocks/>
            </p:cNvCxnSpPr>
            <p:nvPr/>
          </p:nvCxnSpPr>
          <p:spPr>
            <a:xfrm>
              <a:off x="7977514" y="4585403"/>
              <a:ext cx="1580227" cy="0"/>
            </a:xfrm>
            <a:prstGeom prst="straightConnector1">
              <a:avLst/>
            </a:prstGeom>
            <a:noFill/>
            <a:ln w="9525" cap="flat" cmpd="sng" algn="ctr">
              <a:solidFill>
                <a:sysClr val="windowText" lastClr="000000"/>
              </a:solidFill>
              <a:prstDash val="solid"/>
              <a:headEnd type="triangle"/>
              <a:tailEnd type="none"/>
            </a:ln>
            <a:effectLst/>
          </p:spPr>
        </p:cxnSp>
        <p:sp>
          <p:nvSpPr>
            <p:cNvPr id="160" name="テキスト ボックス 159">
              <a:extLst>
                <a:ext uri="{FF2B5EF4-FFF2-40B4-BE49-F238E27FC236}">
                  <a16:creationId xmlns:a16="http://schemas.microsoft.com/office/drawing/2014/main" id="{D8F9EE7E-10A2-8019-4500-3E687EFD286C}"/>
                </a:ext>
              </a:extLst>
            </p:cNvPr>
            <p:cNvSpPr txBox="1"/>
            <p:nvPr/>
          </p:nvSpPr>
          <p:spPr>
            <a:xfrm>
              <a:off x="8306896" y="4385669"/>
              <a:ext cx="897682"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ＤＩＹ工事完了</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sp>
        <p:nvSpPr>
          <p:cNvPr id="16" name="テキスト ボックス 15">
            <a:extLst>
              <a:ext uri="{FF2B5EF4-FFF2-40B4-BE49-F238E27FC236}">
                <a16:creationId xmlns:a16="http://schemas.microsoft.com/office/drawing/2014/main" id="{1EDF4B63-DFEF-B6E3-EC57-60475A339835}"/>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17" name="テキスト ボックス 16">
            <a:extLst>
              <a:ext uri="{FF2B5EF4-FFF2-40B4-BE49-F238E27FC236}">
                <a16:creationId xmlns:a16="http://schemas.microsoft.com/office/drawing/2014/main" id="{FC30A34A-B6D5-E5AF-69A3-EBFB0838DE40}"/>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spTree>
    <p:extLst>
      <p:ext uri="{BB962C8B-B14F-4D97-AF65-F5344CB8AC3E}">
        <p14:creationId xmlns:p14="http://schemas.microsoft.com/office/powerpoint/2010/main" val="93263734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全体概要（システム全体処理方式（６／８））</a:t>
            </a:r>
          </a:p>
          <a:p>
            <a:pPr lvl="0"/>
            <a:r>
              <a:rPr lang="ja-JP" altLang="en-US" dirty="0"/>
              <a:t>　</a:t>
            </a:r>
            <a:r>
              <a:rPr lang="ja-JP" altLang="en-US" sz="1050" dirty="0">
                <a:solidFill>
                  <a:srgbClr val="000000"/>
                </a:solidFill>
                <a:latin typeface="+mn-lt"/>
                <a:ea typeface="+mn-ea"/>
              </a:rPr>
              <a:t>番ポシステムへ番ポ申込し、無派遣工事で対応する場合のシーケンスを以下に示す</a:t>
            </a:r>
            <a:endParaRPr lang="en-US" altLang="ja-JP" sz="1050" dirty="0">
              <a:solidFill>
                <a:srgbClr val="000000"/>
              </a:solidFill>
              <a:latin typeface="+mn-lt"/>
              <a:ea typeface="+mn-ea"/>
            </a:endParaRPr>
          </a:p>
          <a:p>
            <a:r>
              <a:rPr lang="ja-JP" altLang="en-US" dirty="0">
                <a:solidFill>
                  <a:srgbClr val="000000"/>
                </a:solidFill>
                <a:latin typeface="+mn-lt"/>
                <a:ea typeface="+mn-ea"/>
              </a:rPr>
              <a:t>　</a:t>
            </a:r>
            <a:r>
              <a:rPr lang="en-US" altLang="ja-JP" dirty="0">
                <a:solidFill>
                  <a:srgbClr val="000000"/>
                </a:solidFill>
                <a:latin typeface="+mn-lt"/>
                <a:ea typeface="+mn-ea"/>
              </a:rPr>
              <a:t>【</a:t>
            </a:r>
            <a:r>
              <a:rPr lang="ja-JP" altLang="en-US" dirty="0">
                <a:solidFill>
                  <a:srgbClr val="000000"/>
                </a:solidFill>
                <a:latin typeface="+mn-lt"/>
                <a:ea typeface="+mn-ea"/>
              </a:rPr>
              <a:t>イ</a:t>
            </a:r>
            <a:r>
              <a:rPr lang="en-US" altLang="ja-JP" dirty="0">
                <a:solidFill>
                  <a:srgbClr val="000000"/>
                </a:solidFill>
                <a:latin typeface="+mn-lt"/>
                <a:ea typeface="+mn-ea"/>
              </a:rPr>
              <a:t>】</a:t>
            </a:r>
            <a:r>
              <a:rPr lang="ja-JP" altLang="en-US" sz="1050" dirty="0">
                <a:solidFill>
                  <a:srgbClr val="000000"/>
                </a:solidFill>
                <a:latin typeface="+mn-lt"/>
                <a:ea typeface="+mn-ea"/>
              </a:rPr>
              <a:t>ひかり電話のポートインー</a:t>
            </a:r>
            <a:r>
              <a:rPr kumimoji="1" lang="en-US" altLang="ja-JP" sz="1050" dirty="0">
                <a:latin typeface="+mn-ea"/>
                <a:ea typeface="+mn-ea"/>
              </a:rPr>
              <a:t>IF</a:t>
            </a:r>
            <a:r>
              <a:rPr kumimoji="1" lang="ja-JP" altLang="en-US" sz="1050" dirty="0">
                <a:latin typeface="+mn-ea"/>
                <a:ea typeface="+mn-ea"/>
              </a:rPr>
              <a:t>対応ー無派遣工事　</a:t>
            </a:r>
            <a:r>
              <a:rPr lang="ja-JP" altLang="en-US" sz="1050" dirty="0">
                <a:solidFill>
                  <a:srgbClr val="000000"/>
                </a:solidFill>
                <a:latin typeface="+mn-lt"/>
                <a:ea typeface="+mn-ea"/>
              </a:rPr>
              <a:t>（</a:t>
            </a:r>
            <a:r>
              <a:rPr lang="en-US" altLang="ja-JP" sz="1050" dirty="0">
                <a:solidFill>
                  <a:srgbClr val="000000"/>
                </a:solidFill>
                <a:latin typeface="+mn-lt"/>
                <a:ea typeface="+mn-ea"/>
              </a:rPr>
              <a:t>Ⅲ</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PTN4</a:t>
            </a:r>
            <a:r>
              <a:rPr lang="ja-JP" altLang="en-US" sz="1050" dirty="0">
                <a:solidFill>
                  <a:srgbClr val="000000"/>
                </a:solidFill>
                <a:latin typeface="+mn-lt"/>
                <a:ea typeface="+mn-ea"/>
              </a:rPr>
              <a:t>：番ポシステムへ番ポ申込／無派遣工事）</a:t>
            </a:r>
            <a:endParaRPr lang="en-US" altLang="ja-JP" sz="1050" dirty="0">
              <a:solidFill>
                <a:srgbClr val="000000"/>
              </a:solidFill>
              <a:latin typeface="+mn-lt"/>
              <a:ea typeface="+mn-ea"/>
            </a:endParaRPr>
          </a:p>
          <a:p>
            <a:pPr lvl="0"/>
            <a:endParaRPr lang="ja-JP" altLang="en-US" dirty="0"/>
          </a:p>
        </p:txBody>
      </p:sp>
      <p:sp>
        <p:nvSpPr>
          <p:cNvPr id="95" name="スライド番号プレースホルダー 1"/>
          <p:cNvSpPr>
            <a:spLocks noGrp="1"/>
          </p:cNvSpPr>
          <p:nvPr>
            <p:ph type="sldNum" sz="quarter" idx="4"/>
          </p:nvPr>
        </p:nvSpPr>
        <p:spPr>
          <a:xfrm>
            <a:off x="5262410" y="9301100"/>
            <a:ext cx="2311400" cy="179387"/>
          </a:xfrm>
        </p:spPr>
        <p:txBody>
          <a:bodyPr/>
          <a:lstStyle/>
          <a:p>
            <a:r>
              <a:rPr lang="en-US" altLang="ja-JP" dirty="0"/>
              <a:t>01.1-27</a:t>
            </a:r>
          </a:p>
        </p:txBody>
      </p:sp>
      <p:grpSp>
        <p:nvGrpSpPr>
          <p:cNvPr id="6" name="グループ化 5">
            <a:extLst>
              <a:ext uri="{FF2B5EF4-FFF2-40B4-BE49-F238E27FC236}">
                <a16:creationId xmlns:a16="http://schemas.microsoft.com/office/drawing/2014/main" id="{74E4096B-7AFD-069A-A8FF-59AE4C6C481A}"/>
              </a:ext>
            </a:extLst>
          </p:cNvPr>
          <p:cNvGrpSpPr/>
          <p:nvPr/>
        </p:nvGrpSpPr>
        <p:grpSpPr>
          <a:xfrm>
            <a:off x="10388901" y="1674215"/>
            <a:ext cx="2257209" cy="972000"/>
            <a:chOff x="7556331" y="323186"/>
            <a:chExt cx="2257209" cy="972000"/>
          </a:xfrm>
        </p:grpSpPr>
        <p:sp>
          <p:nvSpPr>
            <p:cNvPr id="7" name="正方形/長方形 6">
              <a:extLst>
                <a:ext uri="{FF2B5EF4-FFF2-40B4-BE49-F238E27FC236}">
                  <a16:creationId xmlns:a16="http://schemas.microsoft.com/office/drawing/2014/main" id="{670DAEF1-96A5-3F06-B513-B6EAD82142E4}"/>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8" name="直線矢印コネクタ 7">
              <a:extLst>
                <a:ext uri="{FF2B5EF4-FFF2-40B4-BE49-F238E27FC236}">
                  <a16:creationId xmlns:a16="http://schemas.microsoft.com/office/drawing/2014/main" id="{B126C059-0D98-7F52-2115-A0CB91D16F5E}"/>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テキスト ボックス 8">
              <a:extLst>
                <a:ext uri="{FF2B5EF4-FFF2-40B4-BE49-F238E27FC236}">
                  <a16:creationId xmlns:a16="http://schemas.microsoft.com/office/drawing/2014/main" id="{D73B7217-3557-85F7-649E-E380CDAC444B}"/>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10" name="直線矢印コネクタ 9">
              <a:extLst>
                <a:ext uri="{FF2B5EF4-FFF2-40B4-BE49-F238E27FC236}">
                  <a16:creationId xmlns:a16="http://schemas.microsoft.com/office/drawing/2014/main" id="{525645C8-F01C-CD2E-FF87-899926FB0BA3}"/>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テキスト ボックス 10">
              <a:extLst>
                <a:ext uri="{FF2B5EF4-FFF2-40B4-BE49-F238E27FC236}">
                  <a16:creationId xmlns:a16="http://schemas.microsoft.com/office/drawing/2014/main" id="{7046C88A-2F14-47A9-8F2B-6B19997B583A}"/>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12" name="角丸四角形 68">
              <a:extLst>
                <a:ext uri="{FF2B5EF4-FFF2-40B4-BE49-F238E27FC236}">
                  <a16:creationId xmlns:a16="http://schemas.microsoft.com/office/drawing/2014/main" id="{916C568E-24F9-AD13-52B7-A34F5751561F}"/>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13" name="角丸四角形 131">
              <a:extLst>
                <a:ext uri="{FF2B5EF4-FFF2-40B4-BE49-F238E27FC236}">
                  <a16:creationId xmlns:a16="http://schemas.microsoft.com/office/drawing/2014/main" id="{42339C89-7FBC-3509-B886-BA4C59269654}"/>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14" name="テキスト ボックス 13">
              <a:extLst>
                <a:ext uri="{FF2B5EF4-FFF2-40B4-BE49-F238E27FC236}">
                  <a16:creationId xmlns:a16="http://schemas.microsoft.com/office/drawing/2014/main" id="{C42B0288-1CA7-E254-5EDF-4430A0517DCC}"/>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15" name="テキスト ボックス 14">
              <a:extLst>
                <a:ext uri="{FF2B5EF4-FFF2-40B4-BE49-F238E27FC236}">
                  <a16:creationId xmlns:a16="http://schemas.microsoft.com/office/drawing/2014/main" id="{E6FC9844-2381-3A03-BC5A-4DCB4D796BB2}"/>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grpSp>
        <p:nvGrpSpPr>
          <p:cNvPr id="2" name="グループ化 1">
            <a:extLst>
              <a:ext uri="{FF2B5EF4-FFF2-40B4-BE49-F238E27FC236}">
                <a16:creationId xmlns:a16="http://schemas.microsoft.com/office/drawing/2014/main" id="{26BA4A13-E841-F4A9-DDC8-54945AED338A}"/>
              </a:ext>
            </a:extLst>
          </p:cNvPr>
          <p:cNvGrpSpPr/>
          <p:nvPr/>
        </p:nvGrpSpPr>
        <p:grpSpPr>
          <a:xfrm>
            <a:off x="1073621" y="3100916"/>
            <a:ext cx="10654358" cy="5505630"/>
            <a:chOff x="1219050" y="3100916"/>
            <a:chExt cx="10654358" cy="5505630"/>
          </a:xfrm>
        </p:grpSpPr>
        <p:cxnSp>
          <p:nvCxnSpPr>
            <p:cNvPr id="128" name="直線コネクタ 127">
              <a:extLst>
                <a:ext uri="{FF2B5EF4-FFF2-40B4-BE49-F238E27FC236}">
                  <a16:creationId xmlns:a16="http://schemas.microsoft.com/office/drawing/2014/main" id="{B8BCCBBA-51CF-9AB3-2377-046604245783}"/>
                </a:ext>
              </a:extLst>
            </p:cNvPr>
            <p:cNvCxnSpPr/>
            <p:nvPr/>
          </p:nvCxnSpPr>
          <p:spPr>
            <a:xfrm flipH="1">
              <a:off x="10577264" y="3423731"/>
              <a:ext cx="0" cy="4860000"/>
            </a:xfrm>
            <a:prstGeom prst="line">
              <a:avLst/>
            </a:prstGeom>
            <a:noFill/>
            <a:ln w="9525" cap="flat" cmpd="sng" algn="ctr">
              <a:solidFill>
                <a:sysClr val="window" lastClr="FFFFFF">
                  <a:lumMod val="50000"/>
                </a:sysClr>
              </a:solidFill>
              <a:prstDash val="sysDash"/>
            </a:ln>
            <a:effectLst/>
          </p:spPr>
        </p:cxnSp>
        <p:cxnSp>
          <p:nvCxnSpPr>
            <p:cNvPr id="129" name="直線コネクタ 128">
              <a:extLst>
                <a:ext uri="{FF2B5EF4-FFF2-40B4-BE49-F238E27FC236}">
                  <a16:creationId xmlns:a16="http://schemas.microsoft.com/office/drawing/2014/main" id="{EFBF8713-6A6A-5EAE-054B-CB3017D28768}"/>
                </a:ext>
              </a:extLst>
            </p:cNvPr>
            <p:cNvCxnSpPr/>
            <p:nvPr/>
          </p:nvCxnSpPr>
          <p:spPr>
            <a:xfrm flipH="1">
              <a:off x="9623615" y="3423731"/>
              <a:ext cx="0" cy="4860000"/>
            </a:xfrm>
            <a:prstGeom prst="line">
              <a:avLst/>
            </a:prstGeom>
            <a:noFill/>
            <a:ln w="9525" cap="flat" cmpd="sng" algn="ctr">
              <a:solidFill>
                <a:sysClr val="window" lastClr="FFFFFF">
                  <a:lumMod val="50000"/>
                </a:sysClr>
              </a:solidFill>
              <a:prstDash val="sysDash"/>
            </a:ln>
            <a:effectLst/>
          </p:spPr>
        </p:cxnSp>
        <p:cxnSp>
          <p:nvCxnSpPr>
            <p:cNvPr id="124" name="直線コネクタ 123">
              <a:extLst>
                <a:ext uri="{FF2B5EF4-FFF2-40B4-BE49-F238E27FC236}">
                  <a16:creationId xmlns:a16="http://schemas.microsoft.com/office/drawing/2014/main" id="{EE383935-F554-0297-D45E-8B16DDD2024F}"/>
                </a:ext>
              </a:extLst>
            </p:cNvPr>
            <p:cNvCxnSpPr/>
            <p:nvPr/>
          </p:nvCxnSpPr>
          <p:spPr>
            <a:xfrm flipH="1">
              <a:off x="3511648" y="3423731"/>
              <a:ext cx="0" cy="4860000"/>
            </a:xfrm>
            <a:prstGeom prst="line">
              <a:avLst/>
            </a:prstGeom>
            <a:noFill/>
            <a:ln w="9525" cap="flat" cmpd="sng" algn="ctr">
              <a:solidFill>
                <a:sysClr val="window" lastClr="FFFFFF">
                  <a:lumMod val="50000"/>
                </a:sysClr>
              </a:solidFill>
              <a:prstDash val="sysDash"/>
            </a:ln>
            <a:effectLst/>
          </p:spPr>
        </p:cxnSp>
        <p:cxnSp>
          <p:nvCxnSpPr>
            <p:cNvPr id="125" name="直線コネクタ 124">
              <a:extLst>
                <a:ext uri="{FF2B5EF4-FFF2-40B4-BE49-F238E27FC236}">
                  <a16:creationId xmlns:a16="http://schemas.microsoft.com/office/drawing/2014/main" id="{313E6F77-B260-1AFD-FD41-3E676A78C805}"/>
                </a:ext>
              </a:extLst>
            </p:cNvPr>
            <p:cNvCxnSpPr/>
            <p:nvPr/>
          </p:nvCxnSpPr>
          <p:spPr>
            <a:xfrm flipH="1">
              <a:off x="4704320" y="3423731"/>
              <a:ext cx="0" cy="4860000"/>
            </a:xfrm>
            <a:prstGeom prst="line">
              <a:avLst/>
            </a:prstGeom>
            <a:noFill/>
            <a:ln w="9525" cap="flat" cmpd="sng" algn="ctr">
              <a:solidFill>
                <a:sysClr val="window" lastClr="FFFFFF">
                  <a:lumMod val="50000"/>
                </a:sysClr>
              </a:solidFill>
              <a:prstDash val="sysDash"/>
            </a:ln>
            <a:effectLst/>
          </p:spPr>
        </p:cxnSp>
        <p:cxnSp>
          <p:nvCxnSpPr>
            <p:cNvPr id="126" name="直線コネクタ 125">
              <a:extLst>
                <a:ext uri="{FF2B5EF4-FFF2-40B4-BE49-F238E27FC236}">
                  <a16:creationId xmlns:a16="http://schemas.microsoft.com/office/drawing/2014/main" id="{DCEF5F48-1CED-D446-B832-9D7DAE3114C9}"/>
                </a:ext>
              </a:extLst>
            </p:cNvPr>
            <p:cNvCxnSpPr/>
            <p:nvPr/>
          </p:nvCxnSpPr>
          <p:spPr>
            <a:xfrm flipH="1">
              <a:off x="2360806" y="3423731"/>
              <a:ext cx="0" cy="4860000"/>
            </a:xfrm>
            <a:prstGeom prst="line">
              <a:avLst/>
            </a:prstGeom>
            <a:noFill/>
            <a:ln w="9525" cap="flat" cmpd="sng" algn="ctr">
              <a:solidFill>
                <a:sysClr val="window" lastClr="FFFFFF">
                  <a:lumMod val="50000"/>
                </a:sysClr>
              </a:solidFill>
              <a:prstDash val="sysDash"/>
            </a:ln>
            <a:effectLst/>
          </p:spPr>
        </p:cxnSp>
        <p:cxnSp>
          <p:nvCxnSpPr>
            <p:cNvPr id="127" name="直線コネクタ 126">
              <a:extLst>
                <a:ext uri="{FF2B5EF4-FFF2-40B4-BE49-F238E27FC236}">
                  <a16:creationId xmlns:a16="http://schemas.microsoft.com/office/drawing/2014/main" id="{6C5403A8-0118-1D73-26FC-82E61241D14F}"/>
                </a:ext>
              </a:extLst>
            </p:cNvPr>
            <p:cNvCxnSpPr/>
            <p:nvPr/>
          </p:nvCxnSpPr>
          <p:spPr>
            <a:xfrm flipH="1">
              <a:off x="1588187" y="3423731"/>
              <a:ext cx="0" cy="4860000"/>
            </a:xfrm>
            <a:prstGeom prst="line">
              <a:avLst/>
            </a:prstGeom>
            <a:noFill/>
            <a:ln w="9525" cap="flat" cmpd="sng" algn="ctr">
              <a:solidFill>
                <a:sysClr val="window" lastClr="FFFFFF">
                  <a:lumMod val="50000"/>
                </a:sysClr>
              </a:solidFill>
              <a:prstDash val="sysDash"/>
            </a:ln>
            <a:effectLst/>
          </p:spPr>
        </p:cxnSp>
        <p:sp>
          <p:nvSpPr>
            <p:cNvPr id="61" name="正方形/長方形 60">
              <a:extLst>
                <a:ext uri="{FF2B5EF4-FFF2-40B4-BE49-F238E27FC236}">
                  <a16:creationId xmlns:a16="http://schemas.microsoft.com/office/drawing/2014/main" id="{B3B62929-A13C-54BF-9CB1-42D0E606F1A1}"/>
                </a:ext>
              </a:extLst>
            </p:cNvPr>
            <p:cNvSpPr/>
            <p:nvPr/>
          </p:nvSpPr>
          <p:spPr bwMode="auto">
            <a:xfrm>
              <a:off x="5884727" y="3100916"/>
              <a:ext cx="316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62" name="直線コネクタ 61">
              <a:extLst>
                <a:ext uri="{FF2B5EF4-FFF2-40B4-BE49-F238E27FC236}">
                  <a16:creationId xmlns:a16="http://schemas.microsoft.com/office/drawing/2014/main" id="{0A931CF1-A915-F939-8B5E-4FA0153FCB3A}"/>
                </a:ext>
              </a:extLst>
            </p:cNvPr>
            <p:cNvCxnSpPr/>
            <p:nvPr/>
          </p:nvCxnSpPr>
          <p:spPr>
            <a:xfrm flipH="1">
              <a:off x="7481017" y="3701174"/>
              <a:ext cx="0" cy="4572000"/>
            </a:xfrm>
            <a:prstGeom prst="line">
              <a:avLst/>
            </a:prstGeom>
            <a:noFill/>
            <a:ln w="9525" cap="flat" cmpd="sng" algn="ctr">
              <a:solidFill>
                <a:sysClr val="window" lastClr="FFFFFF">
                  <a:lumMod val="50000"/>
                </a:sysClr>
              </a:solidFill>
              <a:prstDash val="sysDash"/>
            </a:ln>
            <a:effectLst/>
          </p:spPr>
        </p:cxnSp>
        <p:sp>
          <p:nvSpPr>
            <p:cNvPr id="63" name="正方形/長方形 62">
              <a:extLst>
                <a:ext uri="{FF2B5EF4-FFF2-40B4-BE49-F238E27FC236}">
                  <a16:creationId xmlns:a16="http://schemas.microsoft.com/office/drawing/2014/main" id="{091554EE-99DC-A6A0-FBAE-2502672B93A6}"/>
                </a:ext>
              </a:extLst>
            </p:cNvPr>
            <p:cNvSpPr/>
            <p:nvPr/>
          </p:nvSpPr>
          <p:spPr bwMode="auto">
            <a:xfrm>
              <a:off x="7193017" y="3521174"/>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64" name="直線コネクタ 63">
              <a:extLst>
                <a:ext uri="{FF2B5EF4-FFF2-40B4-BE49-F238E27FC236}">
                  <a16:creationId xmlns:a16="http://schemas.microsoft.com/office/drawing/2014/main" id="{8E2A8A56-950C-3C15-7FF1-E017F603882E}"/>
                </a:ext>
              </a:extLst>
            </p:cNvPr>
            <p:cNvCxnSpPr/>
            <p:nvPr/>
          </p:nvCxnSpPr>
          <p:spPr>
            <a:xfrm flipH="1">
              <a:off x="6172727" y="3701174"/>
              <a:ext cx="0" cy="4572000"/>
            </a:xfrm>
            <a:prstGeom prst="line">
              <a:avLst/>
            </a:prstGeom>
            <a:noFill/>
            <a:ln w="9525" cap="flat" cmpd="sng" algn="ctr">
              <a:solidFill>
                <a:sysClr val="window" lastClr="FFFFFF">
                  <a:lumMod val="50000"/>
                </a:sysClr>
              </a:solidFill>
              <a:prstDash val="sysDash"/>
            </a:ln>
            <a:effectLst/>
          </p:spPr>
        </p:cxnSp>
        <p:sp>
          <p:nvSpPr>
            <p:cNvPr id="65" name="正方形/長方形 64">
              <a:extLst>
                <a:ext uri="{FF2B5EF4-FFF2-40B4-BE49-F238E27FC236}">
                  <a16:creationId xmlns:a16="http://schemas.microsoft.com/office/drawing/2014/main" id="{A236388B-12B2-7482-25B1-B9438CB3B59E}"/>
                </a:ext>
              </a:extLst>
            </p:cNvPr>
            <p:cNvSpPr/>
            <p:nvPr/>
          </p:nvSpPr>
          <p:spPr bwMode="auto">
            <a:xfrm>
              <a:off x="5884727" y="3521174"/>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66" name="直線コネクタ 65">
              <a:extLst>
                <a:ext uri="{FF2B5EF4-FFF2-40B4-BE49-F238E27FC236}">
                  <a16:creationId xmlns:a16="http://schemas.microsoft.com/office/drawing/2014/main" id="{96178921-CF10-470B-D686-64EFBADD9FAB}"/>
                </a:ext>
              </a:extLst>
            </p:cNvPr>
            <p:cNvCxnSpPr/>
            <p:nvPr/>
          </p:nvCxnSpPr>
          <p:spPr>
            <a:xfrm flipH="1">
              <a:off x="8747077" y="3701174"/>
              <a:ext cx="0" cy="4572000"/>
            </a:xfrm>
            <a:prstGeom prst="line">
              <a:avLst/>
            </a:prstGeom>
            <a:noFill/>
            <a:ln w="9525" cap="flat" cmpd="sng" algn="ctr">
              <a:solidFill>
                <a:sysClr val="window" lastClr="FFFFFF">
                  <a:lumMod val="50000"/>
                </a:sysClr>
              </a:solidFill>
              <a:prstDash val="sysDash"/>
            </a:ln>
            <a:effectLst/>
          </p:spPr>
        </p:cxnSp>
        <p:sp>
          <p:nvSpPr>
            <p:cNvPr id="67" name="正方形/長方形 66">
              <a:extLst>
                <a:ext uri="{FF2B5EF4-FFF2-40B4-BE49-F238E27FC236}">
                  <a16:creationId xmlns:a16="http://schemas.microsoft.com/office/drawing/2014/main" id="{7B910B18-A58C-7B92-7742-AE555165478F}"/>
                </a:ext>
              </a:extLst>
            </p:cNvPr>
            <p:cNvSpPr/>
            <p:nvPr/>
          </p:nvSpPr>
          <p:spPr bwMode="auto">
            <a:xfrm>
              <a:off x="8459077" y="3521174"/>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68" name="直線コネクタ 67">
              <a:extLst>
                <a:ext uri="{FF2B5EF4-FFF2-40B4-BE49-F238E27FC236}">
                  <a16:creationId xmlns:a16="http://schemas.microsoft.com/office/drawing/2014/main" id="{8F6400C9-7269-52D0-D8D3-7908FCE24BFA}"/>
                </a:ext>
              </a:extLst>
            </p:cNvPr>
            <p:cNvCxnSpPr/>
            <p:nvPr/>
          </p:nvCxnSpPr>
          <p:spPr>
            <a:xfrm flipH="1">
              <a:off x="8124244" y="3701174"/>
              <a:ext cx="0" cy="4572000"/>
            </a:xfrm>
            <a:prstGeom prst="line">
              <a:avLst/>
            </a:prstGeom>
            <a:noFill/>
            <a:ln w="9525" cap="flat" cmpd="sng" algn="ctr">
              <a:solidFill>
                <a:sysClr val="window" lastClr="FFFFFF">
                  <a:lumMod val="50000"/>
                </a:sysClr>
              </a:solidFill>
              <a:prstDash val="sysDash"/>
            </a:ln>
            <a:effectLst/>
          </p:spPr>
        </p:cxnSp>
        <p:sp>
          <p:nvSpPr>
            <p:cNvPr id="69" name="正方形/長方形 68">
              <a:extLst>
                <a:ext uri="{FF2B5EF4-FFF2-40B4-BE49-F238E27FC236}">
                  <a16:creationId xmlns:a16="http://schemas.microsoft.com/office/drawing/2014/main" id="{E9B15E1B-B51D-89BC-AEFA-7DB420EF74B6}"/>
                </a:ext>
              </a:extLst>
            </p:cNvPr>
            <p:cNvSpPr/>
            <p:nvPr/>
          </p:nvSpPr>
          <p:spPr bwMode="auto">
            <a:xfrm>
              <a:off x="7836244" y="3521174"/>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70" name="正方形/長方形 69">
              <a:extLst>
                <a:ext uri="{FF2B5EF4-FFF2-40B4-BE49-F238E27FC236}">
                  <a16:creationId xmlns:a16="http://schemas.microsoft.com/office/drawing/2014/main" id="{1D1E82D5-97A5-D0A9-0486-B648F8AB42A4}"/>
                </a:ext>
              </a:extLst>
            </p:cNvPr>
            <p:cNvSpPr/>
            <p:nvPr/>
          </p:nvSpPr>
          <p:spPr bwMode="auto">
            <a:xfrm>
              <a:off x="3004327" y="3100916"/>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Frontier</a:t>
              </a: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FUTURE</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sp>
          <p:nvSpPr>
            <p:cNvPr id="71" name="テキスト ボックス 70">
              <a:extLst>
                <a:ext uri="{FF2B5EF4-FFF2-40B4-BE49-F238E27FC236}">
                  <a16:creationId xmlns:a16="http://schemas.microsoft.com/office/drawing/2014/main" id="{297DE489-4AFC-0D5C-99DC-F082F088AA61}"/>
                </a:ext>
              </a:extLst>
            </p:cNvPr>
            <p:cNvSpPr txBox="1"/>
            <p:nvPr/>
          </p:nvSpPr>
          <p:spPr>
            <a:xfrm>
              <a:off x="3669976" y="4301879"/>
              <a:ext cx="1215076"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72" name="直線矢印コネクタ 71">
              <a:extLst>
                <a:ext uri="{FF2B5EF4-FFF2-40B4-BE49-F238E27FC236}">
                  <a16:creationId xmlns:a16="http://schemas.microsoft.com/office/drawing/2014/main" id="{97584BCD-271A-8887-8C0D-5C152E3EFB6B}"/>
                </a:ext>
              </a:extLst>
            </p:cNvPr>
            <p:cNvCxnSpPr>
              <a:cxnSpLocks/>
            </p:cNvCxnSpPr>
            <p:nvPr/>
          </p:nvCxnSpPr>
          <p:spPr>
            <a:xfrm>
              <a:off x="3511648" y="4485180"/>
              <a:ext cx="2664000" cy="0"/>
            </a:xfrm>
            <a:prstGeom prst="straightConnector1">
              <a:avLst/>
            </a:prstGeom>
            <a:noFill/>
            <a:ln w="9525" cap="flat" cmpd="sng" algn="ctr">
              <a:solidFill>
                <a:sysClr val="windowText" lastClr="000000"/>
              </a:solidFill>
              <a:prstDash val="solid"/>
              <a:tailEnd type="triangle"/>
            </a:ln>
            <a:effectLst/>
          </p:spPr>
        </p:cxnSp>
        <p:cxnSp>
          <p:nvCxnSpPr>
            <p:cNvPr id="73" name="直線矢印コネクタ 72">
              <a:extLst>
                <a:ext uri="{FF2B5EF4-FFF2-40B4-BE49-F238E27FC236}">
                  <a16:creationId xmlns:a16="http://schemas.microsoft.com/office/drawing/2014/main" id="{490DC1F9-5D29-989A-A82E-411D7806C506}"/>
                </a:ext>
              </a:extLst>
            </p:cNvPr>
            <p:cNvCxnSpPr>
              <a:cxnSpLocks/>
            </p:cNvCxnSpPr>
            <p:nvPr/>
          </p:nvCxnSpPr>
          <p:spPr>
            <a:xfrm>
              <a:off x="6172727" y="4485180"/>
              <a:ext cx="1296000" cy="0"/>
            </a:xfrm>
            <a:prstGeom prst="straightConnector1">
              <a:avLst/>
            </a:prstGeom>
            <a:noFill/>
            <a:ln w="9525" cap="flat" cmpd="sng" algn="ctr">
              <a:solidFill>
                <a:sysClr val="windowText" lastClr="000000"/>
              </a:solidFill>
              <a:prstDash val="solid"/>
              <a:tailEnd type="triangle"/>
            </a:ln>
            <a:effectLst/>
          </p:spPr>
        </p:cxnSp>
        <p:sp>
          <p:nvSpPr>
            <p:cNvPr id="74" name="テキスト ボックス 73">
              <a:extLst>
                <a:ext uri="{FF2B5EF4-FFF2-40B4-BE49-F238E27FC236}">
                  <a16:creationId xmlns:a16="http://schemas.microsoft.com/office/drawing/2014/main" id="{46388068-288E-E405-9D75-17FB5CAAC7C8}"/>
                </a:ext>
              </a:extLst>
            </p:cNvPr>
            <p:cNvSpPr txBox="1"/>
            <p:nvPr/>
          </p:nvSpPr>
          <p:spPr>
            <a:xfrm>
              <a:off x="4939622" y="5088315"/>
              <a:ext cx="1827423"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75" name="直線矢印コネクタ 74">
              <a:extLst>
                <a:ext uri="{FF2B5EF4-FFF2-40B4-BE49-F238E27FC236}">
                  <a16:creationId xmlns:a16="http://schemas.microsoft.com/office/drawing/2014/main" id="{B61656C9-AFFB-466D-8C02-06F237D392C1}"/>
                </a:ext>
              </a:extLst>
            </p:cNvPr>
            <p:cNvCxnSpPr>
              <a:cxnSpLocks/>
            </p:cNvCxnSpPr>
            <p:nvPr/>
          </p:nvCxnSpPr>
          <p:spPr>
            <a:xfrm>
              <a:off x="6172726" y="5450672"/>
              <a:ext cx="8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76" name="直線矢印コネクタ 75">
              <a:extLst>
                <a:ext uri="{FF2B5EF4-FFF2-40B4-BE49-F238E27FC236}">
                  <a16:creationId xmlns:a16="http://schemas.microsoft.com/office/drawing/2014/main" id="{9E224FAB-8177-F8AF-2D6C-9599FEBC9D88}"/>
                </a:ext>
              </a:extLst>
            </p:cNvPr>
            <p:cNvCxnSpPr>
              <a:cxnSpLocks/>
            </p:cNvCxnSpPr>
            <p:nvPr/>
          </p:nvCxnSpPr>
          <p:spPr>
            <a:xfrm>
              <a:off x="4692054" y="5450672"/>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77" name="テキスト ボックス 76">
              <a:extLst>
                <a:ext uri="{FF2B5EF4-FFF2-40B4-BE49-F238E27FC236}">
                  <a16:creationId xmlns:a16="http://schemas.microsoft.com/office/drawing/2014/main" id="{7D7989C0-F909-DF97-7A3A-0BD49DE8C99B}"/>
                </a:ext>
              </a:extLst>
            </p:cNvPr>
            <p:cNvSpPr txBox="1"/>
            <p:nvPr/>
          </p:nvSpPr>
          <p:spPr>
            <a:xfrm>
              <a:off x="4939622" y="5599092"/>
              <a:ext cx="2083904"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78" name="直線矢印コネクタ 77">
              <a:extLst>
                <a:ext uri="{FF2B5EF4-FFF2-40B4-BE49-F238E27FC236}">
                  <a16:creationId xmlns:a16="http://schemas.microsoft.com/office/drawing/2014/main" id="{BEA0D73A-730B-37A5-B88A-AABE1145FC3C}"/>
                </a:ext>
              </a:extLst>
            </p:cNvPr>
            <p:cNvCxnSpPr>
              <a:cxnSpLocks/>
            </p:cNvCxnSpPr>
            <p:nvPr/>
          </p:nvCxnSpPr>
          <p:spPr>
            <a:xfrm>
              <a:off x="6172726" y="5808395"/>
              <a:ext cx="864000" cy="0"/>
            </a:xfrm>
            <a:prstGeom prst="straightConnector1">
              <a:avLst/>
            </a:prstGeom>
            <a:noFill/>
            <a:ln w="9525" cap="flat" cmpd="sng" algn="ctr">
              <a:solidFill>
                <a:sysClr val="windowText" lastClr="000000"/>
              </a:solidFill>
              <a:prstDash val="solid"/>
              <a:headEnd type="none"/>
              <a:tailEnd type="triangle"/>
            </a:ln>
            <a:effectLst/>
          </p:spPr>
        </p:cxnSp>
        <p:cxnSp>
          <p:nvCxnSpPr>
            <p:cNvPr id="79" name="直線矢印コネクタ 78">
              <a:extLst>
                <a:ext uri="{FF2B5EF4-FFF2-40B4-BE49-F238E27FC236}">
                  <a16:creationId xmlns:a16="http://schemas.microsoft.com/office/drawing/2014/main" id="{8F6DD300-2708-5F44-B4BC-346695B58C0A}"/>
                </a:ext>
              </a:extLst>
            </p:cNvPr>
            <p:cNvCxnSpPr>
              <a:cxnSpLocks/>
            </p:cNvCxnSpPr>
            <p:nvPr/>
          </p:nvCxnSpPr>
          <p:spPr>
            <a:xfrm>
              <a:off x="4692054" y="5808395"/>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80" name="正方形/長方形 79">
              <a:extLst>
                <a:ext uri="{FF2B5EF4-FFF2-40B4-BE49-F238E27FC236}">
                  <a16:creationId xmlns:a16="http://schemas.microsoft.com/office/drawing/2014/main" id="{6C654DD0-BFC7-F7A5-2E3A-4B8432A72FBB}"/>
                </a:ext>
              </a:extLst>
            </p:cNvPr>
            <p:cNvSpPr/>
            <p:nvPr/>
          </p:nvSpPr>
          <p:spPr bwMode="auto">
            <a:xfrm>
              <a:off x="10110093" y="3100916"/>
              <a:ext cx="90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通建システム</a:t>
              </a:r>
            </a:p>
          </p:txBody>
        </p:sp>
        <p:sp>
          <p:nvSpPr>
            <p:cNvPr id="96" name="正方形/長方形 95">
              <a:extLst>
                <a:ext uri="{FF2B5EF4-FFF2-40B4-BE49-F238E27FC236}">
                  <a16:creationId xmlns:a16="http://schemas.microsoft.com/office/drawing/2014/main" id="{AAA0D53D-7177-D76F-E9F2-4167E2168E27}"/>
                </a:ext>
              </a:extLst>
            </p:cNvPr>
            <p:cNvSpPr/>
            <p:nvPr/>
          </p:nvSpPr>
          <p:spPr bwMode="auto">
            <a:xfrm>
              <a:off x="1991669" y="3100916"/>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sp>
          <p:nvSpPr>
            <p:cNvPr id="97" name="テキスト ボックス 96">
              <a:extLst>
                <a:ext uri="{FF2B5EF4-FFF2-40B4-BE49-F238E27FC236}">
                  <a16:creationId xmlns:a16="http://schemas.microsoft.com/office/drawing/2014/main" id="{21E296DC-7787-E4EC-43FA-4DF921767F8A}"/>
                </a:ext>
              </a:extLst>
            </p:cNvPr>
            <p:cNvSpPr txBox="1"/>
            <p:nvPr/>
          </p:nvSpPr>
          <p:spPr>
            <a:xfrm>
              <a:off x="3669976" y="3783170"/>
              <a:ext cx="154850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光設備構築検討依頼</a:t>
              </a: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(NGN)</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98" name="直線矢印コネクタ 97">
              <a:extLst>
                <a:ext uri="{FF2B5EF4-FFF2-40B4-BE49-F238E27FC236}">
                  <a16:creationId xmlns:a16="http://schemas.microsoft.com/office/drawing/2014/main" id="{1EF88E2D-F95E-D13B-2F56-4D17DD33BEAD}"/>
                </a:ext>
              </a:extLst>
            </p:cNvPr>
            <p:cNvCxnSpPr>
              <a:cxnSpLocks/>
            </p:cNvCxnSpPr>
            <p:nvPr/>
          </p:nvCxnSpPr>
          <p:spPr>
            <a:xfrm>
              <a:off x="3511648" y="3966471"/>
              <a:ext cx="2664000" cy="0"/>
            </a:xfrm>
            <a:prstGeom prst="straightConnector1">
              <a:avLst/>
            </a:prstGeom>
            <a:noFill/>
            <a:ln w="9525" cap="flat" cmpd="sng" algn="ctr">
              <a:solidFill>
                <a:sysClr val="windowText" lastClr="000000"/>
              </a:solidFill>
              <a:prstDash val="solid"/>
              <a:tailEnd type="triangle"/>
            </a:ln>
            <a:effectLst/>
          </p:spPr>
        </p:cxnSp>
        <p:cxnSp>
          <p:nvCxnSpPr>
            <p:cNvPr id="99" name="直線矢印コネクタ 98">
              <a:extLst>
                <a:ext uri="{FF2B5EF4-FFF2-40B4-BE49-F238E27FC236}">
                  <a16:creationId xmlns:a16="http://schemas.microsoft.com/office/drawing/2014/main" id="{DDE540A9-FCB5-779B-CE9D-953BE83FA4E1}"/>
                </a:ext>
              </a:extLst>
            </p:cNvPr>
            <p:cNvCxnSpPr>
              <a:cxnSpLocks/>
            </p:cNvCxnSpPr>
            <p:nvPr/>
          </p:nvCxnSpPr>
          <p:spPr>
            <a:xfrm>
              <a:off x="6172727" y="3966471"/>
              <a:ext cx="1296000" cy="0"/>
            </a:xfrm>
            <a:prstGeom prst="straightConnector1">
              <a:avLst/>
            </a:prstGeom>
            <a:noFill/>
            <a:ln w="9525" cap="flat" cmpd="sng" algn="ctr">
              <a:solidFill>
                <a:sysClr val="windowText" lastClr="000000"/>
              </a:solidFill>
              <a:prstDash val="solid"/>
              <a:tailEnd type="triangle"/>
            </a:ln>
            <a:effectLst/>
          </p:spPr>
        </p:cxnSp>
        <p:sp>
          <p:nvSpPr>
            <p:cNvPr id="100" name="テキスト ボックス 99">
              <a:extLst>
                <a:ext uri="{FF2B5EF4-FFF2-40B4-BE49-F238E27FC236}">
                  <a16:creationId xmlns:a16="http://schemas.microsoft.com/office/drawing/2014/main" id="{2852ADC7-86FB-FEFA-2660-82F106BD3A43}"/>
                </a:ext>
              </a:extLst>
            </p:cNvPr>
            <p:cNvSpPr txBox="1"/>
            <p:nvPr/>
          </p:nvSpPr>
          <p:spPr>
            <a:xfrm>
              <a:off x="3669976" y="4049919"/>
              <a:ext cx="179536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詳細情報照会（２次納期回答）</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01" name="直線矢印コネクタ 100">
              <a:extLst>
                <a:ext uri="{FF2B5EF4-FFF2-40B4-BE49-F238E27FC236}">
                  <a16:creationId xmlns:a16="http://schemas.microsoft.com/office/drawing/2014/main" id="{25F72BEF-9405-B823-BCC4-A615376B519A}"/>
                </a:ext>
              </a:extLst>
            </p:cNvPr>
            <p:cNvCxnSpPr>
              <a:cxnSpLocks/>
            </p:cNvCxnSpPr>
            <p:nvPr/>
          </p:nvCxnSpPr>
          <p:spPr>
            <a:xfrm>
              <a:off x="3511648" y="4233220"/>
              <a:ext cx="26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102" name="直線矢印コネクタ 101">
              <a:extLst>
                <a:ext uri="{FF2B5EF4-FFF2-40B4-BE49-F238E27FC236}">
                  <a16:creationId xmlns:a16="http://schemas.microsoft.com/office/drawing/2014/main" id="{E03E14E3-E091-1571-ADEA-2BE3118EEC2B}"/>
                </a:ext>
              </a:extLst>
            </p:cNvPr>
            <p:cNvCxnSpPr>
              <a:cxnSpLocks/>
            </p:cNvCxnSpPr>
            <p:nvPr/>
          </p:nvCxnSpPr>
          <p:spPr>
            <a:xfrm>
              <a:off x="6172727" y="4233220"/>
              <a:ext cx="1296000" cy="0"/>
            </a:xfrm>
            <a:prstGeom prst="straightConnector1">
              <a:avLst/>
            </a:prstGeom>
            <a:noFill/>
            <a:ln w="9525" cap="flat" cmpd="sng" algn="ctr">
              <a:solidFill>
                <a:sysClr val="windowText" lastClr="000000"/>
              </a:solidFill>
              <a:prstDash val="solid"/>
              <a:headEnd type="triangle"/>
              <a:tailEnd type="none"/>
            </a:ln>
            <a:effectLst/>
          </p:spPr>
        </p:cxnSp>
        <p:sp>
          <p:nvSpPr>
            <p:cNvPr id="103" name="テキスト ボックス 102">
              <a:extLst>
                <a:ext uri="{FF2B5EF4-FFF2-40B4-BE49-F238E27FC236}">
                  <a16:creationId xmlns:a16="http://schemas.microsoft.com/office/drawing/2014/main" id="{587AF72C-94E0-FB71-7C10-8A6669E7CE41}"/>
                </a:ext>
              </a:extLst>
            </p:cNvPr>
            <p:cNvSpPr txBox="1"/>
            <p:nvPr/>
          </p:nvSpPr>
          <p:spPr>
            <a:xfrm>
              <a:off x="4916755" y="5955294"/>
              <a:ext cx="1827423" cy="33855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04" name="直線矢印コネクタ 103">
              <a:extLst>
                <a:ext uri="{FF2B5EF4-FFF2-40B4-BE49-F238E27FC236}">
                  <a16:creationId xmlns:a16="http://schemas.microsoft.com/office/drawing/2014/main" id="{1560407A-19CF-AF7F-BAB0-2ACC97144AA9}"/>
                </a:ext>
              </a:extLst>
            </p:cNvPr>
            <p:cNvCxnSpPr>
              <a:cxnSpLocks/>
            </p:cNvCxnSpPr>
            <p:nvPr/>
          </p:nvCxnSpPr>
          <p:spPr>
            <a:xfrm>
              <a:off x="6172726" y="6315334"/>
              <a:ext cx="864000" cy="0"/>
            </a:xfrm>
            <a:prstGeom prst="straightConnector1">
              <a:avLst/>
            </a:prstGeom>
            <a:noFill/>
            <a:ln w="9525" cap="flat" cmpd="sng" algn="ctr">
              <a:solidFill>
                <a:sysClr val="windowText" lastClr="000000"/>
              </a:solidFill>
              <a:prstDash val="solid"/>
              <a:headEnd type="triangle"/>
              <a:tailEnd type="none"/>
            </a:ln>
            <a:effectLst/>
          </p:spPr>
        </p:cxnSp>
        <p:cxnSp>
          <p:nvCxnSpPr>
            <p:cNvPr id="105" name="直線矢印コネクタ 104">
              <a:extLst>
                <a:ext uri="{FF2B5EF4-FFF2-40B4-BE49-F238E27FC236}">
                  <a16:creationId xmlns:a16="http://schemas.microsoft.com/office/drawing/2014/main" id="{99C016E1-7A9A-85CB-7040-B974D8D850C1}"/>
                </a:ext>
              </a:extLst>
            </p:cNvPr>
            <p:cNvCxnSpPr>
              <a:cxnSpLocks/>
            </p:cNvCxnSpPr>
            <p:nvPr/>
          </p:nvCxnSpPr>
          <p:spPr>
            <a:xfrm>
              <a:off x="4692054" y="6315334"/>
              <a:ext cx="1512000" cy="0"/>
            </a:xfrm>
            <a:prstGeom prst="straightConnector1">
              <a:avLst/>
            </a:prstGeom>
            <a:noFill/>
            <a:ln w="9525" cap="flat" cmpd="sng" algn="ctr">
              <a:solidFill>
                <a:sysClr val="windowText" lastClr="000000"/>
              </a:solidFill>
              <a:prstDash val="solid"/>
              <a:headEnd type="triangle"/>
              <a:tailEnd type="none"/>
            </a:ln>
            <a:effectLst/>
          </p:spPr>
        </p:cxnSp>
        <p:sp>
          <p:nvSpPr>
            <p:cNvPr id="106" name="正方形/長方形 105">
              <a:extLst>
                <a:ext uri="{FF2B5EF4-FFF2-40B4-BE49-F238E27FC236}">
                  <a16:creationId xmlns:a16="http://schemas.microsoft.com/office/drawing/2014/main" id="{E1C9D8E3-7C7C-777E-0946-8D76F55B7E6F}"/>
                </a:ext>
              </a:extLst>
            </p:cNvPr>
            <p:cNvSpPr/>
            <p:nvPr/>
          </p:nvSpPr>
          <p:spPr bwMode="auto">
            <a:xfrm>
              <a:off x="9156444" y="3100916"/>
              <a:ext cx="90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光ＳＯ支援</a:t>
              </a:r>
            </a:p>
          </p:txBody>
        </p:sp>
        <p:sp>
          <p:nvSpPr>
            <p:cNvPr id="107" name="角丸四角形 68">
              <a:extLst>
                <a:ext uri="{FF2B5EF4-FFF2-40B4-BE49-F238E27FC236}">
                  <a16:creationId xmlns:a16="http://schemas.microsoft.com/office/drawing/2014/main" id="{29FE01D1-EAE8-18F4-9705-D9F178CBE1E0}"/>
                </a:ext>
              </a:extLst>
            </p:cNvPr>
            <p:cNvSpPr/>
            <p:nvPr/>
          </p:nvSpPr>
          <p:spPr bwMode="auto">
            <a:xfrm>
              <a:off x="7035252" y="4622084"/>
              <a:ext cx="972000" cy="2520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所内ＳＯ工事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結果</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08" name="角丸四角形 68">
              <a:extLst>
                <a:ext uri="{FF2B5EF4-FFF2-40B4-BE49-F238E27FC236}">
                  <a16:creationId xmlns:a16="http://schemas.microsoft.com/office/drawing/2014/main" id="{FFCAA7E7-B134-9CC2-6963-15C6414AAF27}"/>
                </a:ext>
              </a:extLst>
            </p:cNvPr>
            <p:cNvSpPr/>
            <p:nvPr/>
          </p:nvSpPr>
          <p:spPr bwMode="auto">
            <a:xfrm>
              <a:off x="7099862" y="5316299"/>
              <a:ext cx="864000" cy="684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ひかり電話</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09" name="角丸四角形 68">
              <a:extLst>
                <a:ext uri="{FF2B5EF4-FFF2-40B4-BE49-F238E27FC236}">
                  <a16:creationId xmlns:a16="http://schemas.microsoft.com/office/drawing/2014/main" id="{4159A887-B9D6-9648-BFF8-89BE2607F094}"/>
                </a:ext>
              </a:extLst>
            </p:cNvPr>
            <p:cNvSpPr/>
            <p:nvPr/>
          </p:nvSpPr>
          <p:spPr bwMode="auto">
            <a:xfrm>
              <a:off x="7099862" y="6213660"/>
              <a:ext cx="864000" cy="75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番ポ工事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10" name="正方形/長方形 109">
              <a:extLst>
                <a:ext uri="{FF2B5EF4-FFF2-40B4-BE49-F238E27FC236}">
                  <a16:creationId xmlns:a16="http://schemas.microsoft.com/office/drawing/2014/main" id="{B8B399C8-CDFC-0323-05A8-C51AE220143C}"/>
                </a:ext>
              </a:extLst>
            </p:cNvPr>
            <p:cNvSpPr/>
            <p:nvPr/>
          </p:nvSpPr>
          <p:spPr bwMode="auto">
            <a:xfrm>
              <a:off x="1219050" y="3100916"/>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番ポ</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111" name="直線矢印コネクタ 110">
              <a:extLst>
                <a:ext uri="{FF2B5EF4-FFF2-40B4-BE49-F238E27FC236}">
                  <a16:creationId xmlns:a16="http://schemas.microsoft.com/office/drawing/2014/main" id="{EC21CCB1-7078-5DC2-407E-A52253D75D30}"/>
                </a:ext>
              </a:extLst>
            </p:cNvPr>
            <p:cNvCxnSpPr>
              <a:cxnSpLocks/>
            </p:cNvCxnSpPr>
            <p:nvPr/>
          </p:nvCxnSpPr>
          <p:spPr>
            <a:xfrm>
              <a:off x="1575921" y="3828175"/>
              <a:ext cx="1908000" cy="0"/>
            </a:xfrm>
            <a:prstGeom prst="straightConnector1">
              <a:avLst/>
            </a:prstGeom>
            <a:noFill/>
            <a:ln w="9525" cap="flat" cmpd="sng" algn="ctr">
              <a:solidFill>
                <a:sysClr val="windowText" lastClr="000000"/>
              </a:solidFill>
              <a:prstDash val="solid"/>
              <a:headEnd type="triangle"/>
              <a:tailEnd type="none"/>
            </a:ln>
            <a:effectLst/>
          </p:spPr>
        </p:cxnSp>
        <p:sp>
          <p:nvSpPr>
            <p:cNvPr id="112" name="テキスト ボックス 111">
              <a:extLst>
                <a:ext uri="{FF2B5EF4-FFF2-40B4-BE49-F238E27FC236}">
                  <a16:creationId xmlns:a16="http://schemas.microsoft.com/office/drawing/2014/main" id="{34061E07-4371-7AF7-4916-A9A88A8EEBD2}"/>
                </a:ext>
              </a:extLst>
            </p:cNvPr>
            <p:cNvSpPr txBox="1"/>
            <p:nvPr/>
          </p:nvSpPr>
          <p:spPr>
            <a:xfrm>
              <a:off x="2695512" y="3648155"/>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3" name="正方形/長方形 112">
              <a:extLst>
                <a:ext uri="{FF2B5EF4-FFF2-40B4-BE49-F238E27FC236}">
                  <a16:creationId xmlns:a16="http://schemas.microsoft.com/office/drawing/2014/main" id="{2046D23B-2249-05B8-0328-D0ED257D033C}"/>
                </a:ext>
              </a:extLst>
            </p:cNvPr>
            <p:cNvSpPr/>
            <p:nvPr/>
          </p:nvSpPr>
          <p:spPr bwMode="auto">
            <a:xfrm>
              <a:off x="4196999" y="3100916"/>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sp>
          <p:nvSpPr>
            <p:cNvPr id="114" name="線吹き出し 1 (枠付き) 207">
              <a:extLst>
                <a:ext uri="{FF2B5EF4-FFF2-40B4-BE49-F238E27FC236}">
                  <a16:creationId xmlns:a16="http://schemas.microsoft.com/office/drawing/2014/main" id="{F9EF37FA-9399-395A-12E1-C8A9B78AE2B9}"/>
                </a:ext>
              </a:extLst>
            </p:cNvPr>
            <p:cNvSpPr/>
            <p:nvPr/>
          </p:nvSpPr>
          <p:spPr bwMode="auto">
            <a:xfrm>
              <a:off x="8345015" y="6888832"/>
              <a:ext cx="3528393" cy="1717714"/>
            </a:xfrm>
            <a:prstGeom prst="borderCallout1">
              <a:avLst>
                <a:gd name="adj1" fmla="val 50014"/>
                <a:gd name="adj2" fmla="val -171"/>
                <a:gd name="adj3" fmla="val 20838"/>
                <a:gd name="adj4" fmla="val -11341"/>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rPr>
                <a:t>・</a:t>
              </a:r>
              <a:r>
                <a:rPr kumimoji="0" lang="en-US" altLang="ja-JP" sz="1000" b="0" i="0" u="none" strike="noStrike" kern="0" cap="none" spc="0" normalizeH="0" baseline="0" noProof="0" dirty="0">
                  <a:ln>
                    <a:noFill/>
                  </a:ln>
                  <a:solidFill>
                    <a:srgbClr val="0000FF"/>
                  </a:solidFill>
                  <a:effectLst/>
                  <a:uLnTx/>
                  <a:uFillTx/>
                  <a:latin typeface="Meiryo UI"/>
                  <a:ea typeface="Meiryo UI"/>
                </a:rPr>
                <a:t>BB-CASTAR</a:t>
              </a:r>
              <a:r>
                <a:rPr kumimoji="0" lang="ja-JP" altLang="en-US" sz="1000" b="0" i="0" u="none" strike="noStrike" kern="0" cap="none" spc="0" normalizeH="0" baseline="0" noProof="0" dirty="0">
                  <a:ln>
                    <a:noFill/>
                  </a:ln>
                  <a:solidFill>
                    <a:srgbClr val="0000FF"/>
                  </a:solidFill>
                  <a:effectLst/>
                  <a:uLnTx/>
                  <a:uFillTx/>
                  <a:latin typeface="Meiryo UI"/>
                  <a:ea typeface="Meiryo UI"/>
                </a:rPr>
                <a:t>から事業者情報が流通されず、番ポ工事が全件完了したことの判断ができないため、ステータス自動更新の対象外となる。</a:t>
              </a:r>
              <a:r>
                <a:rPr kumimoji="1" lang="ja-JP" altLang="en-US" sz="1000" b="0" i="0" baseline="0" dirty="0">
                  <a:solidFill>
                    <a:srgbClr val="0000FF"/>
                  </a:solidFill>
                  <a:latin typeface="Meiryo UI" panose="020B0604030504040204" pitchFamily="50" charset="-128"/>
                  <a:ea typeface="Meiryo UI" panose="020B0604030504040204" pitchFamily="50" charset="-128"/>
                </a:rPr>
                <a:t>ステータス手動更新時のワーニングについて、</a:t>
              </a:r>
              <a:r>
                <a:rPr lang="ja-JP" altLang="en-US" sz="1000" dirty="0">
                  <a:solidFill>
                    <a:srgbClr val="0000FF"/>
                  </a:solidFill>
                  <a:latin typeface="Meiryo UI" panose="020B0604030504040204" pitchFamily="50" charset="-128"/>
                  <a:ea typeface="Meiryo UI" panose="020B0604030504040204" pitchFamily="50" charset="-128"/>
                </a:rPr>
                <a:t>既存のワーニング表示条件に該当する場合は表示するが、追加のワーニング表示条件の場合は</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双方向番ポ開始前に申し込まれた片方向番ポとして登録されたオーダであることを</a:t>
              </a:r>
              <a:r>
                <a:rPr kumimoji="1" lang="en-US" altLang="ja-JP" sz="1000" b="0" i="0" baseline="0" dirty="0">
                  <a:solidFill>
                    <a:srgbClr val="0000FF"/>
                  </a:solidFill>
                  <a:latin typeface="+mn-ea"/>
                  <a:ea typeface="+mn-ea"/>
                </a:rPr>
                <a:t>BB-CASTAR</a:t>
              </a:r>
              <a:r>
                <a:rPr kumimoji="1" lang="ja-JP" altLang="en-US" sz="1000" b="0" i="0" baseline="0" dirty="0">
                  <a:solidFill>
                    <a:srgbClr val="0000FF"/>
                  </a:solidFill>
                  <a:latin typeface="+mn-ea"/>
                  <a:ea typeface="+mn-ea"/>
                </a:rPr>
                <a:t>から流通する</a:t>
              </a:r>
              <a:r>
                <a:rPr kumimoji="1" lang="en-US" altLang="ja-JP" sz="1000" b="0" i="0" baseline="0" dirty="0">
                  <a:solidFill>
                    <a:srgbClr val="0000FF"/>
                  </a:solidFill>
                  <a:latin typeface="+mn-ea"/>
                  <a:ea typeface="+mn-ea"/>
                </a:rPr>
                <a:t>BB-CASTAR</a:t>
              </a:r>
              <a:r>
                <a:rPr kumimoji="1" lang="ja-JP" altLang="en-US" sz="1000" b="0" i="0" baseline="0" dirty="0">
                  <a:solidFill>
                    <a:srgbClr val="0000FF"/>
                  </a:solidFill>
                  <a:latin typeface="+mn-ea"/>
                  <a:ea typeface="+mn-ea"/>
                </a:rPr>
                <a:t>処理結果コードで判別可能なため</a:t>
              </a:r>
              <a:r>
                <a:rPr kumimoji="1" lang="ja-JP" altLang="en-US" sz="1000" b="0" i="0" baseline="0" dirty="0">
                  <a:solidFill>
                    <a:srgbClr val="0000FF"/>
                  </a:solidFill>
                  <a:latin typeface="Meiryo UI" panose="020B0604030504040204" pitchFamily="50" charset="-128"/>
                  <a:ea typeface="Meiryo UI" panose="020B0604030504040204" pitchFamily="50" charset="-128"/>
                </a:rPr>
                <a:t>表示しない</a:t>
              </a:r>
              <a:endParaRPr kumimoji="1" lang="en-US" altLang="ja-JP" sz="1000" b="0" i="0" baseline="0" dirty="0">
                <a:solidFill>
                  <a:srgbClr val="0000FF"/>
                </a:solidFill>
                <a:latin typeface="Meiryo UI" panose="020B0604030504040204" pitchFamily="50" charset="-128"/>
                <a:ea typeface="Meiryo UI" panose="020B0604030504040204" pitchFamily="50" charset="-128"/>
              </a:endParaRPr>
            </a:p>
            <a:p>
              <a:pPr marL="0" marR="0" lvl="0" indent="0" algn="l" defTabSz="649288"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srgbClr val="0000FF"/>
                  </a:solidFill>
                  <a:effectLst/>
                  <a:uLnTx/>
                  <a:uFillTx/>
                  <a:latin typeface="Meiryo UI"/>
                  <a:ea typeface="Meiryo UI"/>
                </a:rPr>
                <a:t>※</a:t>
              </a:r>
              <a:r>
                <a:rPr kumimoji="0" lang="ja-JP" altLang="en-US" sz="1000" b="0" i="0" u="none" strike="noStrike" kern="0" cap="none" spc="0" normalizeH="0" baseline="0" noProof="0" dirty="0">
                  <a:ln>
                    <a:noFill/>
                  </a:ln>
                  <a:solidFill>
                    <a:srgbClr val="0000FF"/>
                  </a:solidFill>
                  <a:effectLst/>
                  <a:uLnTx/>
                  <a:uFillTx/>
                  <a:latin typeface="Meiryo UI"/>
                  <a:ea typeface="Meiryo UI"/>
                </a:rPr>
                <a:t>ステータス自動更新条件、手動更新時のワーニング表示条件は</a:t>
              </a:r>
              <a:r>
                <a:rPr kumimoji="0" lang="en-US" altLang="ja-JP" sz="1000" b="0" i="0" u="none" strike="noStrike" kern="0" cap="none" spc="0" normalizeH="0" baseline="0" noProof="0" dirty="0">
                  <a:ln>
                    <a:noFill/>
                  </a:ln>
                  <a:solidFill>
                    <a:srgbClr val="0000FF"/>
                  </a:solidFill>
                  <a:effectLst/>
                  <a:uLnTx/>
                  <a:uFillTx/>
                  <a:latin typeface="Meiryo UI"/>
                  <a:ea typeface="Meiryo UI"/>
                </a:rPr>
                <a:t>PTN3</a:t>
              </a:r>
              <a:r>
                <a:rPr kumimoji="0" lang="ja-JP" altLang="en-US" sz="1000" b="0" i="0" u="none" strike="noStrike" kern="0" cap="none" spc="0" normalizeH="0" baseline="0" noProof="0" dirty="0">
                  <a:ln>
                    <a:noFill/>
                  </a:ln>
                  <a:solidFill>
                    <a:srgbClr val="0000FF"/>
                  </a:solidFill>
                  <a:effectLst/>
                  <a:uLnTx/>
                  <a:uFillTx/>
                  <a:latin typeface="Meiryo UI"/>
                  <a:ea typeface="Meiryo UI"/>
                </a:rPr>
                <a:t>に記載</a:t>
              </a:r>
            </a:p>
          </p:txBody>
        </p:sp>
        <p:sp>
          <p:nvSpPr>
            <p:cNvPr id="115" name="線吹き出し 1 (枠付き) 207">
              <a:extLst>
                <a:ext uri="{FF2B5EF4-FFF2-40B4-BE49-F238E27FC236}">
                  <a16:creationId xmlns:a16="http://schemas.microsoft.com/office/drawing/2014/main" id="{2639438A-C9C9-C3E4-1F7E-76DF04198CD8}"/>
                </a:ext>
              </a:extLst>
            </p:cNvPr>
            <p:cNvSpPr/>
            <p:nvPr/>
          </p:nvSpPr>
          <p:spPr bwMode="auto">
            <a:xfrm>
              <a:off x="1249212" y="4613211"/>
              <a:ext cx="2160000" cy="900000"/>
            </a:xfrm>
            <a:prstGeom prst="borderCallout1">
              <a:avLst>
                <a:gd name="adj1" fmla="val 52667"/>
                <a:gd name="adj2" fmla="val 100691"/>
                <a:gd name="adj3" fmla="val -13586"/>
                <a:gd name="adj4" fmla="val 138411"/>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番ポ申込先が番ポシステムのため、オーダ流通システムにオーダ情報が存在せず、</a:t>
              </a: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（番ポ工事：事業者情報）の流通対象外となることを記事欄で通知する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cxnSp>
          <p:nvCxnSpPr>
            <p:cNvPr id="116" name="直線矢印コネクタ 115">
              <a:extLst>
                <a:ext uri="{FF2B5EF4-FFF2-40B4-BE49-F238E27FC236}">
                  <a16:creationId xmlns:a16="http://schemas.microsoft.com/office/drawing/2014/main" id="{E8B89CAC-51D4-2599-3D90-9E1664F31405}"/>
                </a:ext>
              </a:extLst>
            </p:cNvPr>
            <p:cNvCxnSpPr>
              <a:cxnSpLocks/>
            </p:cNvCxnSpPr>
            <p:nvPr/>
          </p:nvCxnSpPr>
          <p:spPr>
            <a:xfrm>
              <a:off x="8018530" y="4700507"/>
              <a:ext cx="1605085" cy="0"/>
            </a:xfrm>
            <a:prstGeom prst="straightConnector1">
              <a:avLst/>
            </a:prstGeom>
            <a:noFill/>
            <a:ln w="9525" cap="flat" cmpd="sng" algn="ctr">
              <a:solidFill>
                <a:sysClr val="windowText" lastClr="000000"/>
              </a:solidFill>
              <a:prstDash val="solid"/>
              <a:headEnd type="triangle"/>
              <a:tailEnd type="none"/>
            </a:ln>
            <a:effectLst/>
          </p:spPr>
        </p:cxnSp>
        <p:sp>
          <p:nvSpPr>
            <p:cNvPr id="117" name="テキスト ボックス 116">
              <a:extLst>
                <a:ext uri="{FF2B5EF4-FFF2-40B4-BE49-F238E27FC236}">
                  <a16:creationId xmlns:a16="http://schemas.microsoft.com/office/drawing/2014/main" id="{546756BC-7410-6AF9-F869-6AD733707621}"/>
                </a:ext>
              </a:extLst>
            </p:cNvPr>
            <p:cNvSpPr txBox="1"/>
            <p:nvPr/>
          </p:nvSpPr>
          <p:spPr>
            <a:xfrm>
              <a:off x="8347912" y="4500773"/>
              <a:ext cx="897682"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ＤＩＹ工事完了</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8" name="テキスト ボックス 117">
              <a:extLst>
                <a:ext uri="{FF2B5EF4-FFF2-40B4-BE49-F238E27FC236}">
                  <a16:creationId xmlns:a16="http://schemas.microsoft.com/office/drawing/2014/main" id="{EB0EF179-1200-FDD6-E9DC-07A2F0256AA5}"/>
                </a:ext>
              </a:extLst>
            </p:cNvPr>
            <p:cNvSpPr txBox="1"/>
            <p:nvPr/>
          </p:nvSpPr>
          <p:spPr>
            <a:xfrm>
              <a:off x="4725231" y="6573480"/>
              <a:ext cx="1771319" cy="321691"/>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（番ポ工事）（工事結果情報）</a:t>
              </a:r>
            </a:p>
          </p:txBody>
        </p:sp>
        <p:cxnSp>
          <p:nvCxnSpPr>
            <p:cNvPr id="119" name="直線矢印コネクタ 118">
              <a:extLst>
                <a:ext uri="{FF2B5EF4-FFF2-40B4-BE49-F238E27FC236}">
                  <a16:creationId xmlns:a16="http://schemas.microsoft.com/office/drawing/2014/main" id="{C31DFC39-DE94-C5FD-0D58-F3DA2740D769}"/>
                </a:ext>
              </a:extLst>
            </p:cNvPr>
            <p:cNvCxnSpPr>
              <a:cxnSpLocks/>
            </p:cNvCxnSpPr>
            <p:nvPr/>
          </p:nvCxnSpPr>
          <p:spPr>
            <a:xfrm>
              <a:off x="6172726" y="6946187"/>
              <a:ext cx="864000" cy="0"/>
            </a:xfrm>
            <a:prstGeom prst="straightConnector1">
              <a:avLst/>
            </a:prstGeom>
            <a:noFill/>
            <a:ln w="9525" cap="flat" cmpd="sng" algn="ctr">
              <a:solidFill>
                <a:sysClr val="windowText" lastClr="000000"/>
              </a:solidFill>
              <a:prstDash val="solid"/>
              <a:headEnd type="none"/>
              <a:tailEnd type="triangle"/>
            </a:ln>
            <a:effectLst/>
          </p:spPr>
        </p:cxnSp>
        <p:cxnSp>
          <p:nvCxnSpPr>
            <p:cNvPr id="120" name="直線矢印コネクタ 119">
              <a:extLst>
                <a:ext uri="{FF2B5EF4-FFF2-40B4-BE49-F238E27FC236}">
                  <a16:creationId xmlns:a16="http://schemas.microsoft.com/office/drawing/2014/main" id="{2E5EC442-8CEF-604A-AF73-6B5A4ACB3127}"/>
                </a:ext>
              </a:extLst>
            </p:cNvPr>
            <p:cNvCxnSpPr>
              <a:cxnSpLocks/>
            </p:cNvCxnSpPr>
            <p:nvPr/>
          </p:nvCxnSpPr>
          <p:spPr>
            <a:xfrm>
              <a:off x="4692054" y="6946187"/>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122" name="線吹き出し 1 (枠付き) 207">
              <a:extLst>
                <a:ext uri="{FF2B5EF4-FFF2-40B4-BE49-F238E27FC236}">
                  <a16:creationId xmlns:a16="http://schemas.microsoft.com/office/drawing/2014/main" id="{B1CBF5C9-994C-D705-695F-0F5A834124DF}"/>
                </a:ext>
              </a:extLst>
            </p:cNvPr>
            <p:cNvSpPr/>
            <p:nvPr/>
          </p:nvSpPr>
          <p:spPr bwMode="auto">
            <a:xfrm>
              <a:off x="1259437" y="3963220"/>
              <a:ext cx="2160000" cy="540000"/>
            </a:xfrm>
            <a:prstGeom prst="borderCallout1">
              <a:avLst>
                <a:gd name="adj1" fmla="val 510"/>
                <a:gd name="adj2" fmla="val 48069"/>
                <a:gd name="adj3" fmla="val -20157"/>
                <a:gd name="adj4" fmla="val 56831"/>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a:r>
                <a:rPr lang="ja-JP" altLang="en-US" sz="1000" dirty="0">
                  <a:latin typeface="Meiryo UI"/>
                  <a:ea typeface="Meiryo UI"/>
                  <a:cs typeface="メイリオ" panose="020B0604030504040204" pitchFamily="50" charset="-128"/>
                </a:rPr>
                <a:t>双方向番ポ開始前に申し込まれた片方向番ポは、既存と同様に番ポシステムへ番ポ申込する</a:t>
              </a:r>
              <a:endParaRPr lang="en-US" altLang="ja-JP" sz="1000" dirty="0">
                <a:latin typeface="Meiryo UI"/>
                <a:ea typeface="Meiryo UI"/>
                <a:cs typeface="メイリオ" panose="020B0604030504040204" pitchFamily="50" charset="-128"/>
              </a:endParaRPr>
            </a:p>
          </p:txBody>
        </p:sp>
      </p:grpSp>
      <p:sp>
        <p:nvSpPr>
          <p:cNvPr id="16" name="テキスト ボックス 15">
            <a:extLst>
              <a:ext uri="{FF2B5EF4-FFF2-40B4-BE49-F238E27FC236}">
                <a16:creationId xmlns:a16="http://schemas.microsoft.com/office/drawing/2014/main" id="{6747EAE1-7F8B-F22D-F0D5-676C2D2C5CEC}"/>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17" name="テキスト ボックス 16">
            <a:extLst>
              <a:ext uri="{FF2B5EF4-FFF2-40B4-BE49-F238E27FC236}">
                <a16:creationId xmlns:a16="http://schemas.microsoft.com/office/drawing/2014/main" id="{D0984843-1664-2327-F7DC-DE2BF2988D4F}"/>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spTree>
    <p:extLst>
      <p:ext uri="{BB962C8B-B14F-4D97-AF65-F5344CB8AC3E}">
        <p14:creationId xmlns:p14="http://schemas.microsoft.com/office/powerpoint/2010/main" val="154659383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全体概要（システム全体処理方式（７／８））</a:t>
            </a:r>
          </a:p>
          <a:p>
            <a:pPr lvl="0"/>
            <a:r>
              <a:rPr lang="ja-JP" altLang="en-US" dirty="0"/>
              <a:t>　</a:t>
            </a:r>
            <a:r>
              <a:rPr lang="en-US" altLang="ja-JP" sz="1050" dirty="0">
                <a:solidFill>
                  <a:srgbClr val="000000"/>
                </a:solidFill>
                <a:latin typeface="+mn-lt"/>
                <a:ea typeface="+mn-ea"/>
              </a:rPr>
              <a:t> PSTN</a:t>
            </a:r>
            <a:r>
              <a:rPr lang="ja-JP" altLang="en-US" sz="1050" dirty="0">
                <a:solidFill>
                  <a:srgbClr val="000000"/>
                </a:solidFill>
                <a:latin typeface="+mn-lt"/>
                <a:ea typeface="+mn-ea"/>
              </a:rPr>
              <a:t>ネイティブ番号帯の番ポオーダを</a:t>
            </a:r>
            <a:r>
              <a:rPr lang="en-US" altLang="ja-JP" sz="1050" dirty="0">
                <a:solidFill>
                  <a:srgbClr val="000000"/>
                </a:solidFill>
                <a:latin typeface="+mn-lt"/>
                <a:ea typeface="+mn-ea"/>
              </a:rPr>
              <a:t>CUSTOM</a:t>
            </a:r>
            <a:r>
              <a:rPr lang="ja-JP" altLang="en-US" sz="1050" dirty="0">
                <a:solidFill>
                  <a:srgbClr val="000000"/>
                </a:solidFill>
                <a:latin typeface="+mn-lt"/>
                <a:ea typeface="+mn-ea"/>
              </a:rPr>
              <a:t>から受領し、オーダ流通システムへ番ポ申込する場合のシーケンスを以下に示す</a:t>
            </a:r>
            <a:endParaRPr lang="en-US" altLang="ja-JP" sz="1050" dirty="0">
              <a:solidFill>
                <a:srgbClr val="000000"/>
              </a:solidFill>
              <a:latin typeface="+mn-lt"/>
              <a:ea typeface="+mn-ea"/>
            </a:endParaRPr>
          </a:p>
          <a:p>
            <a:r>
              <a:rPr lang="ja-JP" altLang="en-US" dirty="0">
                <a:solidFill>
                  <a:srgbClr val="000000"/>
                </a:solidFill>
                <a:latin typeface="+mn-lt"/>
                <a:ea typeface="+mn-ea"/>
              </a:rPr>
              <a:t>　</a:t>
            </a:r>
            <a:r>
              <a:rPr lang="en-US" altLang="ja-JP" dirty="0">
                <a:solidFill>
                  <a:srgbClr val="000000"/>
                </a:solidFill>
                <a:latin typeface="+mn-lt"/>
                <a:ea typeface="+mn-ea"/>
              </a:rPr>
              <a:t>【</a:t>
            </a:r>
            <a:r>
              <a:rPr lang="ja-JP" altLang="en-US" dirty="0">
                <a:solidFill>
                  <a:srgbClr val="000000"/>
                </a:solidFill>
                <a:latin typeface="+mn-lt"/>
                <a:ea typeface="+mn-ea"/>
              </a:rPr>
              <a:t>オ</a:t>
            </a:r>
            <a:r>
              <a:rPr lang="en-US" altLang="ja-JP" dirty="0">
                <a:solidFill>
                  <a:srgbClr val="000000"/>
                </a:solidFill>
                <a:latin typeface="+mn-lt"/>
                <a:ea typeface="+mn-ea"/>
              </a:rPr>
              <a:t>】</a:t>
            </a:r>
            <a:r>
              <a:rPr lang="ja-JP" altLang="en-US" sz="1050" dirty="0">
                <a:solidFill>
                  <a:srgbClr val="000000"/>
                </a:solidFill>
                <a:latin typeface="+mn-lt"/>
                <a:ea typeface="+mn-ea"/>
              </a:rPr>
              <a:t>メタル電話のポートインー</a:t>
            </a:r>
            <a:r>
              <a:rPr kumimoji="1" lang="en-US" altLang="ja-JP" sz="1050" dirty="0">
                <a:latin typeface="+mn-ea"/>
                <a:ea typeface="+mn-ea"/>
              </a:rPr>
              <a:t>IF</a:t>
            </a:r>
            <a:r>
              <a:rPr kumimoji="1" lang="ja-JP" altLang="en-US" sz="1050" dirty="0">
                <a:latin typeface="+mn-ea"/>
                <a:ea typeface="+mn-ea"/>
              </a:rPr>
              <a:t>対応　</a:t>
            </a:r>
            <a:r>
              <a:rPr lang="ja-JP" altLang="en-US" sz="1050" dirty="0">
                <a:solidFill>
                  <a:srgbClr val="000000"/>
                </a:solidFill>
                <a:latin typeface="+mn-lt"/>
                <a:ea typeface="+mn-ea"/>
              </a:rPr>
              <a:t>（</a:t>
            </a:r>
            <a:r>
              <a:rPr lang="en-US" altLang="ja-JP" sz="1050" dirty="0">
                <a:solidFill>
                  <a:srgbClr val="000000"/>
                </a:solidFill>
                <a:latin typeface="+mn-lt"/>
                <a:ea typeface="+mn-ea"/>
              </a:rPr>
              <a:t>Ⅰ</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PTN5</a:t>
            </a:r>
            <a:r>
              <a:rPr lang="ja-JP" altLang="en-US" sz="1050" dirty="0">
                <a:solidFill>
                  <a:srgbClr val="000000"/>
                </a:solidFill>
                <a:latin typeface="+mn-lt"/>
                <a:ea typeface="+mn-ea"/>
              </a:rPr>
              <a:t>：オーダ流通システムへ番ポ申込）</a:t>
            </a:r>
            <a:endParaRPr lang="en-US" altLang="ja-JP" sz="1050" dirty="0">
              <a:solidFill>
                <a:srgbClr val="000000"/>
              </a:solidFill>
              <a:latin typeface="+mn-lt"/>
              <a:ea typeface="+mn-ea"/>
            </a:endParaRPr>
          </a:p>
        </p:txBody>
      </p:sp>
      <p:sp>
        <p:nvSpPr>
          <p:cNvPr id="95" name="スライド番号プレースホルダー 1"/>
          <p:cNvSpPr>
            <a:spLocks noGrp="1"/>
          </p:cNvSpPr>
          <p:nvPr>
            <p:ph type="sldNum" sz="quarter" idx="4"/>
          </p:nvPr>
        </p:nvSpPr>
        <p:spPr>
          <a:xfrm>
            <a:off x="5262410" y="9301100"/>
            <a:ext cx="2311400" cy="179387"/>
          </a:xfrm>
        </p:spPr>
        <p:txBody>
          <a:bodyPr/>
          <a:lstStyle/>
          <a:p>
            <a:r>
              <a:rPr lang="en-US" altLang="ja-JP" dirty="0"/>
              <a:t>01.1-28</a:t>
            </a:r>
          </a:p>
        </p:txBody>
      </p:sp>
      <p:sp>
        <p:nvSpPr>
          <p:cNvPr id="2" name="テキスト ボックス 1">
            <a:extLst>
              <a:ext uri="{FF2B5EF4-FFF2-40B4-BE49-F238E27FC236}">
                <a16:creationId xmlns:a16="http://schemas.microsoft.com/office/drawing/2014/main" id="{7D08E56C-F864-CCA5-76D5-6C1258F4DD09}"/>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統合</a:t>
            </a:r>
            <a:r>
              <a:rPr lang="en-US" altLang="ja-JP" sz="1050" dirty="0">
                <a:solidFill>
                  <a:srgbClr val="000000"/>
                </a:solidFill>
                <a:latin typeface="+mn-ea"/>
                <a:ea typeface="+mn-ea"/>
              </a:rPr>
              <a:t>HHC</a:t>
            </a:r>
            <a:endParaRPr lang="zh-TW" altLang="en-US" sz="1050" dirty="0">
              <a:solidFill>
                <a:srgbClr val="000000"/>
              </a:solidFill>
              <a:latin typeface="+mn-ea"/>
              <a:ea typeface="+mn-ea"/>
            </a:endParaRPr>
          </a:p>
        </p:txBody>
      </p:sp>
      <p:sp>
        <p:nvSpPr>
          <p:cNvPr id="3" name="テキスト ボックス 2">
            <a:extLst>
              <a:ext uri="{FF2B5EF4-FFF2-40B4-BE49-F238E27FC236}">
                <a16:creationId xmlns:a16="http://schemas.microsoft.com/office/drawing/2014/main" id="{037F80E4-151E-6EBF-0344-D08E0D6A4C7E}"/>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4" name="テキスト ボックス 3">
            <a:extLst>
              <a:ext uri="{FF2B5EF4-FFF2-40B4-BE49-F238E27FC236}">
                <a16:creationId xmlns:a16="http://schemas.microsoft.com/office/drawing/2014/main" id="{D2DB2984-D473-0E66-28BF-9E4A7899668F}"/>
              </a:ext>
            </a:extLst>
          </p:cNvPr>
          <p:cNvSpPr txBox="1"/>
          <p:nvPr/>
        </p:nvSpPr>
        <p:spPr>
          <a:xfrm>
            <a:off x="8749147"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grpSp>
        <p:nvGrpSpPr>
          <p:cNvPr id="6" name="グループ化 5">
            <a:extLst>
              <a:ext uri="{FF2B5EF4-FFF2-40B4-BE49-F238E27FC236}">
                <a16:creationId xmlns:a16="http://schemas.microsoft.com/office/drawing/2014/main" id="{64C6AD9F-8CEF-6522-3E73-CC4E584C985C}"/>
              </a:ext>
            </a:extLst>
          </p:cNvPr>
          <p:cNvGrpSpPr/>
          <p:nvPr/>
        </p:nvGrpSpPr>
        <p:grpSpPr>
          <a:xfrm>
            <a:off x="10388901" y="1674215"/>
            <a:ext cx="2257209" cy="972000"/>
            <a:chOff x="7556331" y="323186"/>
            <a:chExt cx="2257209" cy="972000"/>
          </a:xfrm>
        </p:grpSpPr>
        <p:sp>
          <p:nvSpPr>
            <p:cNvPr id="7" name="正方形/長方形 6">
              <a:extLst>
                <a:ext uri="{FF2B5EF4-FFF2-40B4-BE49-F238E27FC236}">
                  <a16:creationId xmlns:a16="http://schemas.microsoft.com/office/drawing/2014/main" id="{F415404F-2AC3-B619-CEC2-BED2C1F1EF75}"/>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8" name="直線矢印コネクタ 7">
              <a:extLst>
                <a:ext uri="{FF2B5EF4-FFF2-40B4-BE49-F238E27FC236}">
                  <a16:creationId xmlns:a16="http://schemas.microsoft.com/office/drawing/2014/main" id="{8A530771-3AB7-7663-BA55-B5C2E2583506}"/>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テキスト ボックス 8">
              <a:extLst>
                <a:ext uri="{FF2B5EF4-FFF2-40B4-BE49-F238E27FC236}">
                  <a16:creationId xmlns:a16="http://schemas.microsoft.com/office/drawing/2014/main" id="{444FF134-D01A-32B4-E4F8-215ABA5DECE5}"/>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10" name="直線矢印コネクタ 9">
              <a:extLst>
                <a:ext uri="{FF2B5EF4-FFF2-40B4-BE49-F238E27FC236}">
                  <a16:creationId xmlns:a16="http://schemas.microsoft.com/office/drawing/2014/main" id="{E54B2D61-082D-8471-BA35-684276BDFF21}"/>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テキスト ボックス 10">
              <a:extLst>
                <a:ext uri="{FF2B5EF4-FFF2-40B4-BE49-F238E27FC236}">
                  <a16:creationId xmlns:a16="http://schemas.microsoft.com/office/drawing/2014/main" id="{D6DA51C6-AB83-B257-D92C-F09D367E0B76}"/>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12" name="角丸四角形 68">
              <a:extLst>
                <a:ext uri="{FF2B5EF4-FFF2-40B4-BE49-F238E27FC236}">
                  <a16:creationId xmlns:a16="http://schemas.microsoft.com/office/drawing/2014/main" id="{C8BC99FC-40CD-5830-1B3C-BADF582D221F}"/>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13" name="角丸四角形 131">
              <a:extLst>
                <a:ext uri="{FF2B5EF4-FFF2-40B4-BE49-F238E27FC236}">
                  <a16:creationId xmlns:a16="http://schemas.microsoft.com/office/drawing/2014/main" id="{DFF862E7-CC4B-2102-52DF-742F55596240}"/>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14" name="テキスト ボックス 13">
              <a:extLst>
                <a:ext uri="{FF2B5EF4-FFF2-40B4-BE49-F238E27FC236}">
                  <a16:creationId xmlns:a16="http://schemas.microsoft.com/office/drawing/2014/main" id="{44B0C225-4999-69BE-F4E8-EDE7AC4E323F}"/>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15" name="テキスト ボックス 14">
              <a:extLst>
                <a:ext uri="{FF2B5EF4-FFF2-40B4-BE49-F238E27FC236}">
                  <a16:creationId xmlns:a16="http://schemas.microsoft.com/office/drawing/2014/main" id="{4C2E2E73-2F00-6923-CE6C-BBFF9003B1FA}"/>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grpSp>
        <p:nvGrpSpPr>
          <p:cNvPr id="16" name="グループ化 15">
            <a:extLst>
              <a:ext uri="{FF2B5EF4-FFF2-40B4-BE49-F238E27FC236}">
                <a16:creationId xmlns:a16="http://schemas.microsoft.com/office/drawing/2014/main" id="{DC1FD7B6-3349-8441-BCC8-D5E73EDCF3CC}"/>
              </a:ext>
            </a:extLst>
          </p:cNvPr>
          <p:cNvGrpSpPr/>
          <p:nvPr/>
        </p:nvGrpSpPr>
        <p:grpSpPr>
          <a:xfrm>
            <a:off x="1155901" y="2421532"/>
            <a:ext cx="10052661" cy="6401434"/>
            <a:chOff x="1134784" y="2871760"/>
            <a:chExt cx="10052661" cy="6401434"/>
          </a:xfrm>
        </p:grpSpPr>
        <p:sp>
          <p:nvSpPr>
            <p:cNvPr id="104" name="正方形/長方形 103">
              <a:extLst>
                <a:ext uri="{FF2B5EF4-FFF2-40B4-BE49-F238E27FC236}">
                  <a16:creationId xmlns:a16="http://schemas.microsoft.com/office/drawing/2014/main" id="{31E081CC-F8B8-F7ED-4170-C27729CA3B42}"/>
                </a:ext>
              </a:extLst>
            </p:cNvPr>
            <p:cNvSpPr/>
            <p:nvPr/>
          </p:nvSpPr>
          <p:spPr bwMode="auto">
            <a:xfrm>
              <a:off x="2924654" y="2871760"/>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メタル</a:t>
              </a:r>
              <a:r>
                <a:rPr kumimoji="0" lang="en-US" altLang="ja-JP" sz="800" kern="0" dirty="0">
                  <a:solidFill>
                    <a:prstClr val="white"/>
                  </a:solidFill>
                  <a:latin typeface="Meiryo UI"/>
                  <a:ea typeface="Meiryo UI" panose="020B0604030504040204" pitchFamily="50" charset="-128"/>
                  <a:cs typeface="メイリオ" panose="020B0604030504040204" pitchFamily="50" charset="-128"/>
                </a:rPr>
                <a:t>HMI</a:t>
              </a: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800" kern="0" dirty="0">
                  <a:solidFill>
                    <a:prstClr val="white"/>
                  </a:solidFill>
                  <a:latin typeface="Meiryo UI"/>
                  <a:ea typeface="Meiryo UI" panose="020B0604030504040204" pitchFamily="50" charset="-128"/>
                  <a:cs typeface="メイリオ" panose="020B0604030504040204" pitchFamily="50" charset="-128"/>
                </a:rPr>
                <a:t>CUSTOM</a:t>
              </a: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800" kern="0" dirty="0">
                  <a:solidFill>
                    <a:prstClr val="white"/>
                  </a:solidFill>
                  <a:latin typeface="Meiryo UI"/>
                  <a:ea typeface="Meiryo UI" panose="020B0604030504040204" pitchFamily="50" charset="-128"/>
                  <a:cs typeface="メイリオ" panose="020B0604030504040204" pitchFamily="50" charset="-128"/>
                </a:rPr>
                <a:t>CUSTOM</a:t>
              </a: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ミニコン</a:t>
              </a:r>
            </a:p>
          </p:txBody>
        </p:sp>
        <p:cxnSp>
          <p:nvCxnSpPr>
            <p:cNvPr id="105" name="直線コネクタ 104">
              <a:extLst>
                <a:ext uri="{FF2B5EF4-FFF2-40B4-BE49-F238E27FC236}">
                  <a16:creationId xmlns:a16="http://schemas.microsoft.com/office/drawing/2014/main" id="{93B482E3-2EA7-775A-DDC1-1841888AB323}"/>
                </a:ext>
              </a:extLst>
            </p:cNvPr>
            <p:cNvCxnSpPr/>
            <p:nvPr/>
          </p:nvCxnSpPr>
          <p:spPr>
            <a:xfrm flipH="1">
              <a:off x="3419709" y="3194574"/>
              <a:ext cx="0" cy="4860000"/>
            </a:xfrm>
            <a:prstGeom prst="line">
              <a:avLst/>
            </a:prstGeom>
            <a:noFill/>
            <a:ln w="9525" cap="flat" cmpd="sng" algn="ctr">
              <a:solidFill>
                <a:sysClr val="window" lastClr="FFFFFF">
                  <a:lumMod val="50000"/>
                </a:sysClr>
              </a:solidFill>
              <a:prstDash val="sysDash"/>
            </a:ln>
            <a:effectLst/>
          </p:spPr>
        </p:cxnSp>
        <p:cxnSp>
          <p:nvCxnSpPr>
            <p:cNvPr id="106" name="直線コネクタ 105">
              <a:extLst>
                <a:ext uri="{FF2B5EF4-FFF2-40B4-BE49-F238E27FC236}">
                  <a16:creationId xmlns:a16="http://schemas.microsoft.com/office/drawing/2014/main" id="{2B972A1D-6D16-35DD-87F2-E940227FB22A}"/>
                </a:ext>
              </a:extLst>
            </p:cNvPr>
            <p:cNvCxnSpPr/>
            <p:nvPr/>
          </p:nvCxnSpPr>
          <p:spPr>
            <a:xfrm flipH="1">
              <a:off x="4612381" y="3194574"/>
              <a:ext cx="0" cy="4860000"/>
            </a:xfrm>
            <a:prstGeom prst="line">
              <a:avLst/>
            </a:prstGeom>
            <a:noFill/>
            <a:ln w="9525" cap="flat" cmpd="sng" algn="ctr">
              <a:solidFill>
                <a:sysClr val="window" lastClr="FFFFFF">
                  <a:lumMod val="50000"/>
                </a:sysClr>
              </a:solidFill>
              <a:prstDash val="sysDash"/>
            </a:ln>
            <a:effectLst/>
          </p:spPr>
        </p:cxnSp>
        <p:sp>
          <p:nvSpPr>
            <p:cNvPr id="107" name="正方形/長方形 106">
              <a:extLst>
                <a:ext uri="{FF2B5EF4-FFF2-40B4-BE49-F238E27FC236}">
                  <a16:creationId xmlns:a16="http://schemas.microsoft.com/office/drawing/2014/main" id="{6492355C-D7CB-DDB6-FB68-6E49169CC74A}"/>
                </a:ext>
              </a:extLst>
            </p:cNvPr>
            <p:cNvSpPr/>
            <p:nvPr/>
          </p:nvSpPr>
          <p:spPr bwMode="auto">
            <a:xfrm>
              <a:off x="1911996" y="2871760"/>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108" name="直線コネクタ 107">
              <a:extLst>
                <a:ext uri="{FF2B5EF4-FFF2-40B4-BE49-F238E27FC236}">
                  <a16:creationId xmlns:a16="http://schemas.microsoft.com/office/drawing/2014/main" id="{F571EC42-5E09-8760-B30C-A4C46377B497}"/>
                </a:ext>
              </a:extLst>
            </p:cNvPr>
            <p:cNvCxnSpPr/>
            <p:nvPr/>
          </p:nvCxnSpPr>
          <p:spPr>
            <a:xfrm flipH="1">
              <a:off x="2268867" y="3194574"/>
              <a:ext cx="0" cy="4860000"/>
            </a:xfrm>
            <a:prstGeom prst="line">
              <a:avLst/>
            </a:prstGeom>
            <a:noFill/>
            <a:ln w="9525" cap="flat" cmpd="sng" algn="ctr">
              <a:solidFill>
                <a:sysClr val="window" lastClr="FFFFFF">
                  <a:lumMod val="50000"/>
                </a:sysClr>
              </a:solidFill>
              <a:prstDash val="sysDash"/>
            </a:ln>
            <a:effectLst/>
          </p:spPr>
        </p:cxnSp>
        <p:cxnSp>
          <p:nvCxnSpPr>
            <p:cNvPr id="109" name="直線矢印コネクタ 108">
              <a:extLst>
                <a:ext uri="{FF2B5EF4-FFF2-40B4-BE49-F238E27FC236}">
                  <a16:creationId xmlns:a16="http://schemas.microsoft.com/office/drawing/2014/main" id="{4E04CF5B-DE83-9221-5444-547438291990}"/>
                </a:ext>
              </a:extLst>
            </p:cNvPr>
            <p:cNvCxnSpPr>
              <a:cxnSpLocks/>
            </p:cNvCxnSpPr>
            <p:nvPr/>
          </p:nvCxnSpPr>
          <p:spPr>
            <a:xfrm>
              <a:off x="2267829" y="3599019"/>
              <a:ext cx="1152000" cy="0"/>
            </a:xfrm>
            <a:prstGeom prst="straightConnector1">
              <a:avLst/>
            </a:prstGeom>
            <a:noFill/>
            <a:ln w="9525" cap="flat" cmpd="sng" algn="ctr">
              <a:solidFill>
                <a:sysClr val="windowText" lastClr="000000"/>
              </a:solidFill>
              <a:prstDash val="solid"/>
              <a:headEnd type="triangle"/>
              <a:tailEnd type="none"/>
            </a:ln>
            <a:effectLst/>
          </p:spPr>
        </p:cxnSp>
        <p:sp>
          <p:nvSpPr>
            <p:cNvPr id="110" name="テキスト ボックス 109">
              <a:extLst>
                <a:ext uri="{FF2B5EF4-FFF2-40B4-BE49-F238E27FC236}">
                  <a16:creationId xmlns:a16="http://schemas.microsoft.com/office/drawing/2014/main" id="{0707BA51-61FC-4DEC-026D-9023FE000262}"/>
                </a:ext>
              </a:extLst>
            </p:cNvPr>
            <p:cNvSpPr txBox="1"/>
            <p:nvPr/>
          </p:nvSpPr>
          <p:spPr>
            <a:xfrm>
              <a:off x="2615839" y="3418999"/>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1" name="テキスト ボックス 110">
              <a:extLst>
                <a:ext uri="{FF2B5EF4-FFF2-40B4-BE49-F238E27FC236}">
                  <a16:creationId xmlns:a16="http://schemas.microsoft.com/office/drawing/2014/main" id="{33B6314D-6B8A-A561-4EDF-4DD75A8A33AE}"/>
                </a:ext>
              </a:extLst>
            </p:cNvPr>
            <p:cNvSpPr txBox="1"/>
            <p:nvPr/>
          </p:nvSpPr>
          <p:spPr>
            <a:xfrm>
              <a:off x="3744920" y="3554014"/>
              <a:ext cx="1205458"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情報</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（分配情報）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2" name="直線矢印コネクタ 111">
              <a:extLst>
                <a:ext uri="{FF2B5EF4-FFF2-40B4-BE49-F238E27FC236}">
                  <a16:creationId xmlns:a16="http://schemas.microsoft.com/office/drawing/2014/main" id="{F69AA7F4-AED3-7D11-ABD5-6A06C0985299}"/>
                </a:ext>
              </a:extLst>
            </p:cNvPr>
            <p:cNvCxnSpPr>
              <a:cxnSpLocks/>
            </p:cNvCxnSpPr>
            <p:nvPr/>
          </p:nvCxnSpPr>
          <p:spPr>
            <a:xfrm>
              <a:off x="3431975" y="3737315"/>
              <a:ext cx="4032000" cy="0"/>
            </a:xfrm>
            <a:prstGeom prst="straightConnector1">
              <a:avLst/>
            </a:prstGeom>
            <a:noFill/>
            <a:ln w="9525" cap="flat" cmpd="sng" algn="ctr">
              <a:solidFill>
                <a:sysClr val="windowText" lastClr="000000"/>
              </a:solidFill>
              <a:prstDash val="solid"/>
              <a:tailEnd type="triangle"/>
            </a:ln>
            <a:effectLst/>
          </p:spPr>
        </p:cxnSp>
        <p:cxnSp>
          <p:nvCxnSpPr>
            <p:cNvPr id="113" name="直線矢印コネクタ 112">
              <a:extLst>
                <a:ext uri="{FF2B5EF4-FFF2-40B4-BE49-F238E27FC236}">
                  <a16:creationId xmlns:a16="http://schemas.microsoft.com/office/drawing/2014/main" id="{D14F9F02-AC24-8D8C-74EA-9FFA4093198E}"/>
                </a:ext>
              </a:extLst>
            </p:cNvPr>
            <p:cNvCxnSpPr>
              <a:cxnSpLocks/>
            </p:cNvCxnSpPr>
            <p:nvPr/>
          </p:nvCxnSpPr>
          <p:spPr>
            <a:xfrm>
              <a:off x="7460689" y="3737315"/>
              <a:ext cx="648000" cy="0"/>
            </a:xfrm>
            <a:prstGeom prst="straightConnector1">
              <a:avLst/>
            </a:prstGeom>
            <a:noFill/>
            <a:ln w="9525" cap="flat" cmpd="sng" algn="ctr">
              <a:solidFill>
                <a:sysClr val="windowText" lastClr="000000"/>
              </a:solidFill>
              <a:prstDash val="solid"/>
              <a:tailEnd type="triangle"/>
            </a:ln>
            <a:effectLst/>
          </p:spPr>
        </p:cxnSp>
        <p:cxnSp>
          <p:nvCxnSpPr>
            <p:cNvPr id="114" name="カギ線コネクタ 20">
              <a:extLst>
                <a:ext uri="{FF2B5EF4-FFF2-40B4-BE49-F238E27FC236}">
                  <a16:creationId xmlns:a16="http://schemas.microsoft.com/office/drawing/2014/main" id="{2B7986C8-046D-152A-94F9-10638F0F69A4}"/>
                </a:ext>
              </a:extLst>
            </p:cNvPr>
            <p:cNvCxnSpPr/>
            <p:nvPr/>
          </p:nvCxnSpPr>
          <p:spPr bwMode="auto">
            <a:xfrm>
              <a:off x="7450634" y="3737315"/>
              <a:ext cx="1980000" cy="131734"/>
            </a:xfrm>
            <a:prstGeom prst="bentConnector3">
              <a:avLst>
                <a:gd name="adj1" fmla="val 354"/>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5" name="直線矢印コネクタ 114">
              <a:extLst>
                <a:ext uri="{FF2B5EF4-FFF2-40B4-BE49-F238E27FC236}">
                  <a16:creationId xmlns:a16="http://schemas.microsoft.com/office/drawing/2014/main" id="{813A812D-E834-4735-0D8A-DFA5EB0260A6}"/>
                </a:ext>
              </a:extLst>
            </p:cNvPr>
            <p:cNvCxnSpPr>
              <a:cxnSpLocks/>
            </p:cNvCxnSpPr>
            <p:nvPr/>
          </p:nvCxnSpPr>
          <p:spPr>
            <a:xfrm>
              <a:off x="7460689" y="4184084"/>
              <a:ext cx="1944000" cy="0"/>
            </a:xfrm>
            <a:prstGeom prst="straightConnector1">
              <a:avLst/>
            </a:prstGeom>
            <a:noFill/>
            <a:ln w="9525" cap="flat" cmpd="sng" algn="ctr">
              <a:solidFill>
                <a:sysClr val="windowText" lastClr="000000"/>
              </a:solidFill>
              <a:prstDash val="solid"/>
              <a:headEnd type="triangle"/>
              <a:tailEnd type="none"/>
            </a:ln>
            <a:effectLst/>
          </p:spPr>
        </p:cxnSp>
        <p:sp>
          <p:nvSpPr>
            <p:cNvPr id="116" name="テキスト ボックス 115">
              <a:extLst>
                <a:ext uri="{FF2B5EF4-FFF2-40B4-BE49-F238E27FC236}">
                  <a16:creationId xmlns:a16="http://schemas.microsoft.com/office/drawing/2014/main" id="{5DD2644E-F5FB-4CC3-DB77-5223EC1AF94E}"/>
                </a:ext>
              </a:extLst>
            </p:cNvPr>
            <p:cNvSpPr txBox="1"/>
            <p:nvPr/>
          </p:nvSpPr>
          <p:spPr>
            <a:xfrm>
              <a:off x="7763012" y="3969802"/>
              <a:ext cx="1282402"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工事順序一括登録要求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7" name="カギ線コネクタ 79">
              <a:extLst>
                <a:ext uri="{FF2B5EF4-FFF2-40B4-BE49-F238E27FC236}">
                  <a16:creationId xmlns:a16="http://schemas.microsoft.com/office/drawing/2014/main" id="{44B1B3A3-F30D-9857-3E9F-A512B9542C28}"/>
                </a:ext>
              </a:extLst>
            </p:cNvPr>
            <p:cNvCxnSpPr/>
            <p:nvPr/>
          </p:nvCxnSpPr>
          <p:spPr bwMode="auto">
            <a:xfrm>
              <a:off x="7450634" y="4209490"/>
              <a:ext cx="627429" cy="146016"/>
            </a:xfrm>
            <a:prstGeom prst="bentConnector3">
              <a:avLst>
                <a:gd name="adj1" fmla="val 206"/>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8" name="直線矢印コネクタ 117">
              <a:extLst>
                <a:ext uri="{FF2B5EF4-FFF2-40B4-BE49-F238E27FC236}">
                  <a16:creationId xmlns:a16="http://schemas.microsoft.com/office/drawing/2014/main" id="{DE7B2AFC-D6C0-1BF3-8DD8-7FECE5CFB8D6}"/>
                </a:ext>
              </a:extLst>
            </p:cNvPr>
            <p:cNvCxnSpPr>
              <a:cxnSpLocks/>
            </p:cNvCxnSpPr>
            <p:nvPr/>
          </p:nvCxnSpPr>
          <p:spPr>
            <a:xfrm>
              <a:off x="3424306" y="4679139"/>
              <a:ext cx="4680000" cy="0"/>
            </a:xfrm>
            <a:prstGeom prst="straightConnector1">
              <a:avLst/>
            </a:prstGeom>
            <a:noFill/>
            <a:ln w="9525" cap="flat" cmpd="sng" algn="ctr">
              <a:solidFill>
                <a:sysClr val="windowText" lastClr="000000"/>
              </a:solidFill>
              <a:prstDash val="solid"/>
              <a:headEnd type="triangle"/>
              <a:tailEnd type="none"/>
            </a:ln>
            <a:effectLst/>
          </p:spPr>
        </p:cxnSp>
        <p:sp>
          <p:nvSpPr>
            <p:cNvPr id="119" name="テキスト ボックス 118">
              <a:extLst>
                <a:ext uri="{FF2B5EF4-FFF2-40B4-BE49-F238E27FC236}">
                  <a16:creationId xmlns:a16="http://schemas.microsoft.com/office/drawing/2014/main" id="{84603A18-0716-4FDB-8B47-A3F2B82C1265}"/>
                </a:ext>
              </a:extLst>
            </p:cNvPr>
            <p:cNvSpPr txBox="1"/>
            <p:nvPr/>
          </p:nvSpPr>
          <p:spPr>
            <a:xfrm>
              <a:off x="3744920" y="4499119"/>
              <a:ext cx="692497"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受信要求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20" name="正方形/長方形 119">
              <a:extLst>
                <a:ext uri="{FF2B5EF4-FFF2-40B4-BE49-F238E27FC236}">
                  <a16:creationId xmlns:a16="http://schemas.microsoft.com/office/drawing/2014/main" id="{81585525-291C-0943-63B7-20FF3E36EBEB}"/>
                </a:ext>
              </a:extLst>
            </p:cNvPr>
            <p:cNvSpPr/>
            <p:nvPr/>
          </p:nvSpPr>
          <p:spPr bwMode="auto">
            <a:xfrm>
              <a:off x="5805054" y="2871760"/>
              <a:ext cx="262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21" name="直線コネクタ 120">
              <a:extLst>
                <a:ext uri="{FF2B5EF4-FFF2-40B4-BE49-F238E27FC236}">
                  <a16:creationId xmlns:a16="http://schemas.microsoft.com/office/drawing/2014/main" id="{61AE8232-5F23-434D-6A3D-893083684133}"/>
                </a:ext>
              </a:extLst>
            </p:cNvPr>
            <p:cNvCxnSpPr/>
            <p:nvPr/>
          </p:nvCxnSpPr>
          <p:spPr>
            <a:xfrm flipH="1">
              <a:off x="6813054" y="3472018"/>
              <a:ext cx="0" cy="4572000"/>
            </a:xfrm>
            <a:prstGeom prst="line">
              <a:avLst/>
            </a:prstGeom>
            <a:noFill/>
            <a:ln w="9525" cap="flat" cmpd="sng" algn="ctr">
              <a:solidFill>
                <a:sysClr val="window" lastClr="FFFFFF">
                  <a:lumMod val="50000"/>
                </a:sysClr>
              </a:solidFill>
              <a:prstDash val="sysDash"/>
            </a:ln>
            <a:effectLst/>
          </p:spPr>
        </p:cxnSp>
        <p:sp>
          <p:nvSpPr>
            <p:cNvPr id="122" name="正方形/長方形 121">
              <a:extLst>
                <a:ext uri="{FF2B5EF4-FFF2-40B4-BE49-F238E27FC236}">
                  <a16:creationId xmlns:a16="http://schemas.microsoft.com/office/drawing/2014/main" id="{07EEA91E-4715-597F-718B-CDE4E814181B}"/>
                </a:ext>
              </a:extLst>
            </p:cNvPr>
            <p:cNvSpPr/>
            <p:nvPr/>
          </p:nvSpPr>
          <p:spPr bwMode="auto">
            <a:xfrm>
              <a:off x="6525054" y="329201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123" name="直線コネクタ 122">
              <a:extLst>
                <a:ext uri="{FF2B5EF4-FFF2-40B4-BE49-F238E27FC236}">
                  <a16:creationId xmlns:a16="http://schemas.microsoft.com/office/drawing/2014/main" id="{95879CD5-DCF6-0CF6-440B-9C37BED24AEB}"/>
                </a:ext>
              </a:extLst>
            </p:cNvPr>
            <p:cNvCxnSpPr/>
            <p:nvPr/>
          </p:nvCxnSpPr>
          <p:spPr>
            <a:xfrm flipH="1">
              <a:off x="6093054" y="3472018"/>
              <a:ext cx="0" cy="4572000"/>
            </a:xfrm>
            <a:prstGeom prst="line">
              <a:avLst/>
            </a:prstGeom>
            <a:noFill/>
            <a:ln w="9525" cap="flat" cmpd="sng" algn="ctr">
              <a:solidFill>
                <a:sysClr val="window" lastClr="FFFFFF">
                  <a:lumMod val="50000"/>
                </a:sysClr>
              </a:solidFill>
              <a:prstDash val="sysDash"/>
            </a:ln>
            <a:effectLst/>
          </p:spPr>
        </p:cxnSp>
        <p:sp>
          <p:nvSpPr>
            <p:cNvPr id="124" name="正方形/長方形 123">
              <a:extLst>
                <a:ext uri="{FF2B5EF4-FFF2-40B4-BE49-F238E27FC236}">
                  <a16:creationId xmlns:a16="http://schemas.microsoft.com/office/drawing/2014/main" id="{2DB18F9C-D401-66FE-FF3C-AB07FB8CF080}"/>
                </a:ext>
              </a:extLst>
            </p:cNvPr>
            <p:cNvSpPr/>
            <p:nvPr/>
          </p:nvSpPr>
          <p:spPr bwMode="auto">
            <a:xfrm>
              <a:off x="5805054" y="329201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125" name="直線コネクタ 124">
              <a:extLst>
                <a:ext uri="{FF2B5EF4-FFF2-40B4-BE49-F238E27FC236}">
                  <a16:creationId xmlns:a16="http://schemas.microsoft.com/office/drawing/2014/main" id="{4CA83ADD-4F73-59AA-9354-F3D135320F99}"/>
                </a:ext>
              </a:extLst>
            </p:cNvPr>
            <p:cNvCxnSpPr/>
            <p:nvPr/>
          </p:nvCxnSpPr>
          <p:spPr>
            <a:xfrm flipH="1">
              <a:off x="8109053" y="3472018"/>
              <a:ext cx="0" cy="4572000"/>
            </a:xfrm>
            <a:prstGeom prst="line">
              <a:avLst/>
            </a:prstGeom>
            <a:noFill/>
            <a:ln w="9525" cap="flat" cmpd="sng" algn="ctr">
              <a:solidFill>
                <a:sysClr val="window" lastClr="FFFFFF">
                  <a:lumMod val="50000"/>
                </a:sysClr>
              </a:solidFill>
              <a:prstDash val="sysDash"/>
            </a:ln>
            <a:effectLst/>
          </p:spPr>
        </p:cxnSp>
        <p:sp>
          <p:nvSpPr>
            <p:cNvPr id="126" name="正方形/長方形 125">
              <a:extLst>
                <a:ext uri="{FF2B5EF4-FFF2-40B4-BE49-F238E27FC236}">
                  <a16:creationId xmlns:a16="http://schemas.microsoft.com/office/drawing/2014/main" id="{85C85470-0E89-0BAB-FCDF-CD66278E41CA}"/>
                </a:ext>
              </a:extLst>
            </p:cNvPr>
            <p:cNvSpPr/>
            <p:nvPr/>
          </p:nvSpPr>
          <p:spPr bwMode="auto">
            <a:xfrm>
              <a:off x="7821053" y="329201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27" name="直線コネクタ 126">
              <a:extLst>
                <a:ext uri="{FF2B5EF4-FFF2-40B4-BE49-F238E27FC236}">
                  <a16:creationId xmlns:a16="http://schemas.microsoft.com/office/drawing/2014/main" id="{678F69D1-DE86-3F14-28F6-2F2093DBA2EA}"/>
                </a:ext>
              </a:extLst>
            </p:cNvPr>
            <p:cNvCxnSpPr/>
            <p:nvPr/>
          </p:nvCxnSpPr>
          <p:spPr>
            <a:xfrm flipH="1">
              <a:off x="7461053" y="3472018"/>
              <a:ext cx="0" cy="4572000"/>
            </a:xfrm>
            <a:prstGeom prst="line">
              <a:avLst/>
            </a:prstGeom>
            <a:noFill/>
            <a:ln w="9525" cap="flat" cmpd="sng" algn="ctr">
              <a:solidFill>
                <a:sysClr val="window" lastClr="FFFFFF">
                  <a:lumMod val="50000"/>
                </a:sysClr>
              </a:solidFill>
              <a:prstDash val="sysDash"/>
            </a:ln>
            <a:effectLst/>
          </p:spPr>
        </p:cxnSp>
        <p:sp>
          <p:nvSpPr>
            <p:cNvPr id="128" name="正方形/長方形 127">
              <a:extLst>
                <a:ext uri="{FF2B5EF4-FFF2-40B4-BE49-F238E27FC236}">
                  <a16:creationId xmlns:a16="http://schemas.microsoft.com/office/drawing/2014/main" id="{DD356217-0A00-5772-3F88-4491A5BD9DEE}"/>
                </a:ext>
              </a:extLst>
            </p:cNvPr>
            <p:cNvSpPr/>
            <p:nvPr/>
          </p:nvSpPr>
          <p:spPr bwMode="auto">
            <a:xfrm>
              <a:off x="7173053" y="329201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129" name="正方形/長方形 128">
              <a:extLst>
                <a:ext uri="{FF2B5EF4-FFF2-40B4-BE49-F238E27FC236}">
                  <a16:creationId xmlns:a16="http://schemas.microsoft.com/office/drawing/2014/main" id="{C363C5F3-E340-1897-449E-7B0C12E1DF64}"/>
                </a:ext>
              </a:extLst>
            </p:cNvPr>
            <p:cNvSpPr/>
            <p:nvPr/>
          </p:nvSpPr>
          <p:spPr bwMode="auto">
            <a:xfrm>
              <a:off x="8892370" y="2871760"/>
              <a:ext cx="1044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a:t>
              </a:r>
            </a:p>
          </p:txBody>
        </p:sp>
        <p:cxnSp>
          <p:nvCxnSpPr>
            <p:cNvPr id="130" name="直線コネクタ 129">
              <a:extLst>
                <a:ext uri="{FF2B5EF4-FFF2-40B4-BE49-F238E27FC236}">
                  <a16:creationId xmlns:a16="http://schemas.microsoft.com/office/drawing/2014/main" id="{8476B5F5-322E-B5AB-B320-1C9881610FB1}"/>
                </a:ext>
              </a:extLst>
            </p:cNvPr>
            <p:cNvCxnSpPr/>
            <p:nvPr/>
          </p:nvCxnSpPr>
          <p:spPr>
            <a:xfrm flipH="1">
              <a:off x="9414370" y="3194574"/>
              <a:ext cx="0" cy="4860000"/>
            </a:xfrm>
            <a:prstGeom prst="line">
              <a:avLst/>
            </a:prstGeom>
            <a:noFill/>
            <a:ln w="9525" cap="flat" cmpd="sng" algn="ctr">
              <a:solidFill>
                <a:sysClr val="window" lastClr="FFFFFF">
                  <a:lumMod val="50000"/>
                </a:sysClr>
              </a:solidFill>
              <a:prstDash val="sysDash"/>
            </a:ln>
            <a:effectLst/>
          </p:spPr>
        </p:cxnSp>
        <p:cxnSp>
          <p:nvCxnSpPr>
            <p:cNvPr id="131" name="直線矢印コネクタ 130">
              <a:extLst>
                <a:ext uri="{FF2B5EF4-FFF2-40B4-BE49-F238E27FC236}">
                  <a16:creationId xmlns:a16="http://schemas.microsoft.com/office/drawing/2014/main" id="{3C3E2789-5548-8E91-53F1-A2E2CCC1F1E2}"/>
                </a:ext>
              </a:extLst>
            </p:cNvPr>
            <p:cNvCxnSpPr>
              <a:cxnSpLocks/>
            </p:cNvCxnSpPr>
            <p:nvPr/>
          </p:nvCxnSpPr>
          <p:spPr>
            <a:xfrm>
              <a:off x="3424306" y="4949982"/>
              <a:ext cx="4680000" cy="0"/>
            </a:xfrm>
            <a:prstGeom prst="straightConnector1">
              <a:avLst/>
            </a:prstGeom>
            <a:noFill/>
            <a:ln w="9525" cap="flat" cmpd="sng" algn="ctr">
              <a:solidFill>
                <a:sysClr val="windowText" lastClr="000000"/>
              </a:solidFill>
              <a:prstDash val="solid"/>
              <a:headEnd type="none"/>
              <a:tailEnd type="triangle"/>
            </a:ln>
            <a:effectLst/>
          </p:spPr>
        </p:cxnSp>
        <p:sp>
          <p:nvSpPr>
            <p:cNvPr id="132" name="テキスト ボックス 131">
              <a:extLst>
                <a:ext uri="{FF2B5EF4-FFF2-40B4-BE49-F238E27FC236}">
                  <a16:creationId xmlns:a16="http://schemas.microsoft.com/office/drawing/2014/main" id="{71CD9CC0-F138-FBCE-1B58-59F40A6F64AA}"/>
                </a:ext>
              </a:extLst>
            </p:cNvPr>
            <p:cNvSpPr txBox="1"/>
            <p:nvPr/>
          </p:nvSpPr>
          <p:spPr>
            <a:xfrm>
              <a:off x="3744920" y="4769962"/>
              <a:ext cx="55143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オーダ情報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3" name="角丸四角形 68">
              <a:extLst>
                <a:ext uri="{FF2B5EF4-FFF2-40B4-BE49-F238E27FC236}">
                  <a16:creationId xmlns:a16="http://schemas.microsoft.com/office/drawing/2014/main" id="{EED4F2C2-6438-AD4D-168F-FF4C06E272FE}"/>
                </a:ext>
              </a:extLst>
            </p:cNvPr>
            <p:cNvSpPr/>
            <p:nvPr/>
          </p:nvSpPr>
          <p:spPr bwMode="auto">
            <a:xfrm>
              <a:off x="7650097" y="5182223"/>
              <a:ext cx="936000" cy="39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電話工事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34" name="角丸四角形 80">
              <a:extLst>
                <a:ext uri="{FF2B5EF4-FFF2-40B4-BE49-F238E27FC236}">
                  <a16:creationId xmlns:a16="http://schemas.microsoft.com/office/drawing/2014/main" id="{11DFA17F-0625-FCC0-3DFB-C21E2462BA63}"/>
                </a:ext>
              </a:extLst>
            </p:cNvPr>
            <p:cNvSpPr/>
            <p:nvPr/>
          </p:nvSpPr>
          <p:spPr bwMode="auto">
            <a:xfrm>
              <a:off x="7650097" y="5840070"/>
              <a:ext cx="936000" cy="1080000"/>
            </a:xfrm>
            <a:prstGeom prst="rect">
              <a:avLst/>
            </a:prstGeom>
            <a:solidFill>
              <a:sysClr val="window" lastClr="FFFFFF"/>
            </a:solidFill>
            <a:ln w="9525"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50" kern="0" dirty="0">
                  <a:solidFill>
                    <a:srgbClr val="0000FF"/>
                  </a:solidFill>
                  <a:latin typeface="Meiryo UI"/>
                  <a:ea typeface="Meiryo UI"/>
                  <a:cs typeface="メイリオ" panose="020B0604030504040204" pitchFamily="50" charset="-128"/>
                </a:rPr>
                <a:t>番ポ工事</a:t>
              </a:r>
            </a:p>
          </p:txBody>
        </p:sp>
        <p:cxnSp>
          <p:nvCxnSpPr>
            <p:cNvPr id="135" name="直線矢印コネクタ 134">
              <a:extLst>
                <a:ext uri="{FF2B5EF4-FFF2-40B4-BE49-F238E27FC236}">
                  <a16:creationId xmlns:a16="http://schemas.microsoft.com/office/drawing/2014/main" id="{4541AD97-5745-87D1-5DF5-1B0633BE6770}"/>
                </a:ext>
              </a:extLst>
            </p:cNvPr>
            <p:cNvCxnSpPr>
              <a:cxnSpLocks/>
            </p:cNvCxnSpPr>
            <p:nvPr/>
          </p:nvCxnSpPr>
          <p:spPr>
            <a:xfrm>
              <a:off x="3424306" y="5354214"/>
              <a:ext cx="4212000" cy="0"/>
            </a:xfrm>
            <a:prstGeom prst="straightConnector1">
              <a:avLst/>
            </a:prstGeom>
            <a:noFill/>
            <a:ln w="9525" cap="flat" cmpd="sng" algn="ctr">
              <a:solidFill>
                <a:sysClr val="windowText" lastClr="000000"/>
              </a:solidFill>
              <a:prstDash val="solid"/>
              <a:headEnd type="triangle"/>
              <a:tailEnd type="none"/>
            </a:ln>
            <a:effectLst/>
          </p:spPr>
        </p:cxnSp>
        <p:sp>
          <p:nvSpPr>
            <p:cNvPr id="136" name="テキスト ボックス 135">
              <a:extLst>
                <a:ext uri="{FF2B5EF4-FFF2-40B4-BE49-F238E27FC236}">
                  <a16:creationId xmlns:a16="http://schemas.microsoft.com/office/drawing/2014/main" id="{2AC1630A-6740-2C52-7B0A-AB5AC751A4C5}"/>
                </a:ext>
              </a:extLst>
            </p:cNvPr>
            <p:cNvSpPr txBox="1"/>
            <p:nvPr/>
          </p:nvSpPr>
          <p:spPr>
            <a:xfrm>
              <a:off x="3744920" y="5174194"/>
              <a:ext cx="1154162"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交換機自動工事要求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7" name="テキスト ボックス 136">
              <a:extLst>
                <a:ext uri="{FF2B5EF4-FFF2-40B4-BE49-F238E27FC236}">
                  <a16:creationId xmlns:a16="http://schemas.microsoft.com/office/drawing/2014/main" id="{3A46AD92-CAD2-059A-AC39-033BFEF439E1}"/>
                </a:ext>
              </a:extLst>
            </p:cNvPr>
            <p:cNvSpPr txBox="1"/>
            <p:nvPr/>
          </p:nvSpPr>
          <p:spPr>
            <a:xfrm>
              <a:off x="4727493" y="5669249"/>
              <a:ext cx="273312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（ひかり電話）工事依頼情報流通（番ポ工事）</a:t>
              </a:r>
              <a:r>
                <a:rPr kumimoji="0" lang="en-US" altLang="ja-JP"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*1</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138" name="直線矢印コネクタ 137">
              <a:extLst>
                <a:ext uri="{FF2B5EF4-FFF2-40B4-BE49-F238E27FC236}">
                  <a16:creationId xmlns:a16="http://schemas.microsoft.com/office/drawing/2014/main" id="{311CD363-85D5-D930-A341-190329EDE2AE}"/>
                </a:ext>
              </a:extLst>
            </p:cNvPr>
            <p:cNvCxnSpPr>
              <a:cxnSpLocks/>
            </p:cNvCxnSpPr>
            <p:nvPr/>
          </p:nvCxnSpPr>
          <p:spPr>
            <a:xfrm>
              <a:off x="6813053" y="5876626"/>
              <a:ext cx="828000" cy="0"/>
            </a:xfrm>
            <a:prstGeom prst="straightConnector1">
              <a:avLst/>
            </a:prstGeom>
            <a:noFill/>
            <a:ln w="9525" cap="flat" cmpd="sng" algn="ctr">
              <a:solidFill>
                <a:srgbClr val="0000FF"/>
              </a:solidFill>
              <a:prstDash val="solid"/>
              <a:headEnd type="triangle"/>
              <a:tailEnd type="none"/>
            </a:ln>
            <a:effectLst/>
          </p:spPr>
        </p:cxnSp>
        <p:cxnSp>
          <p:nvCxnSpPr>
            <p:cNvPr id="139" name="直線矢印コネクタ 138">
              <a:extLst>
                <a:ext uri="{FF2B5EF4-FFF2-40B4-BE49-F238E27FC236}">
                  <a16:creationId xmlns:a16="http://schemas.microsoft.com/office/drawing/2014/main" id="{60E2B665-849E-CE3F-86F6-1D24045DEA93}"/>
                </a:ext>
              </a:extLst>
            </p:cNvPr>
            <p:cNvCxnSpPr>
              <a:cxnSpLocks/>
            </p:cNvCxnSpPr>
            <p:nvPr/>
          </p:nvCxnSpPr>
          <p:spPr>
            <a:xfrm>
              <a:off x="6093053" y="5876626"/>
              <a:ext cx="720000" cy="0"/>
            </a:xfrm>
            <a:prstGeom prst="straightConnector1">
              <a:avLst/>
            </a:prstGeom>
            <a:noFill/>
            <a:ln w="9525" cap="flat" cmpd="sng" algn="ctr">
              <a:solidFill>
                <a:srgbClr val="0000FF"/>
              </a:solidFill>
              <a:prstDash val="solid"/>
              <a:headEnd type="triangle"/>
              <a:tailEnd type="none"/>
            </a:ln>
            <a:effectLst/>
          </p:spPr>
        </p:cxnSp>
        <p:cxnSp>
          <p:nvCxnSpPr>
            <p:cNvPr id="140" name="直線矢印コネクタ 139">
              <a:extLst>
                <a:ext uri="{FF2B5EF4-FFF2-40B4-BE49-F238E27FC236}">
                  <a16:creationId xmlns:a16="http://schemas.microsoft.com/office/drawing/2014/main" id="{9E853978-5C19-76AF-7978-41DBEEEF3568}"/>
                </a:ext>
              </a:extLst>
            </p:cNvPr>
            <p:cNvCxnSpPr>
              <a:cxnSpLocks/>
            </p:cNvCxnSpPr>
            <p:nvPr/>
          </p:nvCxnSpPr>
          <p:spPr>
            <a:xfrm>
              <a:off x="4612381" y="5876626"/>
              <a:ext cx="1512000" cy="0"/>
            </a:xfrm>
            <a:prstGeom prst="straightConnector1">
              <a:avLst/>
            </a:prstGeom>
            <a:noFill/>
            <a:ln w="9525" cap="flat" cmpd="sng" algn="ctr">
              <a:solidFill>
                <a:srgbClr val="0000FF"/>
              </a:solidFill>
              <a:prstDash val="solid"/>
              <a:headEnd type="triangle"/>
              <a:tailEnd type="none"/>
            </a:ln>
            <a:effectLst/>
          </p:spPr>
        </p:cxnSp>
        <p:cxnSp>
          <p:nvCxnSpPr>
            <p:cNvPr id="146" name="直線矢印コネクタ 145">
              <a:extLst>
                <a:ext uri="{FF2B5EF4-FFF2-40B4-BE49-F238E27FC236}">
                  <a16:creationId xmlns:a16="http://schemas.microsoft.com/office/drawing/2014/main" id="{11E3F136-1C5B-E8D9-F856-56636FC1F09D}"/>
                </a:ext>
              </a:extLst>
            </p:cNvPr>
            <p:cNvCxnSpPr>
              <a:cxnSpLocks/>
            </p:cNvCxnSpPr>
            <p:nvPr/>
          </p:nvCxnSpPr>
          <p:spPr>
            <a:xfrm>
              <a:off x="2268867" y="5876626"/>
              <a:ext cx="2343514" cy="0"/>
            </a:xfrm>
            <a:prstGeom prst="straightConnector1">
              <a:avLst/>
            </a:prstGeom>
            <a:noFill/>
            <a:ln w="9525" cap="flat" cmpd="sng" algn="ctr">
              <a:solidFill>
                <a:sysClr val="windowText" lastClr="000000"/>
              </a:solidFill>
              <a:prstDash val="solid"/>
              <a:headEnd type="triangle"/>
              <a:tailEnd type="none"/>
            </a:ln>
            <a:effectLst/>
          </p:spPr>
        </p:cxnSp>
        <p:sp>
          <p:nvSpPr>
            <p:cNvPr id="148" name="テキスト ボックス 147">
              <a:extLst>
                <a:ext uri="{FF2B5EF4-FFF2-40B4-BE49-F238E27FC236}">
                  <a16:creationId xmlns:a16="http://schemas.microsoft.com/office/drawing/2014/main" id="{48EE43B7-93C3-19C4-84EE-3A76CE5CAF6E}"/>
                </a:ext>
              </a:extLst>
            </p:cNvPr>
            <p:cNvSpPr txBox="1"/>
            <p:nvPr/>
          </p:nvSpPr>
          <p:spPr>
            <a:xfrm>
              <a:off x="3454324" y="5703600"/>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切替依頼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49" name="直線矢印コネクタ 148">
              <a:extLst>
                <a:ext uri="{FF2B5EF4-FFF2-40B4-BE49-F238E27FC236}">
                  <a16:creationId xmlns:a16="http://schemas.microsoft.com/office/drawing/2014/main" id="{214803AD-6EDE-0A69-F0E9-A938C0017B51}"/>
                </a:ext>
              </a:extLst>
            </p:cNvPr>
            <p:cNvCxnSpPr>
              <a:cxnSpLocks/>
            </p:cNvCxnSpPr>
            <p:nvPr/>
          </p:nvCxnSpPr>
          <p:spPr>
            <a:xfrm>
              <a:off x="2268867" y="6098759"/>
              <a:ext cx="2343514" cy="0"/>
            </a:xfrm>
            <a:prstGeom prst="straightConnector1">
              <a:avLst/>
            </a:prstGeom>
            <a:noFill/>
            <a:ln w="9525" cap="flat" cmpd="sng" algn="ctr">
              <a:solidFill>
                <a:sysClr val="windowText" lastClr="000000"/>
              </a:solidFill>
              <a:prstDash val="solid"/>
              <a:headEnd type="none"/>
              <a:tailEnd type="triangle"/>
            </a:ln>
            <a:effectLst/>
          </p:spPr>
        </p:cxnSp>
        <p:sp>
          <p:nvSpPr>
            <p:cNvPr id="150" name="テキスト ボックス 149">
              <a:extLst>
                <a:ext uri="{FF2B5EF4-FFF2-40B4-BE49-F238E27FC236}">
                  <a16:creationId xmlns:a16="http://schemas.microsoft.com/office/drawing/2014/main" id="{BF92F6EE-587F-78BE-4A29-2996C31B90F0}"/>
                </a:ext>
              </a:extLst>
            </p:cNvPr>
            <p:cNvSpPr txBox="1"/>
            <p:nvPr/>
          </p:nvSpPr>
          <p:spPr>
            <a:xfrm>
              <a:off x="3454322" y="5920970"/>
              <a:ext cx="512961"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切替結果</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1" name="テキスト ボックス 150">
              <a:extLst>
                <a:ext uri="{FF2B5EF4-FFF2-40B4-BE49-F238E27FC236}">
                  <a16:creationId xmlns:a16="http://schemas.microsoft.com/office/drawing/2014/main" id="{B2544605-6E2F-21EA-B6DD-97939228B45A}"/>
                </a:ext>
              </a:extLst>
            </p:cNvPr>
            <p:cNvSpPr txBox="1"/>
            <p:nvPr/>
          </p:nvSpPr>
          <p:spPr>
            <a:xfrm>
              <a:off x="4807643" y="6522913"/>
              <a:ext cx="279724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（番ポ工事）（工事結果情報）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152" name="直線矢印コネクタ 151">
              <a:extLst>
                <a:ext uri="{FF2B5EF4-FFF2-40B4-BE49-F238E27FC236}">
                  <a16:creationId xmlns:a16="http://schemas.microsoft.com/office/drawing/2014/main" id="{B6FBD94A-3897-B5B0-1AA5-CDD7221FE443}"/>
                </a:ext>
              </a:extLst>
            </p:cNvPr>
            <p:cNvCxnSpPr>
              <a:cxnSpLocks/>
            </p:cNvCxnSpPr>
            <p:nvPr/>
          </p:nvCxnSpPr>
          <p:spPr>
            <a:xfrm>
              <a:off x="6813053" y="6715050"/>
              <a:ext cx="828000" cy="0"/>
            </a:xfrm>
            <a:prstGeom prst="straightConnector1">
              <a:avLst/>
            </a:prstGeom>
            <a:noFill/>
            <a:ln w="9525" cap="flat" cmpd="sng" algn="ctr">
              <a:solidFill>
                <a:srgbClr val="0000FF"/>
              </a:solidFill>
              <a:prstDash val="solid"/>
              <a:headEnd type="none"/>
              <a:tailEnd type="triangle"/>
            </a:ln>
            <a:effectLst/>
          </p:spPr>
        </p:cxnSp>
        <p:cxnSp>
          <p:nvCxnSpPr>
            <p:cNvPr id="153" name="直線矢印コネクタ 152">
              <a:extLst>
                <a:ext uri="{FF2B5EF4-FFF2-40B4-BE49-F238E27FC236}">
                  <a16:creationId xmlns:a16="http://schemas.microsoft.com/office/drawing/2014/main" id="{A7559280-92CE-DB3A-F4A9-7ED3796C2370}"/>
                </a:ext>
              </a:extLst>
            </p:cNvPr>
            <p:cNvCxnSpPr>
              <a:cxnSpLocks/>
            </p:cNvCxnSpPr>
            <p:nvPr/>
          </p:nvCxnSpPr>
          <p:spPr>
            <a:xfrm>
              <a:off x="6093053" y="6715050"/>
              <a:ext cx="720000" cy="0"/>
            </a:xfrm>
            <a:prstGeom prst="straightConnector1">
              <a:avLst/>
            </a:prstGeom>
            <a:noFill/>
            <a:ln w="9525" cap="flat" cmpd="sng" algn="ctr">
              <a:solidFill>
                <a:srgbClr val="0000FF"/>
              </a:solidFill>
              <a:prstDash val="solid"/>
              <a:headEnd type="none"/>
              <a:tailEnd type="triangle"/>
            </a:ln>
            <a:effectLst/>
          </p:spPr>
        </p:cxnSp>
        <p:cxnSp>
          <p:nvCxnSpPr>
            <p:cNvPr id="154" name="直線矢印コネクタ 153">
              <a:extLst>
                <a:ext uri="{FF2B5EF4-FFF2-40B4-BE49-F238E27FC236}">
                  <a16:creationId xmlns:a16="http://schemas.microsoft.com/office/drawing/2014/main" id="{DC853CC1-CF89-48AF-3211-3160602F771B}"/>
                </a:ext>
              </a:extLst>
            </p:cNvPr>
            <p:cNvCxnSpPr>
              <a:cxnSpLocks/>
            </p:cNvCxnSpPr>
            <p:nvPr/>
          </p:nvCxnSpPr>
          <p:spPr>
            <a:xfrm>
              <a:off x="4612381" y="6715050"/>
              <a:ext cx="1512000" cy="0"/>
            </a:xfrm>
            <a:prstGeom prst="straightConnector1">
              <a:avLst/>
            </a:prstGeom>
            <a:noFill/>
            <a:ln w="9525" cap="flat" cmpd="sng" algn="ctr">
              <a:solidFill>
                <a:srgbClr val="0000FF"/>
              </a:solidFill>
              <a:prstDash val="solid"/>
              <a:headEnd type="none"/>
              <a:tailEnd type="triangle"/>
            </a:ln>
            <a:effectLst/>
          </p:spPr>
        </p:cxnSp>
        <p:sp>
          <p:nvSpPr>
            <p:cNvPr id="155" name="テキスト ボックス 154">
              <a:extLst>
                <a:ext uri="{FF2B5EF4-FFF2-40B4-BE49-F238E27FC236}">
                  <a16:creationId xmlns:a16="http://schemas.microsoft.com/office/drawing/2014/main" id="{F3DEB573-7A70-38C1-27F7-5D8D41F248BD}"/>
                </a:ext>
              </a:extLst>
            </p:cNvPr>
            <p:cNvSpPr txBox="1"/>
            <p:nvPr/>
          </p:nvSpPr>
          <p:spPr>
            <a:xfrm>
              <a:off x="4807643" y="6162873"/>
              <a:ext cx="2669000"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rPr>
                <a:t>（番ポ工事）（事業者情報）</a:t>
              </a:r>
              <a:endParaRPr kumimoji="0" lang="zh-TW" altLang="en-US" sz="1000" b="0" i="0" u="none" strike="noStrike" kern="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endParaRPr>
            </a:p>
          </p:txBody>
        </p:sp>
        <p:cxnSp>
          <p:nvCxnSpPr>
            <p:cNvPr id="156" name="直線矢印コネクタ 155">
              <a:extLst>
                <a:ext uri="{FF2B5EF4-FFF2-40B4-BE49-F238E27FC236}">
                  <a16:creationId xmlns:a16="http://schemas.microsoft.com/office/drawing/2014/main" id="{7502B765-CAC4-1594-A8E4-C0235FD2A6DC}"/>
                </a:ext>
              </a:extLst>
            </p:cNvPr>
            <p:cNvCxnSpPr>
              <a:cxnSpLocks/>
            </p:cNvCxnSpPr>
            <p:nvPr/>
          </p:nvCxnSpPr>
          <p:spPr>
            <a:xfrm>
              <a:off x="6813053" y="6355010"/>
              <a:ext cx="828000" cy="0"/>
            </a:xfrm>
            <a:prstGeom prst="straightConnector1">
              <a:avLst/>
            </a:prstGeom>
            <a:noFill/>
            <a:ln w="9525" cap="flat" cmpd="sng" algn="ctr">
              <a:solidFill>
                <a:srgbClr val="0000FF"/>
              </a:solidFill>
              <a:prstDash val="solid"/>
              <a:headEnd type="none"/>
              <a:tailEnd type="triangle"/>
            </a:ln>
            <a:effectLst/>
          </p:spPr>
        </p:cxnSp>
        <p:cxnSp>
          <p:nvCxnSpPr>
            <p:cNvPr id="157" name="直線矢印コネクタ 156">
              <a:extLst>
                <a:ext uri="{FF2B5EF4-FFF2-40B4-BE49-F238E27FC236}">
                  <a16:creationId xmlns:a16="http://schemas.microsoft.com/office/drawing/2014/main" id="{67B5CF88-7752-58E4-4B53-B528F775405F}"/>
                </a:ext>
              </a:extLst>
            </p:cNvPr>
            <p:cNvCxnSpPr>
              <a:cxnSpLocks/>
            </p:cNvCxnSpPr>
            <p:nvPr/>
          </p:nvCxnSpPr>
          <p:spPr>
            <a:xfrm>
              <a:off x="6093053" y="6355010"/>
              <a:ext cx="720000" cy="0"/>
            </a:xfrm>
            <a:prstGeom prst="straightConnector1">
              <a:avLst/>
            </a:prstGeom>
            <a:noFill/>
            <a:ln w="9525" cap="flat" cmpd="sng" algn="ctr">
              <a:solidFill>
                <a:srgbClr val="0000FF"/>
              </a:solidFill>
              <a:prstDash val="solid"/>
              <a:headEnd type="none"/>
              <a:tailEnd type="triangle"/>
            </a:ln>
            <a:effectLst/>
          </p:spPr>
        </p:cxnSp>
        <p:cxnSp>
          <p:nvCxnSpPr>
            <p:cNvPr id="158" name="直線矢印コネクタ 157">
              <a:extLst>
                <a:ext uri="{FF2B5EF4-FFF2-40B4-BE49-F238E27FC236}">
                  <a16:creationId xmlns:a16="http://schemas.microsoft.com/office/drawing/2014/main" id="{2F659972-8E8A-84FB-D570-896CC9E96F59}"/>
                </a:ext>
              </a:extLst>
            </p:cNvPr>
            <p:cNvCxnSpPr>
              <a:cxnSpLocks/>
            </p:cNvCxnSpPr>
            <p:nvPr/>
          </p:nvCxnSpPr>
          <p:spPr>
            <a:xfrm>
              <a:off x="4612381" y="6355010"/>
              <a:ext cx="1512000" cy="0"/>
            </a:xfrm>
            <a:prstGeom prst="straightConnector1">
              <a:avLst/>
            </a:prstGeom>
            <a:noFill/>
            <a:ln w="9525" cap="flat" cmpd="sng" algn="ctr">
              <a:solidFill>
                <a:srgbClr val="0000FF"/>
              </a:solidFill>
              <a:prstDash val="solid"/>
              <a:headEnd type="none"/>
              <a:tailEnd type="triangle"/>
            </a:ln>
            <a:effectLst/>
          </p:spPr>
        </p:cxnSp>
        <p:cxnSp>
          <p:nvCxnSpPr>
            <p:cNvPr id="159" name="直線矢印コネクタ 158">
              <a:extLst>
                <a:ext uri="{FF2B5EF4-FFF2-40B4-BE49-F238E27FC236}">
                  <a16:creationId xmlns:a16="http://schemas.microsoft.com/office/drawing/2014/main" id="{E4C47A17-03D1-B629-96B0-65D3137CE66F}"/>
                </a:ext>
              </a:extLst>
            </p:cNvPr>
            <p:cNvCxnSpPr>
              <a:cxnSpLocks/>
            </p:cNvCxnSpPr>
            <p:nvPr/>
          </p:nvCxnSpPr>
          <p:spPr>
            <a:xfrm>
              <a:off x="3424306" y="7594938"/>
              <a:ext cx="4680000" cy="0"/>
            </a:xfrm>
            <a:prstGeom prst="straightConnector1">
              <a:avLst/>
            </a:prstGeom>
            <a:noFill/>
            <a:ln w="9525" cap="flat" cmpd="sng" algn="ctr">
              <a:solidFill>
                <a:sysClr val="windowText" lastClr="000000"/>
              </a:solidFill>
              <a:prstDash val="solid"/>
              <a:headEnd type="triangle"/>
              <a:tailEnd type="none"/>
            </a:ln>
            <a:effectLst/>
          </p:spPr>
        </p:cxnSp>
        <p:sp>
          <p:nvSpPr>
            <p:cNvPr id="160" name="テキスト ボックス 159">
              <a:extLst>
                <a:ext uri="{FF2B5EF4-FFF2-40B4-BE49-F238E27FC236}">
                  <a16:creationId xmlns:a16="http://schemas.microsoft.com/office/drawing/2014/main" id="{7157A57E-DCB6-2431-6C2C-11BFA1433C2D}"/>
                </a:ext>
              </a:extLst>
            </p:cNvPr>
            <p:cNvSpPr txBox="1"/>
            <p:nvPr/>
          </p:nvSpPr>
          <p:spPr>
            <a:xfrm>
              <a:off x="3744920" y="7414918"/>
              <a:ext cx="436017"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61" name="テキスト ボックス 160">
              <a:extLst>
                <a:ext uri="{FF2B5EF4-FFF2-40B4-BE49-F238E27FC236}">
                  <a16:creationId xmlns:a16="http://schemas.microsoft.com/office/drawing/2014/main" id="{CEEF4461-B27B-DAA9-4FDB-7838769A9A0E}"/>
                </a:ext>
              </a:extLst>
            </p:cNvPr>
            <p:cNvSpPr txBox="1"/>
            <p:nvPr/>
          </p:nvSpPr>
          <p:spPr>
            <a:xfrm>
              <a:off x="3744920" y="7617425"/>
              <a:ext cx="1205458"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情報</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62" name="直線矢印コネクタ 161">
              <a:extLst>
                <a:ext uri="{FF2B5EF4-FFF2-40B4-BE49-F238E27FC236}">
                  <a16:creationId xmlns:a16="http://schemas.microsoft.com/office/drawing/2014/main" id="{2ACAE324-0BC0-FB8B-1A18-2EF5A070AD4B}"/>
                </a:ext>
              </a:extLst>
            </p:cNvPr>
            <p:cNvCxnSpPr>
              <a:cxnSpLocks/>
            </p:cNvCxnSpPr>
            <p:nvPr/>
          </p:nvCxnSpPr>
          <p:spPr>
            <a:xfrm>
              <a:off x="3431975" y="7800726"/>
              <a:ext cx="4032000" cy="0"/>
            </a:xfrm>
            <a:prstGeom prst="straightConnector1">
              <a:avLst/>
            </a:prstGeom>
            <a:noFill/>
            <a:ln w="9525" cap="flat" cmpd="sng" algn="ctr">
              <a:solidFill>
                <a:sysClr val="windowText" lastClr="000000"/>
              </a:solidFill>
              <a:prstDash val="solid"/>
              <a:tailEnd type="triangle"/>
            </a:ln>
            <a:effectLst/>
          </p:spPr>
        </p:cxnSp>
        <p:cxnSp>
          <p:nvCxnSpPr>
            <p:cNvPr id="163" name="直線矢印コネクタ 162">
              <a:extLst>
                <a:ext uri="{FF2B5EF4-FFF2-40B4-BE49-F238E27FC236}">
                  <a16:creationId xmlns:a16="http://schemas.microsoft.com/office/drawing/2014/main" id="{A994622A-71F0-74AC-9620-36DD81DB72B4}"/>
                </a:ext>
              </a:extLst>
            </p:cNvPr>
            <p:cNvCxnSpPr>
              <a:cxnSpLocks/>
            </p:cNvCxnSpPr>
            <p:nvPr/>
          </p:nvCxnSpPr>
          <p:spPr>
            <a:xfrm>
              <a:off x="7460689" y="7800726"/>
              <a:ext cx="648000" cy="0"/>
            </a:xfrm>
            <a:prstGeom prst="straightConnector1">
              <a:avLst/>
            </a:prstGeom>
            <a:noFill/>
            <a:ln w="9525" cap="flat" cmpd="sng" algn="ctr">
              <a:solidFill>
                <a:sysClr val="windowText" lastClr="000000"/>
              </a:solidFill>
              <a:prstDash val="solid"/>
              <a:tailEnd type="triangle"/>
            </a:ln>
            <a:effectLst/>
          </p:spPr>
        </p:cxnSp>
        <p:cxnSp>
          <p:nvCxnSpPr>
            <p:cNvPr id="164" name="カギ線コネクタ 170">
              <a:extLst>
                <a:ext uri="{FF2B5EF4-FFF2-40B4-BE49-F238E27FC236}">
                  <a16:creationId xmlns:a16="http://schemas.microsoft.com/office/drawing/2014/main" id="{FEA1BC68-1BD7-7197-9096-85D3A1879095}"/>
                </a:ext>
              </a:extLst>
            </p:cNvPr>
            <p:cNvCxnSpPr/>
            <p:nvPr/>
          </p:nvCxnSpPr>
          <p:spPr bwMode="auto">
            <a:xfrm>
              <a:off x="7450634" y="7800726"/>
              <a:ext cx="1980000" cy="131734"/>
            </a:xfrm>
            <a:prstGeom prst="bentConnector3">
              <a:avLst>
                <a:gd name="adj1" fmla="val 354"/>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5" name="線吹き出し 1 (枠付き) 207">
              <a:extLst>
                <a:ext uri="{FF2B5EF4-FFF2-40B4-BE49-F238E27FC236}">
                  <a16:creationId xmlns:a16="http://schemas.microsoft.com/office/drawing/2014/main" id="{7FBA9996-8B35-2285-A590-8B21B57353CD}"/>
                </a:ext>
              </a:extLst>
            </p:cNvPr>
            <p:cNvSpPr/>
            <p:nvPr/>
          </p:nvSpPr>
          <p:spPr bwMode="auto">
            <a:xfrm>
              <a:off x="1134784" y="3967097"/>
              <a:ext cx="2160000" cy="540000"/>
            </a:xfrm>
            <a:prstGeom prst="borderCallout1">
              <a:avLst>
                <a:gd name="adj1" fmla="val 52313"/>
                <a:gd name="adj2" fmla="val 100119"/>
                <a:gd name="adj3" fmla="val 181977"/>
                <a:gd name="adj4" fmla="val 107996"/>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・現状は番ポ有無を示す項目が流通していないため、既存記事欄で番ポ有無を流通する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sp>
          <p:nvSpPr>
            <p:cNvPr id="166" name="線吹き出し 1 (枠付き) 207">
              <a:extLst>
                <a:ext uri="{FF2B5EF4-FFF2-40B4-BE49-F238E27FC236}">
                  <a16:creationId xmlns:a16="http://schemas.microsoft.com/office/drawing/2014/main" id="{7F514C40-E002-DBD8-64F1-933162D592A4}"/>
                </a:ext>
              </a:extLst>
            </p:cNvPr>
            <p:cNvSpPr/>
            <p:nvPr/>
          </p:nvSpPr>
          <p:spPr bwMode="auto">
            <a:xfrm>
              <a:off x="1134784" y="4567463"/>
              <a:ext cx="2196000" cy="1260000"/>
            </a:xfrm>
            <a:prstGeom prst="borderCallout1">
              <a:avLst>
                <a:gd name="adj1" fmla="val 74792"/>
                <a:gd name="adj2" fmla="val 100257"/>
                <a:gd name="adj3" fmla="val 94800"/>
                <a:gd name="adj4" fmla="val 165446"/>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・交換機自動工事オーダ選択画面に番ポ自動工事依頼ボタンを追加し、ボタン押下契機で流通する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・ひかり</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と同一のインタフェースを流通する。ただし、ひかり</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のキー項目である統合</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番号がメタル</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に存在しないため、代表電話番号をキー項目として流通する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sp>
          <p:nvSpPr>
            <p:cNvPr id="167" name="線吹き出し 1 (枠付き) 207">
              <a:extLst>
                <a:ext uri="{FF2B5EF4-FFF2-40B4-BE49-F238E27FC236}">
                  <a16:creationId xmlns:a16="http://schemas.microsoft.com/office/drawing/2014/main" id="{32BA23E5-D6EF-4633-8E21-7469726FE872}"/>
                </a:ext>
              </a:extLst>
            </p:cNvPr>
            <p:cNvSpPr/>
            <p:nvPr/>
          </p:nvSpPr>
          <p:spPr bwMode="auto">
            <a:xfrm>
              <a:off x="1134784" y="6143454"/>
              <a:ext cx="2160000" cy="1643248"/>
            </a:xfrm>
            <a:prstGeom prst="borderCallout1">
              <a:avLst>
                <a:gd name="adj1" fmla="val 50803"/>
                <a:gd name="adj2" fmla="val 100348"/>
                <a:gd name="adj3" fmla="val 11877"/>
                <a:gd name="adj4" fmla="val 156987"/>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・ひかり</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と同様に事業者情報と工事結果情報の番ポ工事結果が流通する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algn="l" fontAlgn="auto">
                <a:spcBef>
                  <a:spcPts val="0"/>
                </a:spcBef>
                <a:spcAft>
                  <a:spcPts val="0"/>
                </a:spcAf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・工事結果情報より前に、必ず事業者情報が流通される。</a:t>
              </a:r>
              <a:r>
                <a:rPr kumimoji="0" lang="ja-JP" altLang="en-US" sz="1000" b="0" i="0" u="none" strike="noStrike" kern="0" cap="none" spc="0" normalizeH="0" baseline="0" noProof="0" dirty="0">
                  <a:ln>
                    <a:noFill/>
                  </a:ln>
                  <a:solidFill>
                    <a:srgbClr val="0000FF"/>
                  </a:solidFill>
                  <a:effectLst/>
                  <a:uLnTx/>
                  <a:uFillTx/>
                  <a:latin typeface="Meiryo UI"/>
                  <a:ea typeface="Meiryo UI"/>
                </a:rPr>
                <a:t>工事結果情報流通後に事業者情報が流通された場合は、統合</a:t>
              </a:r>
              <a:r>
                <a:rPr kumimoji="0" lang="en-US" altLang="ja-JP" sz="1000" b="0" i="0" u="none" strike="noStrike" kern="0" cap="none" spc="0" normalizeH="0" baseline="0" noProof="0" dirty="0">
                  <a:ln>
                    <a:noFill/>
                  </a:ln>
                  <a:solidFill>
                    <a:srgbClr val="0000FF"/>
                  </a:solidFill>
                  <a:effectLst/>
                  <a:uLnTx/>
                  <a:uFillTx/>
                  <a:latin typeface="Meiryo UI"/>
                  <a:ea typeface="Meiryo UI"/>
                </a:rPr>
                <a:t>HHC</a:t>
              </a:r>
              <a:r>
                <a:rPr kumimoji="0" lang="ja-JP" altLang="en-US" sz="1000" b="0" i="0" u="none" strike="noStrike" kern="0" cap="none" spc="0" normalizeH="0" baseline="0" noProof="0" dirty="0">
                  <a:ln>
                    <a:noFill/>
                  </a:ln>
                  <a:solidFill>
                    <a:srgbClr val="0000FF"/>
                  </a:solidFill>
                  <a:effectLst/>
                  <a:uLnTx/>
                  <a:uFillTx/>
                  <a:latin typeface="Meiryo UI"/>
                  <a:ea typeface="Meiryo UI"/>
                </a:rPr>
                <a:t>でエラーとする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72000" indent="-72000" algn="l" fontAlgn="auto">
                <a:spcBef>
                  <a:spcPts val="0"/>
                </a:spcBef>
                <a:spcAft>
                  <a:spcPts val="0"/>
                </a:spcAft>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・移転元事業者が複数の場合は工事結果情報流通（番ポ工事：工事結果情報）が移転元事業者</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番号取得事業者の組合せ分複数回流通する</a:t>
              </a:r>
            </a:p>
          </p:txBody>
        </p:sp>
        <p:cxnSp>
          <p:nvCxnSpPr>
            <p:cNvPr id="168" name="直線コネクタ 167">
              <a:extLst>
                <a:ext uri="{FF2B5EF4-FFF2-40B4-BE49-F238E27FC236}">
                  <a16:creationId xmlns:a16="http://schemas.microsoft.com/office/drawing/2014/main" id="{D506E6E5-1AA6-4EA5-2C91-E28588B32F5A}"/>
                </a:ext>
              </a:extLst>
            </p:cNvPr>
            <p:cNvCxnSpPr>
              <a:cxnSpLocks/>
              <a:stCxn id="167" idx="0"/>
            </p:cNvCxnSpPr>
            <p:nvPr/>
          </p:nvCxnSpPr>
          <p:spPr bwMode="auto">
            <a:xfrm flipV="1">
              <a:off x="3294784" y="6653522"/>
              <a:ext cx="1249256" cy="311556"/>
            </a:xfrm>
            <a:prstGeom prst="line">
              <a:avLst/>
            </a:prstGeom>
            <a:solidFill>
              <a:srgbClr val="FFFFCC"/>
            </a:solidFill>
            <a:ln w="12700" cap="flat" cmpd="sng" algn="ctr">
              <a:solidFill>
                <a:srgbClr val="000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9" name="正方形/長方形 168">
              <a:extLst>
                <a:ext uri="{FF2B5EF4-FFF2-40B4-BE49-F238E27FC236}">
                  <a16:creationId xmlns:a16="http://schemas.microsoft.com/office/drawing/2014/main" id="{33D0D440-0B93-203F-1C9D-EE6A7BFDF896}"/>
                </a:ext>
              </a:extLst>
            </p:cNvPr>
            <p:cNvSpPr/>
            <p:nvPr/>
          </p:nvSpPr>
          <p:spPr bwMode="auto">
            <a:xfrm>
              <a:off x="4117326" y="2871760"/>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70" name="カギ線コネクタ 69">
              <a:extLst>
                <a:ext uri="{FF2B5EF4-FFF2-40B4-BE49-F238E27FC236}">
                  <a16:creationId xmlns:a16="http://schemas.microsoft.com/office/drawing/2014/main" id="{3DEE8F38-0853-400C-583B-E9095555E768}"/>
                </a:ext>
              </a:extLst>
            </p:cNvPr>
            <p:cNvCxnSpPr/>
            <p:nvPr/>
          </p:nvCxnSpPr>
          <p:spPr bwMode="auto">
            <a:xfrm rot="10800000" flipV="1">
              <a:off x="6843681" y="3739451"/>
              <a:ext cx="617507" cy="261610"/>
            </a:xfrm>
            <a:prstGeom prst="bentConnector3">
              <a:avLst>
                <a:gd name="adj1" fmla="val -265"/>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7" name="カギ線コネクタ 72">
              <a:extLst>
                <a:ext uri="{FF2B5EF4-FFF2-40B4-BE49-F238E27FC236}">
                  <a16:creationId xmlns:a16="http://schemas.microsoft.com/office/drawing/2014/main" id="{F8242D89-93A6-5AB7-1154-5F6183AFEFB3}"/>
                </a:ext>
              </a:extLst>
            </p:cNvPr>
            <p:cNvCxnSpPr/>
            <p:nvPr/>
          </p:nvCxnSpPr>
          <p:spPr bwMode="auto">
            <a:xfrm rot="10800000" flipV="1">
              <a:off x="6843681" y="7781239"/>
              <a:ext cx="617507" cy="261610"/>
            </a:xfrm>
            <a:prstGeom prst="bentConnector3">
              <a:avLst>
                <a:gd name="adj1" fmla="val -265"/>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8" name="正方形/長方形 227">
              <a:extLst>
                <a:ext uri="{FF2B5EF4-FFF2-40B4-BE49-F238E27FC236}">
                  <a16:creationId xmlns:a16="http://schemas.microsoft.com/office/drawing/2014/main" id="{EA2ED104-5233-A738-7C8D-46C6F301E8A4}"/>
                </a:ext>
              </a:extLst>
            </p:cNvPr>
            <p:cNvSpPr/>
            <p:nvPr/>
          </p:nvSpPr>
          <p:spPr bwMode="auto">
            <a:xfrm>
              <a:off x="8462472" y="6289622"/>
              <a:ext cx="900000" cy="360000"/>
            </a:xfrm>
            <a:prstGeom prst="rect">
              <a:avLst/>
            </a:prstGeom>
            <a:solidFill>
              <a:sysClr val="window" lastClr="FFFFFF"/>
            </a:solidFill>
            <a:ln w="9525"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defTabSz="649288"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00FF"/>
                  </a:solidFill>
                  <a:effectLst/>
                  <a:uLnTx/>
                  <a:uFillTx/>
                  <a:latin typeface="Meiryo UI"/>
                  <a:ea typeface="Meiryo UI"/>
                </a:rPr>
                <a:t>番ポ自動工事</a:t>
              </a:r>
              <a:endParaRPr kumimoji="0" lang="en-US" altLang="ja-JP" sz="900" b="0" i="0" u="none" strike="noStrike" kern="0" cap="none" spc="0" normalizeH="0" baseline="0" noProof="0" dirty="0">
                <a:ln>
                  <a:noFill/>
                </a:ln>
                <a:solidFill>
                  <a:srgbClr val="0000FF"/>
                </a:solidFill>
                <a:effectLst/>
                <a:uLnTx/>
                <a:uFillTx/>
                <a:latin typeface="Meiryo UI"/>
                <a:ea typeface="Meiryo UI"/>
              </a:endParaRPr>
            </a:p>
            <a:p>
              <a:pPr marL="0" marR="0" lvl="0" indent="0" defTabSz="649288"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srgbClr val="0000FF"/>
                  </a:solidFill>
                  <a:effectLst/>
                  <a:uLnTx/>
                  <a:uFillTx/>
                  <a:latin typeface="Meiryo UI"/>
                  <a:ea typeface="Meiryo UI"/>
                </a:rPr>
                <a:t>結果確認画面</a:t>
              </a:r>
            </a:p>
          </p:txBody>
        </p:sp>
        <p:sp>
          <p:nvSpPr>
            <p:cNvPr id="229" name="線吹き出し 1 (枠付き) 207">
              <a:extLst>
                <a:ext uri="{FF2B5EF4-FFF2-40B4-BE49-F238E27FC236}">
                  <a16:creationId xmlns:a16="http://schemas.microsoft.com/office/drawing/2014/main" id="{B968BD4A-B80F-EFBD-8006-C13016AD4384}"/>
                </a:ext>
              </a:extLst>
            </p:cNvPr>
            <p:cNvSpPr/>
            <p:nvPr/>
          </p:nvSpPr>
          <p:spPr bwMode="auto">
            <a:xfrm>
              <a:off x="9445294" y="6175050"/>
              <a:ext cx="1742151" cy="540000"/>
            </a:xfrm>
            <a:prstGeom prst="borderCallout1">
              <a:avLst>
                <a:gd name="adj1" fmla="val 48258"/>
                <a:gd name="adj2" fmla="val 149"/>
                <a:gd name="adj3" fmla="val 58324"/>
                <a:gd name="adj4" fmla="val -5135"/>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zh-TW"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工事結果情報流通</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（番ポ工事）の流通情報を参照できる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新規画面を作成する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cxnSp>
          <p:nvCxnSpPr>
            <p:cNvPr id="230" name="直線矢印コネクタ 229">
              <a:extLst>
                <a:ext uri="{FF2B5EF4-FFF2-40B4-BE49-F238E27FC236}">
                  <a16:creationId xmlns:a16="http://schemas.microsoft.com/office/drawing/2014/main" id="{210E50D2-C014-8FC3-3EE3-19905C6FF79C}"/>
                </a:ext>
              </a:extLst>
            </p:cNvPr>
            <p:cNvCxnSpPr>
              <a:cxnSpLocks/>
            </p:cNvCxnSpPr>
            <p:nvPr/>
          </p:nvCxnSpPr>
          <p:spPr>
            <a:xfrm>
              <a:off x="3419789" y="7064404"/>
              <a:ext cx="4680000" cy="0"/>
            </a:xfrm>
            <a:prstGeom prst="straightConnector1">
              <a:avLst/>
            </a:prstGeom>
            <a:noFill/>
            <a:ln w="9525" cap="flat" cmpd="sng" algn="ctr">
              <a:solidFill>
                <a:sysClr val="windowText" lastClr="000000"/>
              </a:solidFill>
              <a:prstDash val="solid"/>
              <a:headEnd type="triangle"/>
              <a:tailEnd type="none"/>
            </a:ln>
            <a:effectLst/>
          </p:spPr>
        </p:cxnSp>
        <p:sp>
          <p:nvSpPr>
            <p:cNvPr id="231" name="テキスト ボックス 230">
              <a:extLst>
                <a:ext uri="{FF2B5EF4-FFF2-40B4-BE49-F238E27FC236}">
                  <a16:creationId xmlns:a16="http://schemas.microsoft.com/office/drawing/2014/main" id="{1D688CEE-ABCC-96C4-041C-37416092F67B}"/>
                </a:ext>
              </a:extLst>
            </p:cNvPr>
            <p:cNvSpPr txBox="1"/>
            <p:nvPr/>
          </p:nvSpPr>
          <p:spPr>
            <a:xfrm>
              <a:off x="3740403" y="6884384"/>
              <a:ext cx="76944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回線試験要求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232" name="直線矢印コネクタ 231">
              <a:extLst>
                <a:ext uri="{FF2B5EF4-FFF2-40B4-BE49-F238E27FC236}">
                  <a16:creationId xmlns:a16="http://schemas.microsoft.com/office/drawing/2014/main" id="{DF20B7AD-7DCD-1AAE-18F1-C9319F9467D7}"/>
                </a:ext>
              </a:extLst>
            </p:cNvPr>
            <p:cNvCxnSpPr>
              <a:cxnSpLocks/>
            </p:cNvCxnSpPr>
            <p:nvPr/>
          </p:nvCxnSpPr>
          <p:spPr>
            <a:xfrm>
              <a:off x="3424306" y="7289429"/>
              <a:ext cx="4680000" cy="0"/>
            </a:xfrm>
            <a:prstGeom prst="straightConnector1">
              <a:avLst/>
            </a:prstGeom>
            <a:noFill/>
            <a:ln w="9525" cap="flat" cmpd="sng" algn="ctr">
              <a:solidFill>
                <a:sysClr val="windowText" lastClr="000000"/>
              </a:solidFill>
              <a:prstDash val="solid"/>
              <a:headEnd type="none"/>
              <a:tailEnd type="triangle"/>
            </a:ln>
            <a:effectLst/>
          </p:spPr>
        </p:cxnSp>
        <p:sp>
          <p:nvSpPr>
            <p:cNvPr id="233" name="テキスト ボックス 232">
              <a:extLst>
                <a:ext uri="{FF2B5EF4-FFF2-40B4-BE49-F238E27FC236}">
                  <a16:creationId xmlns:a16="http://schemas.microsoft.com/office/drawing/2014/main" id="{EE616737-2B15-9FC3-E24A-A12C975A151A}"/>
                </a:ext>
              </a:extLst>
            </p:cNvPr>
            <p:cNvSpPr txBox="1"/>
            <p:nvPr/>
          </p:nvSpPr>
          <p:spPr>
            <a:xfrm>
              <a:off x="3689935" y="7105730"/>
              <a:ext cx="8864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回線試験　結果</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34" name="角丸四角形 41">
              <a:extLst>
                <a:ext uri="{FF2B5EF4-FFF2-40B4-BE49-F238E27FC236}">
                  <a16:creationId xmlns:a16="http://schemas.microsoft.com/office/drawing/2014/main" id="{EECCAC61-444C-A5FB-3879-C34D275D425D}"/>
                </a:ext>
              </a:extLst>
            </p:cNvPr>
            <p:cNvSpPr/>
            <p:nvPr/>
          </p:nvSpPr>
          <p:spPr bwMode="auto">
            <a:xfrm>
              <a:off x="8640851" y="5461663"/>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（発信）</a:t>
              </a:r>
            </a:p>
          </p:txBody>
        </p:sp>
        <p:sp>
          <p:nvSpPr>
            <p:cNvPr id="235" name="角丸四角形 122">
              <a:extLst>
                <a:ext uri="{FF2B5EF4-FFF2-40B4-BE49-F238E27FC236}">
                  <a16:creationId xmlns:a16="http://schemas.microsoft.com/office/drawing/2014/main" id="{11F172A8-E69B-6287-034D-58E555507C79}"/>
                </a:ext>
              </a:extLst>
            </p:cNvPr>
            <p:cNvSpPr/>
            <p:nvPr/>
          </p:nvSpPr>
          <p:spPr bwMode="auto">
            <a:xfrm>
              <a:off x="8623508" y="7014596"/>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（着信）</a:t>
              </a:r>
            </a:p>
          </p:txBody>
        </p:sp>
        <p:sp>
          <p:nvSpPr>
            <p:cNvPr id="236" name="線吹き出し 1 (枠付き) 207">
              <a:extLst>
                <a:ext uri="{FF2B5EF4-FFF2-40B4-BE49-F238E27FC236}">
                  <a16:creationId xmlns:a16="http://schemas.microsoft.com/office/drawing/2014/main" id="{9B7F10B7-B110-165A-A1B1-A57982DAF3EC}"/>
                </a:ext>
              </a:extLst>
            </p:cNvPr>
            <p:cNvSpPr/>
            <p:nvPr/>
          </p:nvSpPr>
          <p:spPr bwMode="auto">
            <a:xfrm>
              <a:off x="8491393" y="4735996"/>
              <a:ext cx="1323056" cy="540000"/>
            </a:xfrm>
            <a:prstGeom prst="borderCallout1">
              <a:avLst>
                <a:gd name="adj1" fmla="val 102939"/>
                <a:gd name="adj2" fmla="val 46895"/>
                <a:gd name="adj3" fmla="val 136523"/>
                <a:gd name="adj4" fmla="val 26661"/>
              </a:avLst>
            </a:prstGeom>
            <a:solidFill>
              <a:sysClr val="window" lastClr="FFFFFF"/>
            </a:solidFill>
            <a:ln w="12700"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CUSTOM</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から電話工事結果は流通しないため、時間をおいて確認する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237" name="線吹き出し 1 (枠付き) 207">
              <a:extLst>
                <a:ext uri="{FF2B5EF4-FFF2-40B4-BE49-F238E27FC236}">
                  <a16:creationId xmlns:a16="http://schemas.microsoft.com/office/drawing/2014/main" id="{F73D1A13-19B6-A30C-4F27-49ED720099E3}"/>
                </a:ext>
              </a:extLst>
            </p:cNvPr>
            <p:cNvSpPr/>
            <p:nvPr/>
          </p:nvSpPr>
          <p:spPr bwMode="auto">
            <a:xfrm>
              <a:off x="8485445" y="4280522"/>
              <a:ext cx="2387666" cy="360000"/>
            </a:xfrm>
            <a:prstGeom prst="borderCallout1">
              <a:avLst>
                <a:gd name="adj1" fmla="val 46650"/>
                <a:gd name="adj2" fmla="val -92"/>
                <a:gd name="adj3" fmla="val 111250"/>
                <a:gd name="adj4" fmla="val -24181"/>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記事欄流通するため、</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受信要求の送信契機で</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情報送信有無を「有」に設定する</a:t>
              </a:r>
              <a:r>
                <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*2</a:t>
              </a:r>
            </a:p>
          </p:txBody>
        </p:sp>
        <p:sp>
          <p:nvSpPr>
            <p:cNvPr id="239" name="テキスト ボックス 238">
              <a:extLst>
                <a:ext uri="{FF2B5EF4-FFF2-40B4-BE49-F238E27FC236}">
                  <a16:creationId xmlns:a16="http://schemas.microsoft.com/office/drawing/2014/main" id="{6278B0F3-9686-FE50-01EF-4AC48E531141}"/>
                </a:ext>
              </a:extLst>
            </p:cNvPr>
            <p:cNvSpPr txBox="1"/>
            <p:nvPr/>
          </p:nvSpPr>
          <p:spPr>
            <a:xfrm>
              <a:off x="1154582" y="8612949"/>
              <a:ext cx="9893734" cy="660245"/>
            </a:xfrm>
            <a:prstGeom prst="rect">
              <a:avLst/>
            </a:prstGeom>
            <a:noFill/>
          </p:spPr>
          <p:txBody>
            <a:bodyPr wrap="none" lIns="0" tIns="0" rIns="0" bIns="0" rtlCol="0">
              <a:spAutoFit/>
            </a:bodyPr>
            <a:lstStyle/>
            <a:p>
              <a:pPr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a:t>
              </a:r>
              <a:r>
                <a:rPr kumimoji="1" lang="en-US" altLang="ja-JP" sz="1000" dirty="0">
                  <a:latin typeface="+mn-ea"/>
                  <a:ea typeface="+mn-ea"/>
                </a:rPr>
                <a:t> PSTN</a:t>
              </a:r>
              <a:r>
                <a:rPr kumimoji="1" lang="ja-JP" altLang="en-US" sz="1000" dirty="0">
                  <a:latin typeface="+mn-ea"/>
                  <a:ea typeface="+mn-ea"/>
                </a:rPr>
                <a:t>の工事だが、ひかりと</a:t>
              </a:r>
              <a:r>
                <a:rPr kumimoji="1" lang="en-US" altLang="ja-JP" sz="1000" dirty="0">
                  <a:latin typeface="+mn-ea"/>
                  <a:ea typeface="+mn-ea"/>
                </a:rPr>
                <a:t>PSTN</a:t>
              </a:r>
              <a:r>
                <a:rPr kumimoji="1" lang="ja-JP" altLang="en-US" sz="1000" dirty="0">
                  <a:latin typeface="+mn-ea"/>
                  <a:ea typeface="+mn-ea"/>
                </a:rPr>
                <a:t>で</a:t>
              </a:r>
              <a:r>
                <a:rPr lang="ja-JP" altLang="en-US" sz="1000" dirty="0">
                  <a:latin typeface="+mn-ea"/>
                  <a:ea typeface="+mn-ea"/>
                </a:rPr>
                <a:t>汎用的な仕組みとし、（ひかり電話）工事依頼情報流通を流用する前提であることから、インタフェース</a:t>
              </a:r>
              <a:r>
                <a:rPr kumimoji="1" lang="ja-JP" altLang="en-US" sz="1000" dirty="0">
                  <a:latin typeface="+mn-ea"/>
                  <a:ea typeface="+mn-ea"/>
                </a:rPr>
                <a:t>名は（ひかり電話）工事依頼情報流通とする</a:t>
              </a:r>
              <a:endParaRPr kumimoji="1" lang="en-US" altLang="ja-JP" sz="1000" dirty="0">
                <a:latin typeface="+mn-ea"/>
                <a:ea typeface="+mn-ea"/>
              </a:endParaRPr>
            </a:p>
            <a:p>
              <a:pPr algn="l">
                <a:lnSpc>
                  <a:spcPct val="110000"/>
                </a:lnSpc>
              </a:pPr>
              <a:r>
                <a:rPr lang="ja-JP" altLang="en-US" sz="1000" dirty="0">
                  <a:solidFill>
                    <a:prstClr val="black"/>
                  </a:solidFill>
                  <a:latin typeface="Meiryo UI"/>
                  <a:ea typeface="Meiryo UI"/>
                </a:rPr>
                <a:t>　　　</a:t>
              </a:r>
              <a:r>
                <a:rPr lang="en-US" altLang="ja-JP" sz="1000" dirty="0">
                  <a:solidFill>
                    <a:prstClr val="black"/>
                  </a:solidFill>
                  <a:latin typeface="Meiryo UI"/>
                  <a:ea typeface="Meiryo UI"/>
                </a:rPr>
                <a:t>*2</a:t>
              </a:r>
              <a:r>
                <a:rPr lang="ja-JP" altLang="en-US" sz="1000" dirty="0">
                  <a:solidFill>
                    <a:prstClr val="black"/>
                  </a:solidFill>
                  <a:latin typeface="Meiryo UI"/>
                  <a:ea typeface="Meiryo UI"/>
                </a:rPr>
                <a:t>：端末毎に設定される</a:t>
              </a:r>
              <a:r>
                <a:rPr lang="en-US" altLang="ja-JP" sz="1000" dirty="0">
                  <a:solidFill>
                    <a:prstClr val="black"/>
                  </a:solidFill>
                  <a:latin typeface="Meiryo UI"/>
                  <a:ea typeface="Meiryo UI"/>
                </a:rPr>
                <a:t>SO</a:t>
              </a:r>
              <a:r>
                <a:rPr lang="ja-JP" altLang="en-US" sz="1000" dirty="0">
                  <a:solidFill>
                    <a:prstClr val="black"/>
                  </a:solidFill>
                  <a:latin typeface="Meiryo UI"/>
                  <a:ea typeface="Meiryo UI"/>
                </a:rPr>
                <a:t>情報送信有無が「無」の場合、</a:t>
              </a:r>
              <a:r>
                <a:rPr lang="en-US" altLang="ja-JP" sz="1000" dirty="0">
                  <a:solidFill>
                    <a:prstClr val="black"/>
                  </a:solidFill>
                  <a:latin typeface="Meiryo UI"/>
                  <a:ea typeface="Meiryo UI"/>
                </a:rPr>
                <a:t>CUSTOM</a:t>
              </a:r>
              <a:r>
                <a:rPr lang="ja-JP" altLang="en-US" sz="1000" dirty="0">
                  <a:solidFill>
                    <a:prstClr val="black"/>
                  </a:solidFill>
                  <a:latin typeface="Meiryo UI"/>
                  <a:ea typeface="Meiryo UI"/>
                </a:rPr>
                <a:t>からのオーダ情報で、番ポ有無が記載された記事欄等を受信できなくなるため、</a:t>
              </a:r>
              <a:r>
                <a:rPr lang="en-US" altLang="ja-JP" sz="1000" dirty="0">
                  <a:solidFill>
                    <a:prstClr val="black"/>
                  </a:solidFill>
                  <a:latin typeface="Meiryo UI"/>
                  <a:ea typeface="Meiryo UI"/>
                </a:rPr>
                <a:t>AP</a:t>
              </a:r>
              <a:r>
                <a:rPr lang="ja-JP" altLang="en-US" sz="1000" dirty="0">
                  <a:solidFill>
                    <a:prstClr val="black"/>
                  </a:solidFill>
                  <a:latin typeface="Meiryo UI"/>
                  <a:ea typeface="Meiryo UI"/>
                </a:rPr>
                <a:t>で一律「有」に設定する</a:t>
              </a:r>
              <a:endParaRPr lang="en-US" altLang="ja-JP" sz="1000" dirty="0">
                <a:solidFill>
                  <a:prstClr val="black"/>
                </a:solidFill>
                <a:latin typeface="Meiryo UI"/>
                <a:ea typeface="Meiryo UI"/>
              </a:endParaRPr>
            </a:p>
            <a:p>
              <a:pPr algn="l">
                <a:lnSpc>
                  <a:spcPct val="110000"/>
                </a:lnSpc>
              </a:pPr>
              <a:r>
                <a:rPr lang="ja-JP" altLang="en-US" sz="1000" dirty="0">
                  <a:latin typeface="+mn-ea"/>
                  <a:ea typeface="+mn-ea"/>
                </a:rPr>
                <a:t>　　　</a:t>
              </a:r>
              <a:r>
                <a:rPr lang="en-US" altLang="ja-JP" sz="1000" dirty="0">
                  <a:latin typeface="+mn-ea"/>
                  <a:ea typeface="+mn-ea"/>
                </a:rPr>
                <a:t>*3</a:t>
              </a:r>
              <a:r>
                <a:rPr lang="ja-JP" altLang="en-US" sz="1000" dirty="0">
                  <a:latin typeface="+mn-ea"/>
                  <a:ea typeface="+mn-ea"/>
                </a:rPr>
                <a:t>：記事欄文言の設定は並行運転期間の暫定対処であるため、本格運用時における本チェック条件については</a:t>
              </a:r>
              <a:r>
                <a:rPr lang="en-US" altLang="ja-JP" sz="1000" dirty="0">
                  <a:latin typeface="+mn-ea"/>
                  <a:ea typeface="+mn-ea"/>
                </a:rPr>
                <a:t>2026</a:t>
              </a:r>
              <a:r>
                <a:rPr lang="ja-JP" altLang="en-US" sz="1000" dirty="0">
                  <a:latin typeface="+mn-ea"/>
                  <a:ea typeface="+mn-ea"/>
                </a:rPr>
                <a:t>年</a:t>
              </a:r>
              <a:r>
                <a:rPr lang="en-US" altLang="ja-JP" sz="1000" dirty="0">
                  <a:latin typeface="+mn-ea"/>
                  <a:ea typeface="+mn-ea"/>
                </a:rPr>
                <a:t>1</a:t>
              </a:r>
              <a:r>
                <a:rPr lang="ja-JP" altLang="en-US" sz="1000" dirty="0">
                  <a:latin typeface="+mn-ea"/>
                  <a:ea typeface="+mn-ea"/>
                </a:rPr>
                <a:t>月開発にて検討する</a:t>
              </a:r>
              <a:endParaRPr lang="en-US" altLang="ja-JP" sz="1000" dirty="0">
                <a:latin typeface="+mn-ea"/>
                <a:ea typeface="+mn-ea"/>
              </a:endParaRPr>
            </a:p>
            <a:p>
              <a:pPr algn="l">
                <a:lnSpc>
                  <a:spcPct val="110000"/>
                </a:lnSpc>
              </a:pPr>
              <a:r>
                <a:rPr lang="ja-JP" altLang="en-US" sz="1000" dirty="0">
                  <a:latin typeface="+mn-ea"/>
                  <a:ea typeface="+mn-ea"/>
                </a:rPr>
                <a:t>　　　</a:t>
              </a:r>
              <a:r>
                <a:rPr lang="en-US" altLang="ja-JP" sz="1000" dirty="0">
                  <a:latin typeface="+mn-ea"/>
                  <a:ea typeface="+mn-ea"/>
                </a:rPr>
                <a:t>*4</a:t>
              </a:r>
              <a:r>
                <a:rPr lang="ja-JP" altLang="en-US" sz="1000" dirty="0">
                  <a:latin typeface="+mn-ea"/>
                  <a:ea typeface="+mn-ea"/>
                </a:rPr>
                <a:t>：オフライン（不感知）はチェック不要とする</a:t>
              </a:r>
              <a:endParaRPr lang="en-US" altLang="ja-JP" sz="1000" dirty="0">
                <a:solidFill>
                  <a:prstClr val="black"/>
                </a:solidFill>
                <a:latin typeface="Meiryo UI"/>
                <a:ea typeface="Meiryo UI"/>
              </a:endParaRPr>
            </a:p>
          </p:txBody>
        </p:sp>
      </p:grpSp>
      <p:sp>
        <p:nvSpPr>
          <p:cNvPr id="21" name="線吹き出し 1 (枠付き) 207">
            <a:extLst>
              <a:ext uri="{FF2B5EF4-FFF2-40B4-BE49-F238E27FC236}">
                <a16:creationId xmlns:a16="http://schemas.microsoft.com/office/drawing/2014/main" id="{A4047F17-64AF-98C4-BAF6-FD36A579FDA8}"/>
              </a:ext>
            </a:extLst>
          </p:cNvPr>
          <p:cNvSpPr/>
          <p:nvPr/>
        </p:nvSpPr>
        <p:spPr bwMode="auto">
          <a:xfrm>
            <a:off x="10009286" y="4414421"/>
            <a:ext cx="2509451" cy="1195265"/>
          </a:xfrm>
          <a:prstGeom prst="borderCallout1">
            <a:avLst>
              <a:gd name="adj1" fmla="val 82169"/>
              <a:gd name="adj2" fmla="val -180"/>
              <a:gd name="adj3" fmla="val 104851"/>
              <a:gd name="adj4" fmla="val -52160"/>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工事完了操作時の</a:t>
            </a:r>
            <a:r>
              <a:rPr kumimoji="0" lang="ja-JP" altLang="en-US" sz="1000" kern="0" dirty="0">
                <a:solidFill>
                  <a:srgbClr val="0000FF"/>
                </a:solidFill>
                <a:latin typeface="Meiryo UI"/>
                <a:ea typeface="Meiryo UI"/>
                <a:cs typeface="メイリオ" panose="020B0604030504040204" pitchFamily="50" charset="-128"/>
              </a:rPr>
              <a:t>番ポ自動工事依頼未実施</a:t>
            </a:r>
            <a:endParaRPr kumimoji="0" lang="en-US" altLang="ja-JP" sz="1000" kern="0" dirty="0">
              <a:solidFill>
                <a:srgbClr val="0000FF"/>
              </a:solidFill>
              <a:latin typeface="Meiryo UI"/>
              <a:ea typeface="Meiryo UI"/>
              <a:cs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チェック機能を追加する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graphicFrame>
        <p:nvGraphicFramePr>
          <p:cNvPr id="22" name="表 21">
            <a:extLst>
              <a:ext uri="{FF2B5EF4-FFF2-40B4-BE49-F238E27FC236}">
                <a16:creationId xmlns:a16="http://schemas.microsoft.com/office/drawing/2014/main" id="{DD0CA2DE-3D69-6607-95FC-BDED5B22A469}"/>
              </a:ext>
            </a:extLst>
          </p:cNvPr>
          <p:cNvGraphicFramePr>
            <a:graphicFrameLocks noGrp="1"/>
          </p:cNvGraphicFramePr>
          <p:nvPr>
            <p:extLst>
              <p:ext uri="{D42A27DB-BD31-4B8C-83A1-F6EECF244321}">
                <p14:modId xmlns:p14="http://schemas.microsoft.com/office/powerpoint/2010/main" val="457034635"/>
              </p:ext>
            </p:extLst>
          </p:nvPr>
        </p:nvGraphicFramePr>
        <p:xfrm>
          <a:off x="10103080" y="4835287"/>
          <a:ext cx="2304573" cy="692213"/>
        </p:xfrm>
        <a:graphic>
          <a:graphicData uri="http://schemas.openxmlformats.org/drawingml/2006/table">
            <a:tbl>
              <a:tblPr firstRow="1" bandRow="1"/>
              <a:tblGrid>
                <a:gridCol w="2304573">
                  <a:extLst>
                    <a:ext uri="{9D8B030D-6E8A-4147-A177-3AD203B41FA5}">
                      <a16:colId xmlns:a16="http://schemas.microsoft.com/office/drawing/2014/main" val="2708079009"/>
                    </a:ext>
                  </a:extLst>
                </a:gridCol>
              </a:tblGrid>
              <a:tr h="164985">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eiryo UI" panose="020B0604030504040204" pitchFamily="50" charset="-128"/>
                          <a:ea typeface="Meiryo UI" panose="020B0604030504040204" pitchFamily="50" charset="-128"/>
                        </a:rPr>
                        <a:t>ワーニング表示条件</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498293">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・番ポ工事依頼が未実施である場合</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・項目「自ＳＯ情報（記事）／オーダ記事」に番ポ有無が有を示す文言</a:t>
                      </a:r>
                      <a:r>
                        <a:rPr kumimoji="1" lang="en-US" altLang="ja-JP" sz="800" b="0" i="0" baseline="0" dirty="0">
                          <a:solidFill>
                            <a:srgbClr val="0000FF"/>
                          </a:solidFill>
                          <a:latin typeface="Meiryo UI" panose="020B0604030504040204" pitchFamily="50" charset="-128"/>
                          <a:ea typeface="Meiryo UI" panose="020B0604030504040204" pitchFamily="50" charset="-128"/>
                        </a:rPr>
                        <a:t>“</a:t>
                      </a:r>
                      <a:r>
                        <a:rPr kumimoji="1" lang="ja-JP" altLang="en-US" sz="800" b="0" i="0" baseline="0" dirty="0">
                          <a:solidFill>
                            <a:srgbClr val="0000FF"/>
                          </a:solidFill>
                          <a:latin typeface="Meiryo UI" panose="020B0604030504040204" pitchFamily="50" charset="-128"/>
                          <a:ea typeface="Meiryo UI" panose="020B0604030504040204" pitchFamily="50" charset="-128"/>
                        </a:rPr>
                        <a:t>番ポ</a:t>
                      </a:r>
                      <a:r>
                        <a:rPr kumimoji="1" lang="en-US" altLang="ja-JP" sz="800" b="0" i="0" baseline="0" dirty="0">
                          <a:solidFill>
                            <a:srgbClr val="0000FF"/>
                          </a:solidFill>
                          <a:latin typeface="Meiryo UI" panose="020B0604030504040204" pitchFamily="50" charset="-128"/>
                          <a:ea typeface="Meiryo UI" panose="020B0604030504040204" pitchFamily="50" charset="-128"/>
                        </a:rPr>
                        <a:t>”</a:t>
                      </a:r>
                      <a:r>
                        <a:rPr kumimoji="1" lang="ja-JP" altLang="en-US" sz="800" b="0" i="0" baseline="0" dirty="0">
                          <a:solidFill>
                            <a:srgbClr val="0000FF"/>
                          </a:solidFill>
                          <a:latin typeface="Meiryo UI" panose="020B0604030504040204" pitchFamily="50" charset="-128"/>
                          <a:ea typeface="Meiryo UI" panose="020B0604030504040204" pitchFamily="50" charset="-128"/>
                        </a:rPr>
                        <a:t>が設定されている場合</a:t>
                      </a:r>
                      <a:r>
                        <a:rPr kumimoji="1" lang="en-US" altLang="ja-JP" sz="800" kern="1200" dirty="0">
                          <a:solidFill>
                            <a:schemeClr val="tx1"/>
                          </a:solidFill>
                          <a:latin typeface="+mn-ea"/>
                          <a:ea typeface="Meiryo UI"/>
                          <a:cs typeface="+mn-cs"/>
                        </a:rPr>
                        <a:t>*3</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17272887"/>
                  </a:ext>
                </a:extLst>
              </a:tr>
            </a:tbl>
          </a:graphicData>
        </a:graphic>
      </p:graphicFrame>
      <p:sp>
        <p:nvSpPr>
          <p:cNvPr id="26" name="線吹き出し 1 (枠付き) 207">
            <a:extLst>
              <a:ext uri="{FF2B5EF4-FFF2-40B4-BE49-F238E27FC236}">
                <a16:creationId xmlns:a16="http://schemas.microsoft.com/office/drawing/2014/main" id="{4A784C85-CAEE-DC56-A2E6-A3423ACB1554}"/>
              </a:ext>
            </a:extLst>
          </p:cNvPr>
          <p:cNvSpPr/>
          <p:nvPr/>
        </p:nvSpPr>
        <p:spPr bwMode="auto">
          <a:xfrm>
            <a:off x="9577941" y="6359063"/>
            <a:ext cx="2940796" cy="1668337"/>
          </a:xfrm>
          <a:prstGeom prst="borderCallout1">
            <a:avLst>
              <a:gd name="adj1" fmla="val 7222"/>
              <a:gd name="adj2" fmla="val 431"/>
              <a:gd name="adj3" fmla="val -1316"/>
              <a:gd name="adj4" fmla="val -32650"/>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工事完了操作時の</a:t>
            </a:r>
            <a:r>
              <a:rPr kumimoji="0" lang="ja-JP" altLang="en-US" sz="1000" kern="0" dirty="0">
                <a:solidFill>
                  <a:srgbClr val="0000FF"/>
                </a:solidFill>
                <a:latin typeface="Meiryo UI"/>
                <a:ea typeface="Meiryo UI"/>
                <a:cs typeface="メイリオ" panose="020B0604030504040204" pitchFamily="50" charset="-128"/>
              </a:rPr>
              <a:t>番ポ工事未完了</a:t>
            </a: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チェック機能を追加する*</a:t>
            </a:r>
            <a:r>
              <a:rPr kumimoji="0" lang="en-US" altLang="ja-JP" sz="1000" kern="0" dirty="0">
                <a:solidFill>
                  <a:srgbClr val="0000FF"/>
                </a:solidFill>
                <a:latin typeface="Meiryo UI"/>
                <a:ea typeface="Meiryo UI"/>
                <a:cs typeface="メイリオ" panose="020B0604030504040204" pitchFamily="50" charset="-128"/>
              </a:rPr>
              <a:t>4</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graphicFrame>
        <p:nvGraphicFramePr>
          <p:cNvPr id="27" name="表 26">
            <a:extLst>
              <a:ext uri="{FF2B5EF4-FFF2-40B4-BE49-F238E27FC236}">
                <a16:creationId xmlns:a16="http://schemas.microsoft.com/office/drawing/2014/main" id="{029E1045-D2B1-AFA3-ED62-2C46B1B6F276}"/>
              </a:ext>
            </a:extLst>
          </p:cNvPr>
          <p:cNvGraphicFramePr>
            <a:graphicFrameLocks noGrp="1"/>
          </p:cNvGraphicFramePr>
          <p:nvPr>
            <p:extLst>
              <p:ext uri="{D42A27DB-BD31-4B8C-83A1-F6EECF244321}">
                <p14:modId xmlns:p14="http://schemas.microsoft.com/office/powerpoint/2010/main" val="2758119834"/>
              </p:ext>
            </p:extLst>
          </p:nvPr>
        </p:nvGraphicFramePr>
        <p:xfrm>
          <a:off x="9740451" y="6748266"/>
          <a:ext cx="2615776" cy="1132135"/>
        </p:xfrm>
        <a:graphic>
          <a:graphicData uri="http://schemas.openxmlformats.org/drawingml/2006/table">
            <a:tbl>
              <a:tblPr firstRow="1" bandRow="1"/>
              <a:tblGrid>
                <a:gridCol w="2615776">
                  <a:extLst>
                    <a:ext uri="{9D8B030D-6E8A-4147-A177-3AD203B41FA5}">
                      <a16:colId xmlns:a16="http://schemas.microsoft.com/office/drawing/2014/main" val="2708079009"/>
                    </a:ext>
                  </a:extLst>
                </a:gridCol>
              </a:tblGrid>
              <a:tr h="220107">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eiryo UI" panose="020B0604030504040204" pitchFamily="50" charset="-128"/>
                          <a:ea typeface="Meiryo UI" panose="020B0604030504040204" pitchFamily="50" charset="-128"/>
                        </a:rPr>
                        <a:t>ワーニング表示条件</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912028">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・番ポ工事依頼が正常に実施済みである場合（番ポ自動工事ステータスが「依頼済」である場合）</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a:t>
                      </a:r>
                      <a:r>
                        <a:rPr kumimoji="0" lang="ja-JP" altLang="en-US" sz="8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双方向番ポ開始前に申し込まれた片方向番でない場合</a:t>
                      </a:r>
                      <a:endParaRPr kumimoji="0" lang="en-US" altLang="ja-JP" sz="8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a:p>
                      <a:pPr marL="0" lvl="1" indent="0" algn="l"/>
                      <a:r>
                        <a:rPr kumimoji="0" lang="ja-JP" altLang="en-US" sz="800" b="0" i="0" u="none" strike="noStrike" kern="0" cap="none" spc="0" normalizeH="0" baseline="0" noProof="0" dirty="0">
                          <a:ln>
                            <a:noFill/>
                          </a:ln>
                          <a:solidFill>
                            <a:srgbClr val="0000FF"/>
                          </a:solidFill>
                          <a:effectLst/>
                          <a:uLnTx/>
                          <a:uFillTx/>
                          <a:latin typeface="Meiryo UI"/>
                          <a:ea typeface="Meiryo UI"/>
                        </a:rPr>
                        <a:t>・事業者情報で返却された移転元事業者</a:t>
                      </a:r>
                      <a:r>
                        <a:rPr kumimoji="0" lang="en-US" altLang="ja-JP" sz="800" b="0" i="0" u="none" strike="noStrike" kern="0" cap="none" spc="0" normalizeH="0" baseline="0" noProof="0" dirty="0">
                          <a:ln>
                            <a:noFill/>
                          </a:ln>
                          <a:solidFill>
                            <a:srgbClr val="0000FF"/>
                          </a:solidFill>
                          <a:effectLst/>
                          <a:uLnTx/>
                          <a:uFillTx/>
                          <a:latin typeface="Meiryo UI"/>
                          <a:ea typeface="Meiryo UI"/>
                        </a:rPr>
                        <a:t>-</a:t>
                      </a:r>
                      <a:r>
                        <a:rPr kumimoji="0" lang="ja-JP" altLang="en-US" sz="800" b="0" i="0" u="none" strike="noStrike" kern="0" cap="none" spc="0" normalizeH="0" baseline="0" noProof="0" dirty="0">
                          <a:ln>
                            <a:noFill/>
                          </a:ln>
                          <a:solidFill>
                            <a:srgbClr val="0000FF"/>
                          </a:solidFill>
                          <a:effectLst/>
                          <a:uLnTx/>
                          <a:uFillTx/>
                          <a:latin typeface="Meiryo UI"/>
                          <a:ea typeface="Meiryo UI"/>
                        </a:rPr>
                        <a:t>番号取得事業者の組み合わせにおいて、１つ以上の組み合わせで工事結果情報が未流通である場合</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17272887"/>
                  </a:ext>
                </a:extLst>
              </a:tr>
            </a:tbl>
          </a:graphicData>
        </a:graphic>
      </p:graphicFrame>
      <p:sp>
        <p:nvSpPr>
          <p:cNvPr id="28" name="楕円 27">
            <a:extLst>
              <a:ext uri="{FF2B5EF4-FFF2-40B4-BE49-F238E27FC236}">
                <a16:creationId xmlns:a16="http://schemas.microsoft.com/office/drawing/2014/main" id="{2BCE0AB5-1CEE-6A7F-C691-0C9D388F739E}"/>
              </a:ext>
            </a:extLst>
          </p:cNvPr>
          <p:cNvSpPr/>
          <p:nvPr/>
        </p:nvSpPr>
        <p:spPr bwMode="auto">
          <a:xfrm>
            <a:off x="9898054" y="4237749"/>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29" name="楕円 28">
            <a:extLst>
              <a:ext uri="{FF2B5EF4-FFF2-40B4-BE49-F238E27FC236}">
                <a16:creationId xmlns:a16="http://schemas.microsoft.com/office/drawing/2014/main" id="{A2946332-552D-29DC-FC5B-122906C66D7D}"/>
              </a:ext>
            </a:extLst>
          </p:cNvPr>
          <p:cNvSpPr/>
          <p:nvPr/>
        </p:nvSpPr>
        <p:spPr bwMode="auto">
          <a:xfrm>
            <a:off x="9189066" y="6296947"/>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30" name="楕円 29">
            <a:extLst>
              <a:ext uri="{FF2B5EF4-FFF2-40B4-BE49-F238E27FC236}">
                <a16:creationId xmlns:a16="http://schemas.microsoft.com/office/drawing/2014/main" id="{FE49276F-2218-9825-1515-09D675B83768}"/>
              </a:ext>
            </a:extLst>
          </p:cNvPr>
          <p:cNvSpPr/>
          <p:nvPr/>
        </p:nvSpPr>
        <p:spPr bwMode="auto">
          <a:xfrm>
            <a:off x="959058" y="8431782"/>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31" name="楕円 30">
            <a:extLst>
              <a:ext uri="{FF2B5EF4-FFF2-40B4-BE49-F238E27FC236}">
                <a16:creationId xmlns:a16="http://schemas.microsoft.com/office/drawing/2014/main" id="{93E24011-83F8-6427-CAC5-E12A290440A6}"/>
              </a:ext>
            </a:extLst>
          </p:cNvPr>
          <p:cNvSpPr/>
          <p:nvPr/>
        </p:nvSpPr>
        <p:spPr bwMode="auto">
          <a:xfrm>
            <a:off x="959058" y="864818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339601063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３．１　全体概要（システム全体処理方式（８／８））</a:t>
            </a:r>
          </a:p>
          <a:p>
            <a:pPr lvl="0"/>
            <a:r>
              <a:rPr lang="ja-JP" altLang="en-US" dirty="0"/>
              <a:t>　</a:t>
            </a:r>
            <a:r>
              <a:rPr lang="en-US" altLang="ja-JP" sz="1050" dirty="0">
                <a:solidFill>
                  <a:srgbClr val="000000"/>
                </a:solidFill>
                <a:latin typeface="+mn-lt"/>
                <a:ea typeface="+mn-ea"/>
              </a:rPr>
              <a:t> PSTN</a:t>
            </a:r>
            <a:r>
              <a:rPr lang="ja-JP" altLang="en-US" sz="1050" dirty="0">
                <a:solidFill>
                  <a:srgbClr val="000000"/>
                </a:solidFill>
                <a:latin typeface="+mn-lt"/>
                <a:ea typeface="+mn-ea"/>
              </a:rPr>
              <a:t>ネイティブ番号帯の番ポオーダを</a:t>
            </a:r>
            <a:r>
              <a:rPr lang="en-US" altLang="ja-JP" sz="1050" dirty="0">
                <a:solidFill>
                  <a:srgbClr val="000000"/>
                </a:solidFill>
                <a:latin typeface="+mn-lt"/>
                <a:ea typeface="+mn-ea"/>
              </a:rPr>
              <a:t>CUSTOM</a:t>
            </a:r>
            <a:r>
              <a:rPr lang="ja-JP" altLang="en-US" sz="1050" dirty="0">
                <a:solidFill>
                  <a:srgbClr val="000000"/>
                </a:solidFill>
                <a:latin typeface="+mn-lt"/>
                <a:ea typeface="+mn-ea"/>
              </a:rPr>
              <a:t>から受領し、番ポシステムへ番ポ申込する場合のシーケンスを以下に示す</a:t>
            </a:r>
            <a:endParaRPr lang="en-US" altLang="ja-JP" sz="1050" dirty="0">
              <a:solidFill>
                <a:srgbClr val="000000"/>
              </a:solidFill>
              <a:latin typeface="+mn-lt"/>
              <a:ea typeface="+mn-ea"/>
            </a:endParaRPr>
          </a:p>
          <a:p>
            <a:r>
              <a:rPr lang="ja-JP" altLang="en-US" dirty="0">
                <a:solidFill>
                  <a:srgbClr val="000000"/>
                </a:solidFill>
                <a:latin typeface="+mn-lt"/>
                <a:ea typeface="+mn-ea"/>
              </a:rPr>
              <a:t>　</a:t>
            </a:r>
            <a:r>
              <a:rPr lang="en-US" altLang="ja-JP" dirty="0">
                <a:solidFill>
                  <a:srgbClr val="000000"/>
                </a:solidFill>
                <a:latin typeface="+mn-lt"/>
                <a:ea typeface="+mn-ea"/>
              </a:rPr>
              <a:t>【</a:t>
            </a:r>
            <a:r>
              <a:rPr lang="ja-JP" altLang="en-US" dirty="0">
                <a:solidFill>
                  <a:srgbClr val="000000"/>
                </a:solidFill>
                <a:latin typeface="+mn-lt"/>
                <a:ea typeface="+mn-ea"/>
              </a:rPr>
              <a:t>オ</a:t>
            </a:r>
            <a:r>
              <a:rPr lang="en-US" altLang="ja-JP" dirty="0">
                <a:solidFill>
                  <a:srgbClr val="000000"/>
                </a:solidFill>
                <a:latin typeface="+mn-lt"/>
                <a:ea typeface="+mn-ea"/>
              </a:rPr>
              <a:t>】</a:t>
            </a:r>
            <a:r>
              <a:rPr lang="ja-JP" altLang="en-US" sz="1050" dirty="0">
                <a:solidFill>
                  <a:srgbClr val="000000"/>
                </a:solidFill>
                <a:latin typeface="+mn-lt"/>
                <a:ea typeface="+mn-ea"/>
              </a:rPr>
              <a:t>メタル電話のポートインー</a:t>
            </a:r>
            <a:r>
              <a:rPr kumimoji="1" lang="en-US" altLang="ja-JP" sz="1050" dirty="0">
                <a:latin typeface="+mn-ea"/>
                <a:ea typeface="+mn-ea"/>
              </a:rPr>
              <a:t>IF</a:t>
            </a:r>
            <a:r>
              <a:rPr kumimoji="1" lang="ja-JP" altLang="en-US" sz="1050" dirty="0">
                <a:latin typeface="+mn-ea"/>
                <a:ea typeface="+mn-ea"/>
              </a:rPr>
              <a:t>対応　</a:t>
            </a:r>
            <a:r>
              <a:rPr lang="ja-JP" altLang="en-US" sz="1050" dirty="0">
                <a:solidFill>
                  <a:srgbClr val="000000"/>
                </a:solidFill>
                <a:latin typeface="+mn-lt"/>
                <a:ea typeface="+mn-ea"/>
              </a:rPr>
              <a:t>（</a:t>
            </a:r>
            <a:r>
              <a:rPr lang="en-US" altLang="ja-JP" sz="1050" dirty="0">
                <a:solidFill>
                  <a:srgbClr val="000000"/>
                </a:solidFill>
                <a:latin typeface="+mn-lt"/>
                <a:ea typeface="+mn-ea"/>
              </a:rPr>
              <a:t>Ⅱ</a:t>
            </a:r>
            <a:r>
              <a:rPr lang="ja-JP" altLang="en-US" sz="1050" dirty="0">
                <a:solidFill>
                  <a:srgbClr val="000000"/>
                </a:solidFill>
                <a:latin typeface="+mn-lt"/>
                <a:ea typeface="+mn-ea"/>
              </a:rPr>
              <a:t>）シーケンス（</a:t>
            </a:r>
            <a:r>
              <a:rPr lang="en-US" altLang="ja-JP" sz="1050" dirty="0">
                <a:solidFill>
                  <a:srgbClr val="000000"/>
                </a:solidFill>
                <a:latin typeface="+mn-lt"/>
                <a:ea typeface="+mn-ea"/>
              </a:rPr>
              <a:t>PTN6</a:t>
            </a:r>
            <a:r>
              <a:rPr lang="ja-JP" altLang="en-US" sz="1050" dirty="0">
                <a:solidFill>
                  <a:srgbClr val="000000"/>
                </a:solidFill>
                <a:latin typeface="+mn-lt"/>
                <a:ea typeface="+mn-ea"/>
              </a:rPr>
              <a:t>：番ポシステムへ番ポ申込）</a:t>
            </a:r>
            <a:endParaRPr lang="en-US" altLang="ja-JP" sz="1050" dirty="0">
              <a:solidFill>
                <a:srgbClr val="000000"/>
              </a:solidFill>
              <a:latin typeface="+mn-lt"/>
              <a:ea typeface="+mn-ea"/>
            </a:endParaRPr>
          </a:p>
          <a:p>
            <a:pPr lvl="0"/>
            <a:endParaRPr lang="ja-JP" altLang="en-US" dirty="0"/>
          </a:p>
        </p:txBody>
      </p:sp>
      <p:sp>
        <p:nvSpPr>
          <p:cNvPr id="95" name="スライド番号プレースホルダー 1"/>
          <p:cNvSpPr>
            <a:spLocks noGrp="1"/>
          </p:cNvSpPr>
          <p:nvPr>
            <p:ph type="sldNum" sz="quarter" idx="4"/>
          </p:nvPr>
        </p:nvSpPr>
        <p:spPr>
          <a:xfrm>
            <a:off x="5262410" y="9301100"/>
            <a:ext cx="2311400" cy="179387"/>
          </a:xfrm>
        </p:spPr>
        <p:txBody>
          <a:bodyPr/>
          <a:lstStyle/>
          <a:p>
            <a:r>
              <a:rPr lang="en-US" altLang="ja-JP" dirty="0"/>
              <a:t>01.1-29</a:t>
            </a:r>
          </a:p>
        </p:txBody>
      </p:sp>
      <p:sp>
        <p:nvSpPr>
          <p:cNvPr id="2" name="テキスト ボックス 1">
            <a:extLst>
              <a:ext uri="{FF2B5EF4-FFF2-40B4-BE49-F238E27FC236}">
                <a16:creationId xmlns:a16="http://schemas.microsoft.com/office/drawing/2014/main" id="{DDEEB2FF-B27D-B926-F061-F51F622E2BE0}"/>
              </a:ext>
            </a:extLst>
          </p:cNvPr>
          <p:cNvSpPr txBox="1"/>
          <p:nvPr/>
        </p:nvSpPr>
        <p:spPr>
          <a:xfrm>
            <a:off x="11385970"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統合</a:t>
            </a:r>
            <a:r>
              <a:rPr lang="en-US" altLang="ja-JP" sz="1050" dirty="0">
                <a:solidFill>
                  <a:srgbClr val="000000"/>
                </a:solidFill>
                <a:latin typeface="+mn-ea"/>
                <a:ea typeface="+mn-ea"/>
              </a:rPr>
              <a:t>HHC</a:t>
            </a:r>
            <a:endParaRPr lang="zh-TW" altLang="en-US" sz="1050" dirty="0">
              <a:solidFill>
                <a:srgbClr val="000000"/>
              </a:solidFill>
              <a:latin typeface="+mn-ea"/>
              <a:ea typeface="+mn-ea"/>
            </a:endParaRPr>
          </a:p>
        </p:txBody>
      </p:sp>
      <p:sp>
        <p:nvSpPr>
          <p:cNvPr id="3" name="テキスト ボックス 2">
            <a:extLst>
              <a:ext uri="{FF2B5EF4-FFF2-40B4-BE49-F238E27FC236}">
                <a16:creationId xmlns:a16="http://schemas.microsoft.com/office/drawing/2014/main" id="{3CCD598F-C641-06BD-812B-89FA3EE5F662}"/>
              </a:ext>
            </a:extLst>
          </p:cNvPr>
          <p:cNvSpPr txBox="1"/>
          <p:nvPr/>
        </p:nvSpPr>
        <p:spPr>
          <a:xfrm>
            <a:off x="10066086"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オーダ制御</a:t>
            </a:r>
            <a:endParaRPr lang="zh-TW" altLang="en-US" sz="1050" dirty="0">
              <a:solidFill>
                <a:srgbClr val="000000"/>
              </a:solidFill>
              <a:latin typeface="+mn-ea"/>
              <a:ea typeface="+mn-ea"/>
            </a:endParaRPr>
          </a:p>
        </p:txBody>
      </p:sp>
      <p:sp>
        <p:nvSpPr>
          <p:cNvPr id="4" name="テキスト ボックス 3">
            <a:extLst>
              <a:ext uri="{FF2B5EF4-FFF2-40B4-BE49-F238E27FC236}">
                <a16:creationId xmlns:a16="http://schemas.microsoft.com/office/drawing/2014/main" id="{C1B5C826-7239-3DAD-0D08-8D180FB546BD}"/>
              </a:ext>
            </a:extLst>
          </p:cNvPr>
          <p:cNvSpPr txBox="1"/>
          <p:nvPr/>
        </p:nvSpPr>
        <p:spPr>
          <a:xfrm>
            <a:off x="8749147" y="196955"/>
            <a:ext cx="1260140" cy="177070"/>
          </a:xfrm>
          <a:prstGeom prst="roundRect">
            <a:avLst/>
          </a:prstGeom>
          <a:solidFill>
            <a:schemeClr val="bg1">
              <a:lumMod val="75000"/>
            </a:schemeClr>
          </a:solidFill>
          <a:ln>
            <a:noFill/>
          </a:ln>
        </p:spPr>
        <p:txBody>
          <a:bodyPr wrap="square" lIns="0" tIns="0" rIns="0" bIns="0" rtlCol="0" anchor="ctr">
            <a:spAutoFit/>
          </a:bodyPr>
          <a:lstStyle/>
          <a:p>
            <a:pPr>
              <a:lnSpc>
                <a:spcPct val="110000"/>
              </a:lnSpc>
            </a:pPr>
            <a:r>
              <a:rPr lang="ja-JP" altLang="en-US" sz="1050" dirty="0">
                <a:solidFill>
                  <a:srgbClr val="000000"/>
                </a:solidFill>
                <a:latin typeface="+mn-ea"/>
                <a:ea typeface="+mn-ea"/>
              </a:rPr>
              <a:t>設備連携</a:t>
            </a:r>
            <a:endParaRPr lang="zh-TW" altLang="en-US" sz="1050" dirty="0">
              <a:solidFill>
                <a:srgbClr val="000000"/>
              </a:solidFill>
              <a:latin typeface="+mn-ea"/>
              <a:ea typeface="+mn-ea"/>
            </a:endParaRPr>
          </a:p>
        </p:txBody>
      </p:sp>
      <p:grpSp>
        <p:nvGrpSpPr>
          <p:cNvPr id="6" name="グループ化 5">
            <a:extLst>
              <a:ext uri="{FF2B5EF4-FFF2-40B4-BE49-F238E27FC236}">
                <a16:creationId xmlns:a16="http://schemas.microsoft.com/office/drawing/2014/main" id="{1A70EBEC-8932-441A-C9BD-C7EC9FA95196}"/>
              </a:ext>
            </a:extLst>
          </p:cNvPr>
          <p:cNvGrpSpPr/>
          <p:nvPr/>
        </p:nvGrpSpPr>
        <p:grpSpPr>
          <a:xfrm>
            <a:off x="10388901" y="1674215"/>
            <a:ext cx="2257209" cy="972000"/>
            <a:chOff x="7556331" y="323186"/>
            <a:chExt cx="2257209" cy="972000"/>
          </a:xfrm>
        </p:grpSpPr>
        <p:sp>
          <p:nvSpPr>
            <p:cNvPr id="7" name="正方形/長方形 6">
              <a:extLst>
                <a:ext uri="{FF2B5EF4-FFF2-40B4-BE49-F238E27FC236}">
                  <a16:creationId xmlns:a16="http://schemas.microsoft.com/office/drawing/2014/main" id="{94442537-E2E1-1901-84B8-6074B1A98BC3}"/>
                </a:ext>
              </a:extLst>
            </p:cNvPr>
            <p:cNvSpPr/>
            <p:nvPr/>
          </p:nvSpPr>
          <p:spPr>
            <a:xfrm>
              <a:off x="7556331" y="323186"/>
              <a:ext cx="2257209" cy="972000"/>
            </a:xfrm>
            <a:prstGeom prst="rect">
              <a:avLst/>
            </a:prstGeom>
            <a:solidFill>
              <a:sysClr val="window" lastClr="FFFFFF"/>
            </a:solidFill>
            <a:ln w="12700" cap="flat" cmpd="sng" algn="ctr">
              <a:solidFill>
                <a:srgbClr val="4F81BD">
                  <a:shade val="50000"/>
                </a:srgbClr>
              </a:solidFill>
              <a:prstDash val="solid"/>
            </a:ln>
            <a:effectLst/>
          </p:spPr>
          <p:txBody>
            <a:bodyPr lIns="36000" tIns="36000" rIns="36000" bIns="36000" rtlCol="0" anchor="t"/>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凡例</a:t>
              </a:r>
            </a:p>
          </p:txBody>
        </p:sp>
        <p:cxnSp>
          <p:nvCxnSpPr>
            <p:cNvPr id="8" name="直線矢印コネクタ 7">
              <a:extLst>
                <a:ext uri="{FF2B5EF4-FFF2-40B4-BE49-F238E27FC236}">
                  <a16:creationId xmlns:a16="http://schemas.microsoft.com/office/drawing/2014/main" id="{E4706988-3B81-A12A-F17E-723F9D87E43F}"/>
                </a:ext>
              </a:extLst>
            </p:cNvPr>
            <p:cNvCxnSpPr/>
            <p:nvPr/>
          </p:nvCxnSpPr>
          <p:spPr bwMode="auto">
            <a:xfrm flipV="1">
              <a:off x="7914329" y="422861"/>
              <a:ext cx="540000" cy="0"/>
            </a:xfrm>
            <a:prstGeom prst="straightConnector1">
              <a:avLst/>
            </a:prstGeom>
            <a:solidFill>
              <a:srgbClr val="FFFFCC"/>
            </a:solidFill>
            <a:ln w="6350" cap="flat" cmpd="sng" algn="ctr">
              <a:solidFill>
                <a:srgbClr val="0000CC"/>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テキスト ボックス 8">
              <a:extLst>
                <a:ext uri="{FF2B5EF4-FFF2-40B4-BE49-F238E27FC236}">
                  <a16:creationId xmlns:a16="http://schemas.microsoft.com/office/drawing/2014/main" id="{729E5967-C7A9-11D4-658B-FC6A8B39B2F3}"/>
                </a:ext>
              </a:extLst>
            </p:cNvPr>
            <p:cNvSpPr txBox="1"/>
            <p:nvPr/>
          </p:nvSpPr>
          <p:spPr>
            <a:xfrm>
              <a:off x="8507731" y="359382"/>
              <a:ext cx="1288301" cy="270843"/>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既存インタフェース（変更あり）</a:t>
              </a:r>
              <a:endPar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既存インタフェース（変更なし）</a:t>
              </a:r>
            </a:p>
          </p:txBody>
        </p:sp>
        <p:cxnSp>
          <p:nvCxnSpPr>
            <p:cNvPr id="10" name="直線矢印コネクタ 9">
              <a:extLst>
                <a:ext uri="{FF2B5EF4-FFF2-40B4-BE49-F238E27FC236}">
                  <a16:creationId xmlns:a16="http://schemas.microsoft.com/office/drawing/2014/main" id="{82B25F74-9CF5-EBB0-1891-1D5B91B5657E}"/>
                </a:ext>
              </a:extLst>
            </p:cNvPr>
            <p:cNvCxnSpPr/>
            <p:nvPr/>
          </p:nvCxnSpPr>
          <p:spPr bwMode="auto">
            <a:xfrm flipV="1">
              <a:off x="7914329" y="548350"/>
              <a:ext cx="540000" cy="0"/>
            </a:xfrm>
            <a:prstGeom prst="straightConnector1">
              <a:avLst/>
            </a:prstGeom>
            <a:solidFill>
              <a:srgbClr val="FFFFCC"/>
            </a:solidFill>
            <a:ln w="6350"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テキスト ボックス 10">
              <a:extLst>
                <a:ext uri="{FF2B5EF4-FFF2-40B4-BE49-F238E27FC236}">
                  <a16:creationId xmlns:a16="http://schemas.microsoft.com/office/drawing/2014/main" id="{766A6138-242D-E3A8-32E0-4CF4D4BD17D3}"/>
                </a:ext>
              </a:extLst>
            </p:cNvPr>
            <p:cNvSpPr txBox="1"/>
            <p:nvPr/>
          </p:nvSpPr>
          <p:spPr>
            <a:xfrm>
              <a:off x="7907176" y="655138"/>
              <a:ext cx="1591329" cy="135422"/>
            </a:xfrm>
            <a:prstGeom prst="rect">
              <a:avLst/>
            </a:prstGeom>
            <a:noFill/>
          </p:spPr>
          <p:txBody>
            <a:bodyPr wrap="squar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アクセス</a:t>
              </a:r>
              <a:r>
                <a:rPr kumimoji="0" lang="en-US" altLang="ja-JP"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PF</a:t>
              </a: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対向システムのみ対象とする</a:t>
              </a:r>
            </a:p>
          </p:txBody>
        </p:sp>
        <p:sp>
          <p:nvSpPr>
            <p:cNvPr id="12" name="角丸四角形 68">
              <a:extLst>
                <a:ext uri="{FF2B5EF4-FFF2-40B4-BE49-F238E27FC236}">
                  <a16:creationId xmlns:a16="http://schemas.microsoft.com/office/drawing/2014/main" id="{978F3F49-A164-C5AF-D7BB-E39B3E232956}"/>
                </a:ext>
              </a:extLst>
            </p:cNvPr>
            <p:cNvSpPr/>
            <p:nvPr/>
          </p:nvSpPr>
          <p:spPr bwMode="auto">
            <a:xfrm>
              <a:off x="7971058" y="802909"/>
              <a:ext cx="470947" cy="159937"/>
            </a:xfrm>
            <a:prstGeom prst="rect">
              <a:avLst/>
            </a:prstGeom>
            <a:solidFill>
              <a:sysClr val="window" lastClr="FFFFFF"/>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en-US" altLang="ja-JP" sz="1050" kern="0" dirty="0">
                <a:solidFill>
                  <a:prstClr val="black"/>
                </a:solidFill>
                <a:latin typeface="Meiryo UI"/>
                <a:ea typeface="Meiryo UI"/>
                <a:cs typeface="メイリオ" panose="020B0604030504040204" pitchFamily="50" charset="-128"/>
              </a:endParaRPr>
            </a:p>
          </p:txBody>
        </p:sp>
        <p:sp>
          <p:nvSpPr>
            <p:cNvPr id="13" name="角丸四角形 131">
              <a:extLst>
                <a:ext uri="{FF2B5EF4-FFF2-40B4-BE49-F238E27FC236}">
                  <a16:creationId xmlns:a16="http://schemas.microsoft.com/office/drawing/2014/main" id="{FF12A695-F54C-3751-6ACE-340F6BDB5209}"/>
                </a:ext>
              </a:extLst>
            </p:cNvPr>
            <p:cNvSpPr/>
            <p:nvPr/>
          </p:nvSpPr>
          <p:spPr bwMode="auto">
            <a:xfrm>
              <a:off x="7971059" y="998730"/>
              <a:ext cx="483270" cy="207438"/>
            </a:xfrm>
            <a:prstGeom prst="roundRect">
              <a:avLst>
                <a:gd name="adj" fmla="val 23135"/>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lgn="ctr">
                <a:defRPr/>
              </a:pPr>
              <a:endParaRPr kumimoji="0" lang="ja-JP" altLang="en-US" sz="1050" kern="0" dirty="0">
                <a:solidFill>
                  <a:prstClr val="black"/>
                </a:solidFill>
                <a:latin typeface="Meiryo UI"/>
                <a:ea typeface="Meiryo UI"/>
                <a:cs typeface="メイリオ" panose="020B0604030504040204" pitchFamily="50" charset="-128"/>
              </a:endParaRPr>
            </a:p>
          </p:txBody>
        </p:sp>
        <p:sp>
          <p:nvSpPr>
            <p:cNvPr id="14" name="テキスト ボックス 13">
              <a:extLst>
                <a:ext uri="{FF2B5EF4-FFF2-40B4-BE49-F238E27FC236}">
                  <a16:creationId xmlns:a16="http://schemas.microsoft.com/office/drawing/2014/main" id="{073C12C6-8EE4-7A7F-1B08-2EB299153110}"/>
                </a:ext>
              </a:extLst>
            </p:cNvPr>
            <p:cNvSpPr txBox="1"/>
            <p:nvPr/>
          </p:nvSpPr>
          <p:spPr>
            <a:xfrm>
              <a:off x="8507731" y="790544"/>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システムによる処理</a:t>
              </a:r>
            </a:p>
          </p:txBody>
        </p:sp>
        <p:sp>
          <p:nvSpPr>
            <p:cNvPr id="15" name="テキスト ボックス 14">
              <a:extLst>
                <a:ext uri="{FF2B5EF4-FFF2-40B4-BE49-F238E27FC236}">
                  <a16:creationId xmlns:a16="http://schemas.microsoft.com/office/drawing/2014/main" id="{E84A3842-9050-23AD-B270-048FAA9C94DA}"/>
                </a:ext>
              </a:extLst>
            </p:cNvPr>
            <p:cNvSpPr txBox="1"/>
            <p:nvPr/>
          </p:nvSpPr>
          <p:spPr>
            <a:xfrm>
              <a:off x="8507731" y="1010116"/>
              <a:ext cx="1288301" cy="184666"/>
            </a:xfrm>
            <a:prstGeom prst="rect">
              <a:avLst/>
            </a:prstGeom>
            <a:noFill/>
          </p:spPr>
          <p:txBody>
            <a:bodyPr wrap="square" lIns="0" tIns="0" rIns="0" bIns="0" rtlCol="0" anchor="ctr">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ja-JP" altLang="en-US" sz="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システムを使用しない業務</a:t>
              </a:r>
            </a:p>
          </p:txBody>
        </p:sp>
      </p:grpSp>
      <p:grpSp>
        <p:nvGrpSpPr>
          <p:cNvPr id="17" name="グループ化 16">
            <a:extLst>
              <a:ext uri="{FF2B5EF4-FFF2-40B4-BE49-F238E27FC236}">
                <a16:creationId xmlns:a16="http://schemas.microsoft.com/office/drawing/2014/main" id="{7D5D4238-B888-8B99-6BA5-420139224E15}"/>
              </a:ext>
            </a:extLst>
          </p:cNvPr>
          <p:cNvGrpSpPr/>
          <p:nvPr/>
        </p:nvGrpSpPr>
        <p:grpSpPr>
          <a:xfrm>
            <a:off x="1511376" y="2920970"/>
            <a:ext cx="9778849" cy="5190317"/>
            <a:chOff x="1204097" y="2920970"/>
            <a:chExt cx="9778849" cy="5190317"/>
          </a:xfrm>
        </p:grpSpPr>
        <p:sp>
          <p:nvSpPr>
            <p:cNvPr id="75" name="正方形/長方形 74">
              <a:extLst>
                <a:ext uri="{FF2B5EF4-FFF2-40B4-BE49-F238E27FC236}">
                  <a16:creationId xmlns:a16="http://schemas.microsoft.com/office/drawing/2014/main" id="{9CD82090-6F20-2965-12F3-49CA264E3DEB}"/>
                </a:ext>
              </a:extLst>
            </p:cNvPr>
            <p:cNvSpPr/>
            <p:nvPr/>
          </p:nvSpPr>
          <p:spPr bwMode="auto">
            <a:xfrm>
              <a:off x="3034489" y="2920970"/>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メタル</a:t>
              </a:r>
              <a:r>
                <a:rPr kumimoji="0" lang="en-US" altLang="ja-JP" sz="800" kern="0" dirty="0">
                  <a:solidFill>
                    <a:prstClr val="white"/>
                  </a:solidFill>
                  <a:latin typeface="Meiryo UI"/>
                  <a:ea typeface="Meiryo UI" panose="020B0604030504040204" pitchFamily="50" charset="-128"/>
                  <a:cs typeface="メイリオ" panose="020B0604030504040204" pitchFamily="50" charset="-128"/>
                </a:rPr>
                <a:t>HMI</a:t>
              </a: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800" kern="0" dirty="0">
                  <a:solidFill>
                    <a:prstClr val="white"/>
                  </a:solidFill>
                  <a:latin typeface="Meiryo UI"/>
                  <a:ea typeface="Meiryo UI" panose="020B0604030504040204" pitchFamily="50" charset="-128"/>
                  <a:cs typeface="メイリオ" panose="020B0604030504040204" pitchFamily="50" charset="-128"/>
                </a:rPr>
                <a:t>CUSTOM</a:t>
              </a: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a:t>
              </a:r>
              <a:r>
                <a:rPr kumimoji="0" lang="en-US" altLang="ja-JP" sz="800" kern="0" dirty="0">
                  <a:solidFill>
                    <a:prstClr val="white"/>
                  </a:solidFill>
                  <a:latin typeface="Meiryo UI"/>
                  <a:ea typeface="Meiryo UI" panose="020B0604030504040204" pitchFamily="50" charset="-128"/>
                  <a:cs typeface="メイリオ" panose="020B0604030504040204" pitchFamily="50" charset="-128"/>
                </a:rPr>
                <a:t>CUSTOM</a:t>
              </a:r>
              <a:r>
                <a:rPr kumimoji="0" lang="ja-JP" altLang="en-US" sz="800" kern="0" dirty="0">
                  <a:solidFill>
                    <a:prstClr val="white"/>
                  </a:solidFill>
                  <a:latin typeface="Meiryo UI"/>
                  <a:ea typeface="Meiryo UI" panose="020B0604030504040204" pitchFamily="50" charset="-128"/>
                  <a:cs typeface="メイリオ" panose="020B0604030504040204" pitchFamily="50" charset="-128"/>
                </a:rPr>
                <a:t>ミニコン</a:t>
              </a:r>
            </a:p>
          </p:txBody>
        </p:sp>
        <p:cxnSp>
          <p:nvCxnSpPr>
            <p:cNvPr id="76" name="直線コネクタ 75">
              <a:extLst>
                <a:ext uri="{FF2B5EF4-FFF2-40B4-BE49-F238E27FC236}">
                  <a16:creationId xmlns:a16="http://schemas.microsoft.com/office/drawing/2014/main" id="{87EAFD0A-0355-9F50-42F5-D3755D86D505}"/>
                </a:ext>
              </a:extLst>
            </p:cNvPr>
            <p:cNvCxnSpPr/>
            <p:nvPr/>
          </p:nvCxnSpPr>
          <p:spPr>
            <a:xfrm flipH="1">
              <a:off x="3529544" y="3243784"/>
              <a:ext cx="0" cy="4860000"/>
            </a:xfrm>
            <a:prstGeom prst="line">
              <a:avLst/>
            </a:prstGeom>
            <a:noFill/>
            <a:ln w="9525" cap="flat" cmpd="sng" algn="ctr">
              <a:solidFill>
                <a:sysClr val="window" lastClr="FFFFFF">
                  <a:lumMod val="50000"/>
                </a:sysClr>
              </a:solidFill>
              <a:prstDash val="sysDash"/>
            </a:ln>
            <a:effectLst/>
          </p:spPr>
        </p:cxnSp>
        <p:sp>
          <p:nvSpPr>
            <p:cNvPr id="77" name="正方形/長方形 76">
              <a:extLst>
                <a:ext uri="{FF2B5EF4-FFF2-40B4-BE49-F238E27FC236}">
                  <a16:creationId xmlns:a16="http://schemas.microsoft.com/office/drawing/2014/main" id="{94EC58BD-666F-A01F-9523-79E9FB581A7F}"/>
                </a:ext>
              </a:extLst>
            </p:cNvPr>
            <p:cNvSpPr/>
            <p:nvPr/>
          </p:nvSpPr>
          <p:spPr bwMode="auto">
            <a:xfrm>
              <a:off x="4227161" y="2920970"/>
              <a:ext cx="100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BB-CASTAR</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78" name="直線コネクタ 77">
              <a:extLst>
                <a:ext uri="{FF2B5EF4-FFF2-40B4-BE49-F238E27FC236}">
                  <a16:creationId xmlns:a16="http://schemas.microsoft.com/office/drawing/2014/main" id="{F587E792-71A5-D0B4-E730-853B902DC69E}"/>
                </a:ext>
              </a:extLst>
            </p:cNvPr>
            <p:cNvCxnSpPr/>
            <p:nvPr/>
          </p:nvCxnSpPr>
          <p:spPr>
            <a:xfrm flipH="1">
              <a:off x="4722216" y="3243784"/>
              <a:ext cx="0" cy="4860000"/>
            </a:xfrm>
            <a:prstGeom prst="line">
              <a:avLst/>
            </a:prstGeom>
            <a:noFill/>
            <a:ln w="9525" cap="flat" cmpd="sng" algn="ctr">
              <a:solidFill>
                <a:sysClr val="window" lastClr="FFFFFF">
                  <a:lumMod val="50000"/>
                </a:sysClr>
              </a:solidFill>
              <a:prstDash val="sysDash"/>
            </a:ln>
            <a:effectLst/>
          </p:spPr>
        </p:cxnSp>
        <p:sp>
          <p:nvSpPr>
            <p:cNvPr id="79" name="正方形/長方形 78">
              <a:extLst>
                <a:ext uri="{FF2B5EF4-FFF2-40B4-BE49-F238E27FC236}">
                  <a16:creationId xmlns:a16="http://schemas.microsoft.com/office/drawing/2014/main" id="{BED4AD96-2072-6CDD-2371-88C395AB8458}"/>
                </a:ext>
              </a:extLst>
            </p:cNvPr>
            <p:cNvSpPr/>
            <p:nvPr/>
          </p:nvSpPr>
          <p:spPr bwMode="auto">
            <a:xfrm>
              <a:off x="2021831" y="2920970"/>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オーダ流通</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80" name="直線コネクタ 79">
              <a:extLst>
                <a:ext uri="{FF2B5EF4-FFF2-40B4-BE49-F238E27FC236}">
                  <a16:creationId xmlns:a16="http://schemas.microsoft.com/office/drawing/2014/main" id="{E47030F1-39DD-5722-3CC3-D8F3E0296ED8}"/>
                </a:ext>
              </a:extLst>
            </p:cNvPr>
            <p:cNvCxnSpPr/>
            <p:nvPr/>
          </p:nvCxnSpPr>
          <p:spPr>
            <a:xfrm flipH="1">
              <a:off x="2378702" y="3243784"/>
              <a:ext cx="0" cy="4860000"/>
            </a:xfrm>
            <a:prstGeom prst="line">
              <a:avLst/>
            </a:prstGeom>
            <a:noFill/>
            <a:ln w="9525" cap="flat" cmpd="sng" algn="ctr">
              <a:solidFill>
                <a:sysClr val="window" lastClr="FFFFFF">
                  <a:lumMod val="50000"/>
                </a:sysClr>
              </a:solidFill>
              <a:prstDash val="sysDash"/>
            </a:ln>
            <a:effectLst/>
          </p:spPr>
        </p:cxnSp>
        <p:sp>
          <p:nvSpPr>
            <p:cNvPr id="96" name="テキスト ボックス 95">
              <a:extLst>
                <a:ext uri="{FF2B5EF4-FFF2-40B4-BE49-F238E27FC236}">
                  <a16:creationId xmlns:a16="http://schemas.microsoft.com/office/drawing/2014/main" id="{568238B8-348F-9D49-2770-F792992FBEC6}"/>
                </a:ext>
              </a:extLst>
            </p:cNvPr>
            <p:cNvSpPr txBox="1"/>
            <p:nvPr/>
          </p:nvSpPr>
          <p:spPr>
            <a:xfrm>
              <a:off x="3854755" y="3603224"/>
              <a:ext cx="1205458"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情報</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（分配情報）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97" name="直線矢印コネクタ 96">
              <a:extLst>
                <a:ext uri="{FF2B5EF4-FFF2-40B4-BE49-F238E27FC236}">
                  <a16:creationId xmlns:a16="http://schemas.microsoft.com/office/drawing/2014/main" id="{E3ACCDEB-5EA2-504A-B6EC-6DD20FEA9A5A}"/>
                </a:ext>
              </a:extLst>
            </p:cNvPr>
            <p:cNvCxnSpPr>
              <a:cxnSpLocks/>
            </p:cNvCxnSpPr>
            <p:nvPr/>
          </p:nvCxnSpPr>
          <p:spPr>
            <a:xfrm>
              <a:off x="3541810" y="3786525"/>
              <a:ext cx="4032000" cy="0"/>
            </a:xfrm>
            <a:prstGeom prst="straightConnector1">
              <a:avLst/>
            </a:prstGeom>
            <a:noFill/>
            <a:ln w="9525" cap="flat" cmpd="sng" algn="ctr">
              <a:solidFill>
                <a:sysClr val="windowText" lastClr="000000"/>
              </a:solidFill>
              <a:prstDash val="solid"/>
              <a:tailEnd type="triangle"/>
            </a:ln>
            <a:effectLst/>
          </p:spPr>
        </p:cxnSp>
        <p:cxnSp>
          <p:nvCxnSpPr>
            <p:cNvPr id="98" name="直線矢印コネクタ 97">
              <a:extLst>
                <a:ext uri="{FF2B5EF4-FFF2-40B4-BE49-F238E27FC236}">
                  <a16:creationId xmlns:a16="http://schemas.microsoft.com/office/drawing/2014/main" id="{1FC3A08D-65E1-B66F-8125-B1B54B807979}"/>
                </a:ext>
              </a:extLst>
            </p:cNvPr>
            <p:cNvCxnSpPr>
              <a:cxnSpLocks/>
            </p:cNvCxnSpPr>
            <p:nvPr/>
          </p:nvCxnSpPr>
          <p:spPr>
            <a:xfrm>
              <a:off x="7570524" y="3786525"/>
              <a:ext cx="648000" cy="0"/>
            </a:xfrm>
            <a:prstGeom prst="straightConnector1">
              <a:avLst/>
            </a:prstGeom>
            <a:noFill/>
            <a:ln w="9525" cap="flat" cmpd="sng" algn="ctr">
              <a:solidFill>
                <a:sysClr val="windowText" lastClr="000000"/>
              </a:solidFill>
              <a:prstDash val="solid"/>
              <a:tailEnd type="triangle"/>
            </a:ln>
            <a:effectLst/>
          </p:spPr>
        </p:cxnSp>
        <p:cxnSp>
          <p:nvCxnSpPr>
            <p:cNvPr id="99" name="カギ線コネクタ 20">
              <a:extLst>
                <a:ext uri="{FF2B5EF4-FFF2-40B4-BE49-F238E27FC236}">
                  <a16:creationId xmlns:a16="http://schemas.microsoft.com/office/drawing/2014/main" id="{2E47F276-24CC-2ED9-2FC8-07CBCB9ED13A}"/>
                </a:ext>
              </a:extLst>
            </p:cNvPr>
            <p:cNvCxnSpPr/>
            <p:nvPr/>
          </p:nvCxnSpPr>
          <p:spPr bwMode="auto">
            <a:xfrm>
              <a:off x="7560469" y="3786525"/>
              <a:ext cx="1980000" cy="131734"/>
            </a:xfrm>
            <a:prstGeom prst="bentConnector3">
              <a:avLst>
                <a:gd name="adj1" fmla="val 354"/>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0" name="直線矢印コネクタ 99">
              <a:extLst>
                <a:ext uri="{FF2B5EF4-FFF2-40B4-BE49-F238E27FC236}">
                  <a16:creationId xmlns:a16="http://schemas.microsoft.com/office/drawing/2014/main" id="{DA415D67-73A4-3DB1-1B6A-B0C429AD901C}"/>
                </a:ext>
              </a:extLst>
            </p:cNvPr>
            <p:cNvCxnSpPr>
              <a:cxnSpLocks/>
            </p:cNvCxnSpPr>
            <p:nvPr/>
          </p:nvCxnSpPr>
          <p:spPr>
            <a:xfrm>
              <a:off x="7570524" y="4233294"/>
              <a:ext cx="1944000" cy="0"/>
            </a:xfrm>
            <a:prstGeom prst="straightConnector1">
              <a:avLst/>
            </a:prstGeom>
            <a:noFill/>
            <a:ln w="9525" cap="flat" cmpd="sng" algn="ctr">
              <a:solidFill>
                <a:sysClr val="windowText" lastClr="000000"/>
              </a:solidFill>
              <a:prstDash val="solid"/>
              <a:headEnd type="triangle"/>
              <a:tailEnd type="none"/>
            </a:ln>
            <a:effectLst/>
          </p:spPr>
        </p:cxnSp>
        <p:sp>
          <p:nvSpPr>
            <p:cNvPr id="101" name="テキスト ボックス 100">
              <a:extLst>
                <a:ext uri="{FF2B5EF4-FFF2-40B4-BE49-F238E27FC236}">
                  <a16:creationId xmlns:a16="http://schemas.microsoft.com/office/drawing/2014/main" id="{3A2C2B03-A968-06F8-6722-BD47020DC11F}"/>
                </a:ext>
              </a:extLst>
            </p:cNvPr>
            <p:cNvSpPr txBox="1"/>
            <p:nvPr/>
          </p:nvSpPr>
          <p:spPr>
            <a:xfrm>
              <a:off x="7872847" y="4019012"/>
              <a:ext cx="1282402"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工事順序一括登録要求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02" name="カギ線コネクタ 79">
              <a:extLst>
                <a:ext uri="{FF2B5EF4-FFF2-40B4-BE49-F238E27FC236}">
                  <a16:creationId xmlns:a16="http://schemas.microsoft.com/office/drawing/2014/main" id="{1004B1DB-6B9E-C00E-D428-9AE59C3BA9C9}"/>
                </a:ext>
              </a:extLst>
            </p:cNvPr>
            <p:cNvCxnSpPr/>
            <p:nvPr/>
          </p:nvCxnSpPr>
          <p:spPr bwMode="auto">
            <a:xfrm>
              <a:off x="7560469" y="4258700"/>
              <a:ext cx="627429" cy="146016"/>
            </a:xfrm>
            <a:prstGeom prst="bentConnector3">
              <a:avLst>
                <a:gd name="adj1" fmla="val 206"/>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3" name="直線矢印コネクタ 102">
              <a:extLst>
                <a:ext uri="{FF2B5EF4-FFF2-40B4-BE49-F238E27FC236}">
                  <a16:creationId xmlns:a16="http://schemas.microsoft.com/office/drawing/2014/main" id="{D7E1E5B1-6390-66AE-B42C-01415C7E60D3}"/>
                </a:ext>
              </a:extLst>
            </p:cNvPr>
            <p:cNvCxnSpPr>
              <a:cxnSpLocks/>
            </p:cNvCxnSpPr>
            <p:nvPr/>
          </p:nvCxnSpPr>
          <p:spPr>
            <a:xfrm>
              <a:off x="3534141" y="4728349"/>
              <a:ext cx="4680000" cy="0"/>
            </a:xfrm>
            <a:prstGeom prst="straightConnector1">
              <a:avLst/>
            </a:prstGeom>
            <a:noFill/>
            <a:ln w="9525" cap="flat" cmpd="sng" algn="ctr">
              <a:solidFill>
                <a:sysClr val="windowText" lastClr="000000"/>
              </a:solidFill>
              <a:prstDash val="solid"/>
              <a:headEnd type="triangle"/>
              <a:tailEnd type="none"/>
            </a:ln>
            <a:effectLst/>
          </p:spPr>
        </p:cxnSp>
        <p:sp>
          <p:nvSpPr>
            <p:cNvPr id="104" name="テキスト ボックス 103">
              <a:extLst>
                <a:ext uri="{FF2B5EF4-FFF2-40B4-BE49-F238E27FC236}">
                  <a16:creationId xmlns:a16="http://schemas.microsoft.com/office/drawing/2014/main" id="{3B8ABB64-5A3C-1EE2-6815-49A52FBC8392}"/>
                </a:ext>
              </a:extLst>
            </p:cNvPr>
            <p:cNvSpPr txBox="1"/>
            <p:nvPr/>
          </p:nvSpPr>
          <p:spPr>
            <a:xfrm>
              <a:off x="3854755" y="4548329"/>
              <a:ext cx="692497"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受信要求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5" name="正方形/長方形 104">
              <a:extLst>
                <a:ext uri="{FF2B5EF4-FFF2-40B4-BE49-F238E27FC236}">
                  <a16:creationId xmlns:a16="http://schemas.microsoft.com/office/drawing/2014/main" id="{501F3E46-9D50-9780-EC00-7D898E0C1515}"/>
                </a:ext>
              </a:extLst>
            </p:cNvPr>
            <p:cNvSpPr/>
            <p:nvPr/>
          </p:nvSpPr>
          <p:spPr bwMode="auto">
            <a:xfrm>
              <a:off x="5914889" y="2920970"/>
              <a:ext cx="2628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アクセス</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PF</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06" name="直線コネクタ 105">
              <a:extLst>
                <a:ext uri="{FF2B5EF4-FFF2-40B4-BE49-F238E27FC236}">
                  <a16:creationId xmlns:a16="http://schemas.microsoft.com/office/drawing/2014/main" id="{ECD59CD6-37BA-70DC-0416-877B521BFF27}"/>
                </a:ext>
              </a:extLst>
            </p:cNvPr>
            <p:cNvCxnSpPr/>
            <p:nvPr/>
          </p:nvCxnSpPr>
          <p:spPr>
            <a:xfrm flipH="1">
              <a:off x="6922889" y="3521228"/>
              <a:ext cx="0" cy="4572000"/>
            </a:xfrm>
            <a:prstGeom prst="line">
              <a:avLst/>
            </a:prstGeom>
            <a:noFill/>
            <a:ln w="9525" cap="flat" cmpd="sng" algn="ctr">
              <a:solidFill>
                <a:sysClr val="window" lastClr="FFFFFF">
                  <a:lumMod val="50000"/>
                </a:sysClr>
              </a:solidFill>
              <a:prstDash val="sysDash"/>
            </a:ln>
            <a:effectLst/>
          </p:spPr>
        </p:cxnSp>
        <p:sp>
          <p:nvSpPr>
            <p:cNvPr id="107" name="正方形/長方形 106">
              <a:extLst>
                <a:ext uri="{FF2B5EF4-FFF2-40B4-BE49-F238E27FC236}">
                  <a16:creationId xmlns:a16="http://schemas.microsoft.com/office/drawing/2014/main" id="{E89B1966-163F-217F-8DE9-260CED0E2D53}"/>
                </a:ext>
              </a:extLst>
            </p:cNvPr>
            <p:cNvSpPr/>
            <p:nvPr/>
          </p:nvSpPr>
          <p:spPr bwMode="auto">
            <a:xfrm>
              <a:off x="6634889" y="334122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オーダ制御</a:t>
              </a:r>
            </a:p>
          </p:txBody>
        </p:sp>
        <p:cxnSp>
          <p:nvCxnSpPr>
            <p:cNvPr id="108" name="直線コネクタ 107">
              <a:extLst>
                <a:ext uri="{FF2B5EF4-FFF2-40B4-BE49-F238E27FC236}">
                  <a16:creationId xmlns:a16="http://schemas.microsoft.com/office/drawing/2014/main" id="{34F34EDF-092E-8391-66AE-A5753EBE37CD}"/>
                </a:ext>
              </a:extLst>
            </p:cNvPr>
            <p:cNvCxnSpPr/>
            <p:nvPr/>
          </p:nvCxnSpPr>
          <p:spPr>
            <a:xfrm flipH="1">
              <a:off x="6202889" y="3521228"/>
              <a:ext cx="0" cy="4572000"/>
            </a:xfrm>
            <a:prstGeom prst="line">
              <a:avLst/>
            </a:prstGeom>
            <a:noFill/>
            <a:ln w="9525" cap="flat" cmpd="sng" algn="ctr">
              <a:solidFill>
                <a:sysClr val="window" lastClr="FFFFFF">
                  <a:lumMod val="50000"/>
                </a:sysClr>
              </a:solidFill>
              <a:prstDash val="sysDash"/>
            </a:ln>
            <a:effectLst/>
          </p:spPr>
        </p:cxnSp>
        <p:sp>
          <p:nvSpPr>
            <p:cNvPr id="109" name="正方形/長方形 108">
              <a:extLst>
                <a:ext uri="{FF2B5EF4-FFF2-40B4-BE49-F238E27FC236}">
                  <a16:creationId xmlns:a16="http://schemas.microsoft.com/office/drawing/2014/main" id="{6D970C1C-9C65-BAD4-2333-D245E7FF6018}"/>
                </a:ext>
              </a:extLst>
            </p:cNvPr>
            <p:cNvSpPr/>
            <p:nvPr/>
          </p:nvSpPr>
          <p:spPr bwMode="auto">
            <a:xfrm>
              <a:off x="5914889" y="334122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設備連携</a:t>
              </a:r>
            </a:p>
          </p:txBody>
        </p:sp>
        <p:cxnSp>
          <p:nvCxnSpPr>
            <p:cNvPr id="110" name="直線コネクタ 109">
              <a:extLst>
                <a:ext uri="{FF2B5EF4-FFF2-40B4-BE49-F238E27FC236}">
                  <a16:creationId xmlns:a16="http://schemas.microsoft.com/office/drawing/2014/main" id="{5E18A2EF-143A-C5DF-FA7F-6D7B81A41EBD}"/>
                </a:ext>
              </a:extLst>
            </p:cNvPr>
            <p:cNvCxnSpPr/>
            <p:nvPr/>
          </p:nvCxnSpPr>
          <p:spPr>
            <a:xfrm flipH="1">
              <a:off x="8218888" y="3521228"/>
              <a:ext cx="0" cy="4572000"/>
            </a:xfrm>
            <a:prstGeom prst="line">
              <a:avLst/>
            </a:prstGeom>
            <a:noFill/>
            <a:ln w="9525" cap="flat" cmpd="sng" algn="ctr">
              <a:solidFill>
                <a:sysClr val="window" lastClr="FFFFFF">
                  <a:lumMod val="50000"/>
                </a:sysClr>
              </a:solidFill>
              <a:prstDash val="sysDash"/>
            </a:ln>
            <a:effectLst/>
          </p:spPr>
        </p:cxnSp>
        <p:sp>
          <p:nvSpPr>
            <p:cNvPr id="111" name="正方形/長方形 110">
              <a:extLst>
                <a:ext uri="{FF2B5EF4-FFF2-40B4-BE49-F238E27FC236}">
                  <a16:creationId xmlns:a16="http://schemas.microsoft.com/office/drawing/2014/main" id="{6FB05BC6-C4AA-415D-3329-1889B1AA9FCF}"/>
                </a:ext>
              </a:extLst>
            </p:cNvPr>
            <p:cNvSpPr/>
            <p:nvPr/>
          </p:nvSpPr>
          <p:spPr bwMode="auto">
            <a:xfrm>
              <a:off x="7930888" y="334122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統合</a:t>
              </a:r>
              <a: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t>HHC</a:t>
              </a:r>
              <a:endParaRPr kumimoji="0" lang="ja-JP" altLang="en-US" sz="1000" kern="0" dirty="0">
                <a:solidFill>
                  <a:prstClr val="white"/>
                </a:solidFill>
                <a:latin typeface="Meiryo UI"/>
                <a:ea typeface="Meiryo UI" panose="020B0604030504040204" pitchFamily="50" charset="-128"/>
                <a:cs typeface="メイリオ" panose="020B0604030504040204" pitchFamily="50" charset="-128"/>
              </a:endParaRPr>
            </a:p>
          </p:txBody>
        </p:sp>
        <p:cxnSp>
          <p:nvCxnSpPr>
            <p:cNvPr id="112" name="直線コネクタ 111">
              <a:extLst>
                <a:ext uri="{FF2B5EF4-FFF2-40B4-BE49-F238E27FC236}">
                  <a16:creationId xmlns:a16="http://schemas.microsoft.com/office/drawing/2014/main" id="{47046DB1-0933-1062-0031-6E4E28F70A80}"/>
                </a:ext>
              </a:extLst>
            </p:cNvPr>
            <p:cNvCxnSpPr/>
            <p:nvPr/>
          </p:nvCxnSpPr>
          <p:spPr>
            <a:xfrm flipH="1">
              <a:off x="7570888" y="3521228"/>
              <a:ext cx="0" cy="4572000"/>
            </a:xfrm>
            <a:prstGeom prst="line">
              <a:avLst/>
            </a:prstGeom>
            <a:noFill/>
            <a:ln w="9525" cap="flat" cmpd="sng" algn="ctr">
              <a:solidFill>
                <a:sysClr val="window" lastClr="FFFFFF">
                  <a:lumMod val="50000"/>
                </a:sysClr>
              </a:solidFill>
              <a:prstDash val="sysDash"/>
            </a:ln>
            <a:effectLst/>
          </p:spPr>
        </p:cxnSp>
        <p:sp>
          <p:nvSpPr>
            <p:cNvPr id="113" name="正方形/長方形 112">
              <a:extLst>
                <a:ext uri="{FF2B5EF4-FFF2-40B4-BE49-F238E27FC236}">
                  <a16:creationId xmlns:a16="http://schemas.microsoft.com/office/drawing/2014/main" id="{9D3875AD-6764-93A8-7F17-6D5F9716B9D5}"/>
                </a:ext>
              </a:extLst>
            </p:cNvPr>
            <p:cNvSpPr/>
            <p:nvPr/>
          </p:nvSpPr>
          <p:spPr bwMode="auto">
            <a:xfrm>
              <a:off x="7282888" y="3341228"/>
              <a:ext cx="576000" cy="180000"/>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情報配信</a:t>
              </a:r>
            </a:p>
          </p:txBody>
        </p:sp>
        <p:sp>
          <p:nvSpPr>
            <p:cNvPr id="114" name="正方形/長方形 113">
              <a:extLst>
                <a:ext uri="{FF2B5EF4-FFF2-40B4-BE49-F238E27FC236}">
                  <a16:creationId xmlns:a16="http://schemas.microsoft.com/office/drawing/2014/main" id="{1C5F1DE0-A79D-0821-F1C8-FB2588716DE9}"/>
                </a:ext>
              </a:extLst>
            </p:cNvPr>
            <p:cNvSpPr/>
            <p:nvPr/>
          </p:nvSpPr>
          <p:spPr bwMode="auto">
            <a:xfrm>
              <a:off x="9002205" y="2920970"/>
              <a:ext cx="1044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通建</a:t>
              </a:r>
            </a:p>
          </p:txBody>
        </p:sp>
        <p:cxnSp>
          <p:nvCxnSpPr>
            <p:cNvPr id="115" name="直線コネクタ 114">
              <a:extLst>
                <a:ext uri="{FF2B5EF4-FFF2-40B4-BE49-F238E27FC236}">
                  <a16:creationId xmlns:a16="http://schemas.microsoft.com/office/drawing/2014/main" id="{E186E77E-9304-635A-ADE4-1D2DF6A67F92}"/>
                </a:ext>
              </a:extLst>
            </p:cNvPr>
            <p:cNvCxnSpPr/>
            <p:nvPr/>
          </p:nvCxnSpPr>
          <p:spPr>
            <a:xfrm flipH="1">
              <a:off x="9524205" y="3243784"/>
              <a:ext cx="0" cy="4860000"/>
            </a:xfrm>
            <a:prstGeom prst="line">
              <a:avLst/>
            </a:prstGeom>
            <a:noFill/>
            <a:ln w="9525" cap="flat" cmpd="sng" algn="ctr">
              <a:solidFill>
                <a:sysClr val="window" lastClr="FFFFFF">
                  <a:lumMod val="50000"/>
                </a:sysClr>
              </a:solidFill>
              <a:prstDash val="sysDash"/>
            </a:ln>
            <a:effectLst/>
          </p:spPr>
        </p:cxnSp>
        <p:cxnSp>
          <p:nvCxnSpPr>
            <p:cNvPr id="116" name="直線矢印コネクタ 115">
              <a:extLst>
                <a:ext uri="{FF2B5EF4-FFF2-40B4-BE49-F238E27FC236}">
                  <a16:creationId xmlns:a16="http://schemas.microsoft.com/office/drawing/2014/main" id="{B6F886C6-3196-FAC2-7CF9-737466913AF6}"/>
                </a:ext>
              </a:extLst>
            </p:cNvPr>
            <p:cNvCxnSpPr>
              <a:cxnSpLocks/>
            </p:cNvCxnSpPr>
            <p:nvPr/>
          </p:nvCxnSpPr>
          <p:spPr>
            <a:xfrm>
              <a:off x="3534141" y="4999192"/>
              <a:ext cx="4680000" cy="0"/>
            </a:xfrm>
            <a:prstGeom prst="straightConnector1">
              <a:avLst/>
            </a:prstGeom>
            <a:noFill/>
            <a:ln w="9525" cap="flat" cmpd="sng" algn="ctr">
              <a:solidFill>
                <a:sysClr val="windowText" lastClr="000000"/>
              </a:solidFill>
              <a:prstDash val="solid"/>
              <a:headEnd type="none"/>
              <a:tailEnd type="triangle"/>
            </a:ln>
            <a:effectLst/>
          </p:spPr>
        </p:cxnSp>
        <p:sp>
          <p:nvSpPr>
            <p:cNvPr id="117" name="テキスト ボックス 116">
              <a:extLst>
                <a:ext uri="{FF2B5EF4-FFF2-40B4-BE49-F238E27FC236}">
                  <a16:creationId xmlns:a16="http://schemas.microsoft.com/office/drawing/2014/main" id="{672B5756-8A87-6879-502B-15BD66BC47BC}"/>
                </a:ext>
              </a:extLst>
            </p:cNvPr>
            <p:cNvSpPr txBox="1"/>
            <p:nvPr/>
          </p:nvSpPr>
          <p:spPr>
            <a:xfrm>
              <a:off x="3854755" y="4819172"/>
              <a:ext cx="551433"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オーダ情報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8" name="角丸四角形 68">
              <a:extLst>
                <a:ext uri="{FF2B5EF4-FFF2-40B4-BE49-F238E27FC236}">
                  <a16:creationId xmlns:a16="http://schemas.microsoft.com/office/drawing/2014/main" id="{8EA56E93-A9A7-A4F9-0BA4-30E9234BD5F6}"/>
                </a:ext>
              </a:extLst>
            </p:cNvPr>
            <p:cNvSpPr/>
            <p:nvPr/>
          </p:nvSpPr>
          <p:spPr bwMode="auto">
            <a:xfrm>
              <a:off x="7759932" y="5231433"/>
              <a:ext cx="936000" cy="396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電話工事</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19" name="角丸四角形 80">
              <a:extLst>
                <a:ext uri="{FF2B5EF4-FFF2-40B4-BE49-F238E27FC236}">
                  <a16:creationId xmlns:a16="http://schemas.microsoft.com/office/drawing/2014/main" id="{718F7F2D-49E6-44F9-84B1-89F2E37BADF5}"/>
                </a:ext>
              </a:extLst>
            </p:cNvPr>
            <p:cNvSpPr/>
            <p:nvPr/>
          </p:nvSpPr>
          <p:spPr bwMode="auto">
            <a:xfrm>
              <a:off x="7759932" y="5889280"/>
              <a:ext cx="936000" cy="108000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番ポ工事</a:t>
              </a:r>
            </a:p>
          </p:txBody>
        </p:sp>
        <p:cxnSp>
          <p:nvCxnSpPr>
            <p:cNvPr id="120" name="直線矢印コネクタ 119">
              <a:extLst>
                <a:ext uri="{FF2B5EF4-FFF2-40B4-BE49-F238E27FC236}">
                  <a16:creationId xmlns:a16="http://schemas.microsoft.com/office/drawing/2014/main" id="{9FBFD4A0-2FCC-8DE3-DD4A-DC1614B820EF}"/>
                </a:ext>
              </a:extLst>
            </p:cNvPr>
            <p:cNvCxnSpPr>
              <a:cxnSpLocks/>
            </p:cNvCxnSpPr>
            <p:nvPr/>
          </p:nvCxnSpPr>
          <p:spPr>
            <a:xfrm>
              <a:off x="3534141" y="5403424"/>
              <a:ext cx="4212000" cy="0"/>
            </a:xfrm>
            <a:prstGeom prst="straightConnector1">
              <a:avLst/>
            </a:prstGeom>
            <a:noFill/>
            <a:ln w="9525" cap="flat" cmpd="sng" algn="ctr">
              <a:solidFill>
                <a:sysClr val="windowText" lastClr="000000"/>
              </a:solidFill>
              <a:prstDash val="solid"/>
              <a:headEnd type="triangle"/>
              <a:tailEnd type="none"/>
            </a:ln>
            <a:effectLst/>
          </p:spPr>
        </p:cxnSp>
        <p:sp>
          <p:nvSpPr>
            <p:cNvPr id="121" name="テキスト ボックス 120">
              <a:extLst>
                <a:ext uri="{FF2B5EF4-FFF2-40B4-BE49-F238E27FC236}">
                  <a16:creationId xmlns:a16="http://schemas.microsoft.com/office/drawing/2014/main" id="{2907E77E-58B2-6FB5-11D3-B3B610776395}"/>
                </a:ext>
              </a:extLst>
            </p:cNvPr>
            <p:cNvSpPr txBox="1"/>
            <p:nvPr/>
          </p:nvSpPr>
          <p:spPr>
            <a:xfrm>
              <a:off x="3854755" y="5223404"/>
              <a:ext cx="1154162"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交換機自動工事要求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22" name="テキスト ボックス 121">
              <a:extLst>
                <a:ext uri="{FF2B5EF4-FFF2-40B4-BE49-F238E27FC236}">
                  <a16:creationId xmlns:a16="http://schemas.microsoft.com/office/drawing/2014/main" id="{609A3BF9-AF96-B8FC-F8B7-28C586CC614C}"/>
                </a:ext>
              </a:extLst>
            </p:cNvPr>
            <p:cNvSpPr txBox="1"/>
            <p:nvPr/>
          </p:nvSpPr>
          <p:spPr>
            <a:xfrm>
              <a:off x="4917478" y="5718459"/>
              <a:ext cx="2572819"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（ひかり電話）工事依頼情報流通（番ポ工事）</a:t>
              </a:r>
              <a:endPar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23" name="直線矢印コネクタ 122">
              <a:extLst>
                <a:ext uri="{FF2B5EF4-FFF2-40B4-BE49-F238E27FC236}">
                  <a16:creationId xmlns:a16="http://schemas.microsoft.com/office/drawing/2014/main" id="{7C488176-D4B5-0643-46D5-AF32988B3CA4}"/>
                </a:ext>
              </a:extLst>
            </p:cNvPr>
            <p:cNvCxnSpPr>
              <a:cxnSpLocks/>
            </p:cNvCxnSpPr>
            <p:nvPr/>
          </p:nvCxnSpPr>
          <p:spPr>
            <a:xfrm>
              <a:off x="6922888" y="5925836"/>
              <a:ext cx="828000" cy="0"/>
            </a:xfrm>
            <a:prstGeom prst="straightConnector1">
              <a:avLst/>
            </a:prstGeom>
            <a:noFill/>
            <a:ln w="9525" cap="flat" cmpd="sng" algn="ctr">
              <a:solidFill>
                <a:sysClr val="windowText" lastClr="000000"/>
              </a:solidFill>
              <a:prstDash val="solid"/>
              <a:headEnd type="triangle"/>
              <a:tailEnd type="none"/>
            </a:ln>
            <a:effectLst/>
          </p:spPr>
        </p:cxnSp>
        <p:cxnSp>
          <p:nvCxnSpPr>
            <p:cNvPr id="124" name="直線矢印コネクタ 123">
              <a:extLst>
                <a:ext uri="{FF2B5EF4-FFF2-40B4-BE49-F238E27FC236}">
                  <a16:creationId xmlns:a16="http://schemas.microsoft.com/office/drawing/2014/main" id="{3CB7F60A-E20B-7143-9628-D4CEA1A6457C}"/>
                </a:ext>
              </a:extLst>
            </p:cNvPr>
            <p:cNvCxnSpPr>
              <a:cxnSpLocks/>
            </p:cNvCxnSpPr>
            <p:nvPr/>
          </p:nvCxnSpPr>
          <p:spPr>
            <a:xfrm>
              <a:off x="6202888" y="5925836"/>
              <a:ext cx="720000" cy="0"/>
            </a:xfrm>
            <a:prstGeom prst="straightConnector1">
              <a:avLst/>
            </a:prstGeom>
            <a:noFill/>
            <a:ln w="9525" cap="flat" cmpd="sng" algn="ctr">
              <a:solidFill>
                <a:sysClr val="windowText" lastClr="000000"/>
              </a:solidFill>
              <a:prstDash val="solid"/>
              <a:headEnd type="triangle"/>
              <a:tailEnd type="none"/>
            </a:ln>
            <a:effectLst/>
          </p:spPr>
        </p:cxnSp>
        <p:cxnSp>
          <p:nvCxnSpPr>
            <p:cNvPr id="125" name="直線矢印コネクタ 124">
              <a:extLst>
                <a:ext uri="{FF2B5EF4-FFF2-40B4-BE49-F238E27FC236}">
                  <a16:creationId xmlns:a16="http://schemas.microsoft.com/office/drawing/2014/main" id="{2245432C-4ACC-CC15-E61A-B38AF23B4C0A}"/>
                </a:ext>
              </a:extLst>
            </p:cNvPr>
            <p:cNvCxnSpPr>
              <a:cxnSpLocks/>
            </p:cNvCxnSpPr>
            <p:nvPr/>
          </p:nvCxnSpPr>
          <p:spPr>
            <a:xfrm>
              <a:off x="4722216" y="5925836"/>
              <a:ext cx="1512000" cy="0"/>
            </a:xfrm>
            <a:prstGeom prst="straightConnector1">
              <a:avLst/>
            </a:prstGeom>
            <a:noFill/>
            <a:ln w="9525" cap="flat" cmpd="sng" algn="ctr">
              <a:solidFill>
                <a:sysClr val="windowText" lastClr="000000"/>
              </a:solidFill>
              <a:prstDash val="solid"/>
              <a:headEnd type="triangle"/>
              <a:tailEnd type="none"/>
            </a:ln>
            <a:effectLst/>
          </p:spPr>
        </p:cxnSp>
        <p:cxnSp>
          <p:nvCxnSpPr>
            <p:cNvPr id="126" name="直線矢印コネクタ 125">
              <a:extLst>
                <a:ext uri="{FF2B5EF4-FFF2-40B4-BE49-F238E27FC236}">
                  <a16:creationId xmlns:a16="http://schemas.microsoft.com/office/drawing/2014/main" id="{A3301A33-863E-29EE-8DF5-110C852E8C13}"/>
                </a:ext>
              </a:extLst>
            </p:cNvPr>
            <p:cNvCxnSpPr>
              <a:cxnSpLocks/>
            </p:cNvCxnSpPr>
            <p:nvPr/>
          </p:nvCxnSpPr>
          <p:spPr>
            <a:xfrm>
              <a:off x="3534141" y="7684390"/>
              <a:ext cx="4680000" cy="0"/>
            </a:xfrm>
            <a:prstGeom prst="straightConnector1">
              <a:avLst/>
            </a:prstGeom>
            <a:noFill/>
            <a:ln w="9525" cap="flat" cmpd="sng" algn="ctr">
              <a:solidFill>
                <a:sysClr val="windowText" lastClr="000000"/>
              </a:solidFill>
              <a:prstDash val="solid"/>
              <a:headEnd type="triangle"/>
              <a:tailEnd type="none"/>
            </a:ln>
            <a:effectLst/>
          </p:spPr>
        </p:cxnSp>
        <p:sp>
          <p:nvSpPr>
            <p:cNvPr id="127" name="テキスト ボックス 126">
              <a:extLst>
                <a:ext uri="{FF2B5EF4-FFF2-40B4-BE49-F238E27FC236}">
                  <a16:creationId xmlns:a16="http://schemas.microsoft.com/office/drawing/2014/main" id="{C6FA6202-6D5C-4F66-7E7A-7BEE0D3C8952}"/>
                </a:ext>
              </a:extLst>
            </p:cNvPr>
            <p:cNvSpPr txBox="1"/>
            <p:nvPr/>
          </p:nvSpPr>
          <p:spPr>
            <a:xfrm>
              <a:off x="3854755" y="7504370"/>
              <a:ext cx="436017"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28" name="テキスト ボックス 127">
              <a:extLst>
                <a:ext uri="{FF2B5EF4-FFF2-40B4-BE49-F238E27FC236}">
                  <a16:creationId xmlns:a16="http://schemas.microsoft.com/office/drawing/2014/main" id="{E2E6826A-87A3-5222-81A2-36DD51737AAE}"/>
                </a:ext>
              </a:extLst>
            </p:cNvPr>
            <p:cNvSpPr txBox="1"/>
            <p:nvPr/>
          </p:nvSpPr>
          <p:spPr>
            <a:xfrm>
              <a:off x="3854755" y="7743684"/>
              <a:ext cx="1205458" cy="169277"/>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en-US" altLang="zh-TW"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SO</a:t>
              </a:r>
              <a:r>
                <a:rPr kumimoji="0" lang="zh-TW"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情報</a:t>
              </a: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（完了情報）</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29" name="直線矢印コネクタ 128">
              <a:extLst>
                <a:ext uri="{FF2B5EF4-FFF2-40B4-BE49-F238E27FC236}">
                  <a16:creationId xmlns:a16="http://schemas.microsoft.com/office/drawing/2014/main" id="{74823538-94CE-34FF-F08E-8F7EE5656172}"/>
                </a:ext>
              </a:extLst>
            </p:cNvPr>
            <p:cNvCxnSpPr>
              <a:cxnSpLocks/>
            </p:cNvCxnSpPr>
            <p:nvPr/>
          </p:nvCxnSpPr>
          <p:spPr>
            <a:xfrm>
              <a:off x="3541810" y="7926985"/>
              <a:ext cx="4032000" cy="0"/>
            </a:xfrm>
            <a:prstGeom prst="straightConnector1">
              <a:avLst/>
            </a:prstGeom>
            <a:noFill/>
            <a:ln w="9525" cap="flat" cmpd="sng" algn="ctr">
              <a:solidFill>
                <a:sysClr val="windowText" lastClr="000000"/>
              </a:solidFill>
              <a:prstDash val="solid"/>
              <a:tailEnd type="triangle"/>
            </a:ln>
            <a:effectLst/>
          </p:spPr>
        </p:cxnSp>
        <p:cxnSp>
          <p:nvCxnSpPr>
            <p:cNvPr id="130" name="直線矢印コネクタ 129">
              <a:extLst>
                <a:ext uri="{FF2B5EF4-FFF2-40B4-BE49-F238E27FC236}">
                  <a16:creationId xmlns:a16="http://schemas.microsoft.com/office/drawing/2014/main" id="{122FF0BC-FAA9-E09F-9DDF-FC5BBA7290EC}"/>
                </a:ext>
              </a:extLst>
            </p:cNvPr>
            <p:cNvCxnSpPr>
              <a:cxnSpLocks/>
            </p:cNvCxnSpPr>
            <p:nvPr/>
          </p:nvCxnSpPr>
          <p:spPr>
            <a:xfrm>
              <a:off x="7570524" y="7926985"/>
              <a:ext cx="648000" cy="0"/>
            </a:xfrm>
            <a:prstGeom prst="straightConnector1">
              <a:avLst/>
            </a:prstGeom>
            <a:noFill/>
            <a:ln w="9525" cap="flat" cmpd="sng" algn="ctr">
              <a:solidFill>
                <a:sysClr val="windowText" lastClr="000000"/>
              </a:solidFill>
              <a:prstDash val="solid"/>
              <a:tailEnd type="triangle"/>
            </a:ln>
            <a:effectLst/>
          </p:spPr>
        </p:cxnSp>
        <p:cxnSp>
          <p:nvCxnSpPr>
            <p:cNvPr id="131" name="カギ線コネクタ 170">
              <a:extLst>
                <a:ext uri="{FF2B5EF4-FFF2-40B4-BE49-F238E27FC236}">
                  <a16:creationId xmlns:a16="http://schemas.microsoft.com/office/drawing/2014/main" id="{5739FA40-8B6F-41E8-5770-DBC80E6599BB}"/>
                </a:ext>
              </a:extLst>
            </p:cNvPr>
            <p:cNvCxnSpPr/>
            <p:nvPr/>
          </p:nvCxnSpPr>
          <p:spPr bwMode="auto">
            <a:xfrm>
              <a:off x="7560469" y="7926985"/>
              <a:ext cx="1980000" cy="131734"/>
            </a:xfrm>
            <a:prstGeom prst="bentConnector3">
              <a:avLst>
                <a:gd name="adj1" fmla="val 354"/>
              </a:avLst>
            </a:prstGeom>
            <a:solidFill>
              <a:srgbClr val="FFFFCC"/>
            </a:solidFill>
            <a:ln w="9525" cap="flat" cmpd="sng" algn="ctr">
              <a:solidFill>
                <a:sysClr val="windowText" lastClr="00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2" name="正方形/長方形 131">
              <a:extLst>
                <a:ext uri="{FF2B5EF4-FFF2-40B4-BE49-F238E27FC236}">
                  <a16:creationId xmlns:a16="http://schemas.microsoft.com/office/drawing/2014/main" id="{2C7DFED5-CBB5-0E79-8162-E43EFAA63D60}"/>
                </a:ext>
              </a:extLst>
            </p:cNvPr>
            <p:cNvSpPr/>
            <p:nvPr/>
          </p:nvSpPr>
          <p:spPr bwMode="auto">
            <a:xfrm>
              <a:off x="1249212" y="2920970"/>
              <a:ext cx="720000" cy="322815"/>
            </a:xfrm>
            <a:prstGeom prst="rect">
              <a:avLst/>
            </a:prstGeom>
            <a:solidFill>
              <a:sysClr val="window" lastClr="FFFFFF">
                <a:lumMod val="50000"/>
              </a:sysClr>
            </a:solidFill>
            <a:ln w="9525" cap="flat" cmpd="sng" algn="ctr">
              <a:solidFill>
                <a:sysClr val="window" lastClr="FFFFFF">
                  <a:lumMod val="50000"/>
                </a:sysClr>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a:defRPr/>
              </a:pP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番ポ</a:t>
              </a:r>
              <a:br>
                <a:rPr kumimoji="0" lang="en-US" altLang="ja-JP" sz="1000" kern="0" dirty="0">
                  <a:solidFill>
                    <a:prstClr val="white"/>
                  </a:solidFill>
                  <a:latin typeface="Meiryo UI"/>
                  <a:ea typeface="Meiryo UI" panose="020B0604030504040204" pitchFamily="50" charset="-128"/>
                  <a:cs typeface="メイリオ" panose="020B0604030504040204" pitchFamily="50" charset="-128"/>
                </a:rPr>
              </a:br>
              <a:r>
                <a:rPr kumimoji="0" lang="ja-JP" altLang="en-US" sz="1000" kern="0" dirty="0">
                  <a:solidFill>
                    <a:prstClr val="white"/>
                  </a:solidFill>
                  <a:latin typeface="Meiryo UI"/>
                  <a:ea typeface="Meiryo UI" panose="020B0604030504040204" pitchFamily="50" charset="-128"/>
                  <a:cs typeface="メイリオ" panose="020B0604030504040204" pitchFamily="50" charset="-128"/>
                </a:rPr>
                <a:t>システム</a:t>
              </a:r>
            </a:p>
          </p:txBody>
        </p:sp>
        <p:cxnSp>
          <p:nvCxnSpPr>
            <p:cNvPr id="133" name="直線コネクタ 132">
              <a:extLst>
                <a:ext uri="{FF2B5EF4-FFF2-40B4-BE49-F238E27FC236}">
                  <a16:creationId xmlns:a16="http://schemas.microsoft.com/office/drawing/2014/main" id="{5BE17586-56DE-5B1E-2AA7-DCB982DED8A2}"/>
                </a:ext>
              </a:extLst>
            </p:cNvPr>
            <p:cNvCxnSpPr/>
            <p:nvPr/>
          </p:nvCxnSpPr>
          <p:spPr>
            <a:xfrm flipH="1">
              <a:off x="1606083" y="3243784"/>
              <a:ext cx="0" cy="4860000"/>
            </a:xfrm>
            <a:prstGeom prst="line">
              <a:avLst/>
            </a:prstGeom>
            <a:noFill/>
            <a:ln w="9525" cap="flat" cmpd="sng" algn="ctr">
              <a:solidFill>
                <a:sysClr val="window" lastClr="FFFFFF">
                  <a:lumMod val="50000"/>
                </a:sysClr>
              </a:solidFill>
              <a:prstDash val="sysDash"/>
            </a:ln>
            <a:effectLst/>
          </p:spPr>
        </p:cxnSp>
        <p:cxnSp>
          <p:nvCxnSpPr>
            <p:cNvPr id="134" name="直線矢印コネクタ 133">
              <a:extLst>
                <a:ext uri="{FF2B5EF4-FFF2-40B4-BE49-F238E27FC236}">
                  <a16:creationId xmlns:a16="http://schemas.microsoft.com/office/drawing/2014/main" id="{C3FF80C3-F42B-600B-7065-BD6460EDDCC6}"/>
                </a:ext>
              </a:extLst>
            </p:cNvPr>
            <p:cNvCxnSpPr>
              <a:cxnSpLocks/>
            </p:cNvCxnSpPr>
            <p:nvPr/>
          </p:nvCxnSpPr>
          <p:spPr>
            <a:xfrm>
              <a:off x="1606083" y="3648229"/>
              <a:ext cx="1908000" cy="0"/>
            </a:xfrm>
            <a:prstGeom prst="straightConnector1">
              <a:avLst/>
            </a:prstGeom>
            <a:noFill/>
            <a:ln w="9525" cap="flat" cmpd="sng" algn="ctr">
              <a:solidFill>
                <a:sysClr val="windowText" lastClr="000000"/>
              </a:solidFill>
              <a:prstDash val="solid"/>
              <a:headEnd type="triangle"/>
              <a:tailEnd type="none"/>
            </a:ln>
            <a:effectLst/>
          </p:spPr>
        </p:cxnSp>
        <p:sp>
          <p:nvSpPr>
            <p:cNvPr id="135" name="テキスト ボックス 134">
              <a:extLst>
                <a:ext uri="{FF2B5EF4-FFF2-40B4-BE49-F238E27FC236}">
                  <a16:creationId xmlns:a16="http://schemas.microsoft.com/office/drawing/2014/main" id="{E882EAD2-919D-3F60-EF88-A7C7AC95042A}"/>
                </a:ext>
              </a:extLst>
            </p:cNvPr>
            <p:cNvSpPr txBox="1"/>
            <p:nvPr/>
          </p:nvSpPr>
          <p:spPr>
            <a:xfrm>
              <a:off x="2725674" y="3468209"/>
              <a:ext cx="488915" cy="169277"/>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番ポ申込</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6" name="線吹き出し 1 (枠付き) 207">
              <a:extLst>
                <a:ext uri="{FF2B5EF4-FFF2-40B4-BE49-F238E27FC236}">
                  <a16:creationId xmlns:a16="http://schemas.microsoft.com/office/drawing/2014/main" id="{0D44DBA7-2634-FB3E-BE07-313CA0F8FF5C}"/>
                </a:ext>
              </a:extLst>
            </p:cNvPr>
            <p:cNvSpPr/>
            <p:nvPr/>
          </p:nvSpPr>
          <p:spPr bwMode="auto">
            <a:xfrm>
              <a:off x="1279374" y="4686852"/>
              <a:ext cx="2160000" cy="900000"/>
            </a:xfrm>
            <a:prstGeom prst="borderCallout1">
              <a:avLst>
                <a:gd name="adj1" fmla="val 52667"/>
                <a:gd name="adj2" fmla="val 100691"/>
                <a:gd name="adj3" fmla="val 35554"/>
                <a:gd name="adj4" fmla="val 113817"/>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番ポ申込先が番ポシステムのため、オーダ流通システムにオーダ情報が存在せず、工事結果情報流通（番ポ工事：事業者情報）の流通対象外となることを記事欄で通知する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cxnSp>
          <p:nvCxnSpPr>
            <p:cNvPr id="137" name="直線矢印コネクタ 136">
              <a:extLst>
                <a:ext uri="{FF2B5EF4-FFF2-40B4-BE49-F238E27FC236}">
                  <a16:creationId xmlns:a16="http://schemas.microsoft.com/office/drawing/2014/main" id="{849251EC-CD49-46D2-6E25-45B397B77AD3}"/>
                </a:ext>
              </a:extLst>
            </p:cNvPr>
            <p:cNvCxnSpPr>
              <a:cxnSpLocks/>
            </p:cNvCxnSpPr>
            <p:nvPr/>
          </p:nvCxnSpPr>
          <p:spPr>
            <a:xfrm>
              <a:off x="3529624" y="7113614"/>
              <a:ext cx="4680000" cy="0"/>
            </a:xfrm>
            <a:prstGeom prst="straightConnector1">
              <a:avLst/>
            </a:prstGeom>
            <a:noFill/>
            <a:ln w="9525" cap="flat" cmpd="sng" algn="ctr">
              <a:solidFill>
                <a:sysClr val="windowText" lastClr="000000"/>
              </a:solidFill>
              <a:prstDash val="solid"/>
              <a:headEnd type="triangle"/>
              <a:tailEnd type="none"/>
            </a:ln>
            <a:effectLst/>
          </p:spPr>
        </p:cxnSp>
        <p:sp>
          <p:nvSpPr>
            <p:cNvPr id="138" name="テキスト ボックス 137">
              <a:extLst>
                <a:ext uri="{FF2B5EF4-FFF2-40B4-BE49-F238E27FC236}">
                  <a16:creationId xmlns:a16="http://schemas.microsoft.com/office/drawing/2014/main" id="{4B08371B-8AFE-06E6-749A-3114738C2AF0}"/>
                </a:ext>
              </a:extLst>
            </p:cNvPr>
            <p:cNvSpPr txBox="1"/>
            <p:nvPr/>
          </p:nvSpPr>
          <p:spPr>
            <a:xfrm>
              <a:off x="3850238" y="6933594"/>
              <a:ext cx="76944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回線試験要求</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9" name="直線矢印コネクタ 138">
              <a:extLst>
                <a:ext uri="{FF2B5EF4-FFF2-40B4-BE49-F238E27FC236}">
                  <a16:creationId xmlns:a16="http://schemas.microsoft.com/office/drawing/2014/main" id="{351ABF5D-7069-70CC-320C-C5B601918B5D}"/>
                </a:ext>
              </a:extLst>
            </p:cNvPr>
            <p:cNvCxnSpPr>
              <a:cxnSpLocks/>
            </p:cNvCxnSpPr>
            <p:nvPr/>
          </p:nvCxnSpPr>
          <p:spPr>
            <a:xfrm>
              <a:off x="3534141" y="7338639"/>
              <a:ext cx="4680000" cy="0"/>
            </a:xfrm>
            <a:prstGeom prst="straightConnector1">
              <a:avLst/>
            </a:prstGeom>
            <a:noFill/>
            <a:ln w="9525" cap="flat" cmpd="sng" algn="ctr">
              <a:solidFill>
                <a:sysClr val="windowText" lastClr="000000"/>
              </a:solidFill>
              <a:prstDash val="solid"/>
              <a:headEnd type="none"/>
              <a:tailEnd type="triangle"/>
            </a:ln>
            <a:effectLst/>
          </p:spPr>
        </p:cxnSp>
        <p:sp>
          <p:nvSpPr>
            <p:cNvPr id="140" name="テキスト ボックス 139">
              <a:extLst>
                <a:ext uri="{FF2B5EF4-FFF2-40B4-BE49-F238E27FC236}">
                  <a16:creationId xmlns:a16="http://schemas.microsoft.com/office/drawing/2014/main" id="{EB93048E-45D7-B35C-740E-992D704963DA}"/>
                </a:ext>
              </a:extLst>
            </p:cNvPr>
            <p:cNvSpPr txBox="1"/>
            <p:nvPr/>
          </p:nvSpPr>
          <p:spPr>
            <a:xfrm>
              <a:off x="3799770" y="7154940"/>
              <a:ext cx="886461" cy="152414"/>
            </a:xfrm>
            <a:prstGeom prst="rect">
              <a:avLst/>
            </a:prstGeom>
            <a:solidFill>
              <a:sysClr val="window" lastClr="FFFFFF"/>
            </a:solidFill>
          </p:spPr>
          <p:txBody>
            <a:bodyPr wrap="none" lIns="0" tIns="0" rIns="0" bIns="0" rtlCol="0">
              <a:spAutoFit/>
            </a:bodyPr>
            <a:lstStyle/>
            <a:p>
              <a:pPr marL="0" marR="0" lvl="0" indent="0"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回線試験　結果</a:t>
              </a:r>
              <a:endParaRPr kumimoji="0" lang="en-US" altLang="ja-JP"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6" name="角丸四角形 41">
              <a:extLst>
                <a:ext uri="{FF2B5EF4-FFF2-40B4-BE49-F238E27FC236}">
                  <a16:creationId xmlns:a16="http://schemas.microsoft.com/office/drawing/2014/main" id="{B086FB96-F35C-9DCE-DA4F-D25F94AF3A66}"/>
                </a:ext>
              </a:extLst>
            </p:cNvPr>
            <p:cNvSpPr/>
            <p:nvPr/>
          </p:nvSpPr>
          <p:spPr bwMode="auto">
            <a:xfrm>
              <a:off x="8750686" y="5510873"/>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（発信）</a:t>
              </a:r>
            </a:p>
          </p:txBody>
        </p:sp>
        <p:sp>
          <p:nvSpPr>
            <p:cNvPr id="148" name="角丸四角形 122">
              <a:extLst>
                <a:ext uri="{FF2B5EF4-FFF2-40B4-BE49-F238E27FC236}">
                  <a16:creationId xmlns:a16="http://schemas.microsoft.com/office/drawing/2014/main" id="{A2D8E51C-67B7-D5A3-9561-87E332384F89}"/>
                </a:ext>
              </a:extLst>
            </p:cNvPr>
            <p:cNvSpPr/>
            <p:nvPr/>
          </p:nvSpPr>
          <p:spPr bwMode="auto">
            <a:xfrm>
              <a:off x="8733343" y="7063806"/>
              <a:ext cx="867314" cy="360000"/>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正常性確認</a:t>
              </a:r>
              <a:endParaRPr kumimoji="0" lang="en-US" altLang="ja-JP"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（着信）</a:t>
              </a:r>
            </a:p>
          </p:txBody>
        </p:sp>
        <p:sp>
          <p:nvSpPr>
            <p:cNvPr id="149" name="線吹き出し 1 (枠付き) 207">
              <a:extLst>
                <a:ext uri="{FF2B5EF4-FFF2-40B4-BE49-F238E27FC236}">
                  <a16:creationId xmlns:a16="http://schemas.microsoft.com/office/drawing/2014/main" id="{CC01E950-D834-47B3-5FC6-8CBE44C7B95F}"/>
                </a:ext>
              </a:extLst>
            </p:cNvPr>
            <p:cNvSpPr/>
            <p:nvPr/>
          </p:nvSpPr>
          <p:spPr bwMode="auto">
            <a:xfrm>
              <a:off x="9240795" y="4875249"/>
              <a:ext cx="1742151" cy="540000"/>
            </a:xfrm>
            <a:prstGeom prst="borderCallout1">
              <a:avLst>
                <a:gd name="adj1" fmla="val 102939"/>
                <a:gd name="adj2" fmla="val 46895"/>
                <a:gd name="adj3" fmla="val 151810"/>
                <a:gd name="adj4" fmla="val 21382"/>
              </a:avLst>
            </a:prstGeom>
            <a:solidFill>
              <a:sysClr val="window" lastClr="FFFFFF"/>
            </a:solidFill>
            <a:ln w="12700"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CUSTOM</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から電話工事結果は流通しないため、時間をおいて確認する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50" name="線吹き出し 1 (枠付き) 207">
              <a:extLst>
                <a:ext uri="{FF2B5EF4-FFF2-40B4-BE49-F238E27FC236}">
                  <a16:creationId xmlns:a16="http://schemas.microsoft.com/office/drawing/2014/main" id="{777EF459-3ED4-038C-6086-FB9B3E18A47F}"/>
                </a:ext>
              </a:extLst>
            </p:cNvPr>
            <p:cNvSpPr/>
            <p:nvPr/>
          </p:nvSpPr>
          <p:spPr bwMode="auto">
            <a:xfrm>
              <a:off x="8667144" y="4323602"/>
              <a:ext cx="2302665" cy="431579"/>
            </a:xfrm>
            <a:prstGeom prst="borderCallout1">
              <a:avLst>
                <a:gd name="adj1" fmla="val 46650"/>
                <a:gd name="adj2" fmla="val -92"/>
                <a:gd name="adj3" fmla="val 90411"/>
                <a:gd name="adj4" fmla="val -19393"/>
              </a:avLst>
            </a:prstGeom>
            <a:solidFill>
              <a:sysClr val="window" lastClr="FFFFFF"/>
            </a:solidFill>
            <a:ln w="12700"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記事欄流通するため、</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受信要求の送信契機で</a:t>
              </a:r>
              <a:r>
                <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SO</a:t>
              </a:r>
              <a:r>
                <a:rPr kumimoji="0" lang="ja-JP" altLang="en-US"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rPr>
                <a:t>情報送信有無を「有」に設定する</a:t>
              </a:r>
              <a:endParaRPr kumimoji="0" lang="en-US" altLang="ja-JP" sz="1000" b="0" i="0" u="none" strike="noStrike" kern="0" cap="none" spc="0" normalizeH="0" baseline="0" noProof="0" dirty="0">
                <a:ln>
                  <a:noFill/>
                </a:ln>
                <a:solidFill>
                  <a:prstClr val="black"/>
                </a:solidFill>
                <a:effectLst/>
                <a:uLnTx/>
                <a:uFillTx/>
                <a:latin typeface="Meiryo UI"/>
                <a:ea typeface="Meiryo UI"/>
                <a:cs typeface="メイリオ" panose="020B0604030504040204" pitchFamily="50" charset="-128"/>
              </a:endParaRPr>
            </a:p>
          </p:txBody>
        </p:sp>
        <p:sp>
          <p:nvSpPr>
            <p:cNvPr id="151" name="テキスト ボックス 150">
              <a:extLst>
                <a:ext uri="{FF2B5EF4-FFF2-40B4-BE49-F238E27FC236}">
                  <a16:creationId xmlns:a16="http://schemas.microsoft.com/office/drawing/2014/main" id="{A0FC1B8D-CE83-A968-C928-33366F46869B}"/>
                </a:ext>
              </a:extLst>
            </p:cNvPr>
            <p:cNvSpPr txBox="1"/>
            <p:nvPr/>
          </p:nvSpPr>
          <p:spPr>
            <a:xfrm>
              <a:off x="4917478" y="6606442"/>
              <a:ext cx="2797241" cy="152414"/>
            </a:xfrm>
            <a:prstGeom prst="rect">
              <a:avLst/>
            </a:prstGeom>
            <a:solidFill>
              <a:sysClr val="window" lastClr="FFFFFF"/>
            </a:solidFill>
          </p:spPr>
          <p:txBody>
            <a:bodyPr wrap="none" lIns="0" tIns="0" rIns="0" bIns="0" rtlCol="0">
              <a:spAutoFit/>
            </a:bodyPr>
            <a:lstStyle/>
            <a:p>
              <a:pPr marL="0" marR="0" lvl="0" indent="0" algn="l" defTabSz="914400" eaLnBrk="1" fontAlgn="auto" latinLnBrk="0" hangingPunct="1">
                <a:lnSpc>
                  <a:spcPct val="11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工事結果情報流通（番ポ工事）（工事結果情報）</a:t>
              </a:r>
            </a:p>
          </p:txBody>
        </p:sp>
        <p:cxnSp>
          <p:nvCxnSpPr>
            <p:cNvPr id="152" name="直線矢印コネクタ 151">
              <a:extLst>
                <a:ext uri="{FF2B5EF4-FFF2-40B4-BE49-F238E27FC236}">
                  <a16:creationId xmlns:a16="http://schemas.microsoft.com/office/drawing/2014/main" id="{C443DD37-631B-0669-F1F5-33B72E6496D8}"/>
                </a:ext>
              </a:extLst>
            </p:cNvPr>
            <p:cNvCxnSpPr>
              <a:cxnSpLocks/>
            </p:cNvCxnSpPr>
            <p:nvPr/>
          </p:nvCxnSpPr>
          <p:spPr>
            <a:xfrm>
              <a:off x="6922888" y="6798579"/>
              <a:ext cx="828000" cy="0"/>
            </a:xfrm>
            <a:prstGeom prst="straightConnector1">
              <a:avLst/>
            </a:prstGeom>
            <a:noFill/>
            <a:ln w="9525" cap="flat" cmpd="sng" algn="ctr">
              <a:solidFill>
                <a:sysClr val="windowText" lastClr="000000"/>
              </a:solidFill>
              <a:prstDash val="solid"/>
              <a:headEnd type="none"/>
              <a:tailEnd type="triangle"/>
            </a:ln>
            <a:effectLst/>
          </p:spPr>
        </p:cxnSp>
        <p:cxnSp>
          <p:nvCxnSpPr>
            <p:cNvPr id="153" name="直線矢印コネクタ 152">
              <a:extLst>
                <a:ext uri="{FF2B5EF4-FFF2-40B4-BE49-F238E27FC236}">
                  <a16:creationId xmlns:a16="http://schemas.microsoft.com/office/drawing/2014/main" id="{C8E84359-86E4-E02F-A54C-10F0F444CD0F}"/>
                </a:ext>
              </a:extLst>
            </p:cNvPr>
            <p:cNvCxnSpPr>
              <a:cxnSpLocks/>
            </p:cNvCxnSpPr>
            <p:nvPr/>
          </p:nvCxnSpPr>
          <p:spPr>
            <a:xfrm>
              <a:off x="6202888" y="6798579"/>
              <a:ext cx="720000" cy="0"/>
            </a:xfrm>
            <a:prstGeom prst="straightConnector1">
              <a:avLst/>
            </a:prstGeom>
            <a:noFill/>
            <a:ln w="9525" cap="flat" cmpd="sng" algn="ctr">
              <a:solidFill>
                <a:sysClr val="windowText" lastClr="000000"/>
              </a:solidFill>
              <a:prstDash val="solid"/>
              <a:headEnd type="none"/>
              <a:tailEnd type="triangle"/>
            </a:ln>
            <a:effectLst/>
          </p:spPr>
        </p:cxnSp>
        <p:cxnSp>
          <p:nvCxnSpPr>
            <p:cNvPr id="154" name="直線矢印コネクタ 153">
              <a:extLst>
                <a:ext uri="{FF2B5EF4-FFF2-40B4-BE49-F238E27FC236}">
                  <a16:creationId xmlns:a16="http://schemas.microsoft.com/office/drawing/2014/main" id="{AFBC6D33-7EA8-6F4D-AB73-97268D3ACAEF}"/>
                </a:ext>
              </a:extLst>
            </p:cNvPr>
            <p:cNvCxnSpPr>
              <a:cxnSpLocks/>
            </p:cNvCxnSpPr>
            <p:nvPr/>
          </p:nvCxnSpPr>
          <p:spPr>
            <a:xfrm>
              <a:off x="4722216" y="6798579"/>
              <a:ext cx="1512000" cy="0"/>
            </a:xfrm>
            <a:prstGeom prst="straightConnector1">
              <a:avLst/>
            </a:prstGeom>
            <a:noFill/>
            <a:ln w="9525" cap="flat" cmpd="sng" algn="ctr">
              <a:solidFill>
                <a:sysClr val="windowText" lastClr="000000"/>
              </a:solidFill>
              <a:prstDash val="solid"/>
              <a:headEnd type="none"/>
              <a:tailEnd type="triangle"/>
            </a:ln>
            <a:effectLst/>
          </p:spPr>
        </p:cxnSp>
        <p:sp>
          <p:nvSpPr>
            <p:cNvPr id="157" name="線吹き出し 1 (枠付き) 207">
              <a:extLst>
                <a:ext uri="{FF2B5EF4-FFF2-40B4-BE49-F238E27FC236}">
                  <a16:creationId xmlns:a16="http://schemas.microsoft.com/office/drawing/2014/main" id="{53C085AF-D6BE-CFB7-6D22-267C629ABBBC}"/>
                </a:ext>
              </a:extLst>
            </p:cNvPr>
            <p:cNvSpPr/>
            <p:nvPr/>
          </p:nvSpPr>
          <p:spPr bwMode="auto">
            <a:xfrm>
              <a:off x="1204097" y="4012407"/>
              <a:ext cx="2160000" cy="540000"/>
            </a:xfrm>
            <a:prstGeom prst="borderCallout1">
              <a:avLst>
                <a:gd name="adj1" fmla="val 52313"/>
                <a:gd name="adj2" fmla="val 100119"/>
                <a:gd name="adj3" fmla="val 181977"/>
                <a:gd name="adj4" fmla="val 107996"/>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72000" marR="0" lvl="0" indent="-7200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・現状は番ポ有無を示す項目が流通していないため、既存記事欄で番ポ有無を流通する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cxnSp>
          <p:nvCxnSpPr>
            <p:cNvPr id="16" name="カギ線コネクタ 69">
              <a:extLst>
                <a:ext uri="{FF2B5EF4-FFF2-40B4-BE49-F238E27FC236}">
                  <a16:creationId xmlns:a16="http://schemas.microsoft.com/office/drawing/2014/main" id="{8F67F5F9-7DAF-AC68-B454-583CD96F0B36}"/>
                </a:ext>
              </a:extLst>
            </p:cNvPr>
            <p:cNvCxnSpPr/>
            <p:nvPr/>
          </p:nvCxnSpPr>
          <p:spPr bwMode="auto">
            <a:xfrm rot="10800000" flipV="1">
              <a:off x="6952947" y="3884599"/>
              <a:ext cx="617507" cy="261610"/>
            </a:xfrm>
            <a:prstGeom prst="bentConnector3">
              <a:avLst>
                <a:gd name="adj1" fmla="val -265"/>
              </a:avLst>
            </a:prstGeom>
            <a:solidFill>
              <a:srgbClr val="FFFFCC"/>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カギ線コネクタ 72">
              <a:extLst>
                <a:ext uri="{FF2B5EF4-FFF2-40B4-BE49-F238E27FC236}">
                  <a16:creationId xmlns:a16="http://schemas.microsoft.com/office/drawing/2014/main" id="{4E26FC65-1336-986D-1E54-F452BD3B3BCD}"/>
                </a:ext>
              </a:extLst>
            </p:cNvPr>
            <p:cNvCxnSpPr/>
            <p:nvPr/>
          </p:nvCxnSpPr>
          <p:spPr bwMode="auto">
            <a:xfrm rot="10800000" flipV="1">
              <a:off x="6950096" y="7849677"/>
              <a:ext cx="617507" cy="261610"/>
            </a:xfrm>
            <a:prstGeom prst="bentConnector3">
              <a:avLst>
                <a:gd name="adj1" fmla="val -265"/>
              </a:avLst>
            </a:prstGeom>
            <a:solidFill>
              <a:srgbClr val="FFFFCC"/>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9" name="線吹き出し 1 (枠付き) 207">
            <a:extLst>
              <a:ext uri="{FF2B5EF4-FFF2-40B4-BE49-F238E27FC236}">
                <a16:creationId xmlns:a16="http://schemas.microsoft.com/office/drawing/2014/main" id="{49D1616F-CEA2-58B4-C7DB-368372FA36A4}"/>
              </a:ext>
            </a:extLst>
          </p:cNvPr>
          <p:cNvSpPr/>
          <p:nvPr/>
        </p:nvSpPr>
        <p:spPr bwMode="auto">
          <a:xfrm>
            <a:off x="9975314" y="5970507"/>
            <a:ext cx="2509450" cy="1195265"/>
          </a:xfrm>
          <a:prstGeom prst="borderCallout1">
            <a:avLst>
              <a:gd name="adj1" fmla="val 82169"/>
              <a:gd name="adj2" fmla="val -180"/>
              <a:gd name="adj3" fmla="val 53319"/>
              <a:gd name="adj4" fmla="val -38349"/>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工事完了操作時の</a:t>
            </a:r>
            <a:r>
              <a:rPr kumimoji="0" lang="ja-JP" altLang="en-US" sz="1000" kern="0" dirty="0">
                <a:solidFill>
                  <a:srgbClr val="0000FF"/>
                </a:solidFill>
                <a:latin typeface="Meiryo UI"/>
                <a:ea typeface="Meiryo UI"/>
                <a:cs typeface="メイリオ" panose="020B0604030504040204" pitchFamily="50" charset="-128"/>
              </a:rPr>
              <a:t>番ポ自動工事依頼未実施</a:t>
            </a:r>
            <a:endParaRPr kumimoji="0" lang="en-US" altLang="ja-JP" sz="1000" kern="0" dirty="0">
              <a:solidFill>
                <a:srgbClr val="0000FF"/>
              </a:solidFill>
              <a:latin typeface="Meiryo UI"/>
              <a:ea typeface="Meiryo UI"/>
              <a:cs typeface="メイリオ" panose="020B0604030504040204" pitchFamily="50" charset="-128"/>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rPr>
              <a:t>チェック機能を追加する</a:t>
            </a:r>
            <a:endParaRPr kumimoji="0" lang="en-US" altLang="ja-JP" sz="1000" b="0" i="0" u="none" strike="noStrike" kern="0" cap="none" spc="0" normalizeH="0" baseline="0" noProof="0" dirty="0">
              <a:ln>
                <a:noFill/>
              </a:ln>
              <a:solidFill>
                <a:srgbClr val="0000FF"/>
              </a:solidFill>
              <a:effectLst/>
              <a:uLnTx/>
              <a:uFillTx/>
              <a:latin typeface="Meiryo UI"/>
              <a:ea typeface="Meiryo UI"/>
              <a:cs typeface="メイリオ" panose="020B0604030504040204" pitchFamily="50" charset="-128"/>
            </a:endParaRPr>
          </a:p>
        </p:txBody>
      </p:sp>
      <p:graphicFrame>
        <p:nvGraphicFramePr>
          <p:cNvPr id="20" name="表 19">
            <a:extLst>
              <a:ext uri="{FF2B5EF4-FFF2-40B4-BE49-F238E27FC236}">
                <a16:creationId xmlns:a16="http://schemas.microsoft.com/office/drawing/2014/main" id="{F25DAAFB-5E66-8894-3578-A457D43CE38F}"/>
              </a:ext>
            </a:extLst>
          </p:cNvPr>
          <p:cNvGraphicFramePr>
            <a:graphicFrameLocks noGrp="1"/>
          </p:cNvGraphicFramePr>
          <p:nvPr>
            <p:extLst>
              <p:ext uri="{D42A27DB-BD31-4B8C-83A1-F6EECF244321}">
                <p14:modId xmlns:p14="http://schemas.microsoft.com/office/powerpoint/2010/main" val="1805725416"/>
              </p:ext>
            </p:extLst>
          </p:nvPr>
        </p:nvGraphicFramePr>
        <p:xfrm>
          <a:off x="10056453" y="6378905"/>
          <a:ext cx="2304573" cy="692213"/>
        </p:xfrm>
        <a:graphic>
          <a:graphicData uri="http://schemas.openxmlformats.org/drawingml/2006/table">
            <a:tbl>
              <a:tblPr firstRow="1" bandRow="1"/>
              <a:tblGrid>
                <a:gridCol w="2304573">
                  <a:extLst>
                    <a:ext uri="{9D8B030D-6E8A-4147-A177-3AD203B41FA5}">
                      <a16:colId xmlns:a16="http://schemas.microsoft.com/office/drawing/2014/main" val="2708079009"/>
                    </a:ext>
                  </a:extLst>
                </a:gridCol>
              </a:tblGrid>
              <a:tr h="164985">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algn="ctr"/>
                      <a:r>
                        <a:rPr kumimoji="1" lang="ja-JP" altLang="en-US" sz="800" b="0" i="0" baseline="0" dirty="0">
                          <a:solidFill>
                            <a:schemeClr val="tx1"/>
                          </a:solidFill>
                          <a:latin typeface="Meiryo UI" panose="020B0604030504040204" pitchFamily="50" charset="-128"/>
                          <a:ea typeface="Meiryo UI" panose="020B0604030504040204" pitchFamily="50" charset="-128"/>
                        </a:rPr>
                        <a:t>ワーニング表示条件</a:t>
                      </a:r>
                    </a:p>
                  </a:txBody>
                  <a:tcPr marL="36000" marR="36000" marT="36000" marB="36000" anchor="ct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44249017"/>
                  </a:ext>
                </a:extLst>
              </a:tr>
              <a:tr h="498293">
                <a:tc>
                  <a:txBody>
                    <a:bodyPr/>
                    <a:lstStyle>
                      <a:lvl1pPr marL="0" algn="l" defTabSz="1221913" rtl="0" eaLnBrk="1" latinLnBrk="0" hangingPunct="1">
                        <a:defRPr kumimoji="1" sz="2400" kern="1200">
                          <a:solidFill>
                            <a:schemeClr val="tx1"/>
                          </a:solidFill>
                          <a:latin typeface="Meiryo UI"/>
                          <a:ea typeface="Meiryo UI"/>
                        </a:defRPr>
                      </a:lvl1pPr>
                      <a:lvl2pPr marL="610956" algn="l" defTabSz="1221913" rtl="0" eaLnBrk="1" latinLnBrk="0" hangingPunct="1">
                        <a:defRPr kumimoji="1" sz="2400" kern="1200">
                          <a:solidFill>
                            <a:schemeClr val="tx1"/>
                          </a:solidFill>
                          <a:latin typeface="Meiryo UI"/>
                          <a:ea typeface="Meiryo UI"/>
                        </a:defRPr>
                      </a:lvl2pPr>
                      <a:lvl3pPr marL="1221913" algn="l" defTabSz="1221913" rtl="0" eaLnBrk="1" latinLnBrk="0" hangingPunct="1">
                        <a:defRPr kumimoji="1" sz="2400" kern="1200">
                          <a:solidFill>
                            <a:schemeClr val="tx1"/>
                          </a:solidFill>
                          <a:latin typeface="Meiryo UI"/>
                          <a:ea typeface="Meiryo UI"/>
                        </a:defRPr>
                      </a:lvl3pPr>
                      <a:lvl4pPr marL="1832869" algn="l" defTabSz="1221913" rtl="0" eaLnBrk="1" latinLnBrk="0" hangingPunct="1">
                        <a:defRPr kumimoji="1" sz="2400" kern="1200">
                          <a:solidFill>
                            <a:schemeClr val="tx1"/>
                          </a:solidFill>
                          <a:latin typeface="Meiryo UI"/>
                          <a:ea typeface="Meiryo UI"/>
                        </a:defRPr>
                      </a:lvl4pPr>
                      <a:lvl5pPr marL="2443825" algn="l" defTabSz="1221913" rtl="0" eaLnBrk="1" latinLnBrk="0" hangingPunct="1">
                        <a:defRPr kumimoji="1" sz="2400" kern="1200">
                          <a:solidFill>
                            <a:schemeClr val="tx1"/>
                          </a:solidFill>
                          <a:latin typeface="Meiryo UI"/>
                          <a:ea typeface="Meiryo UI"/>
                        </a:defRPr>
                      </a:lvl5pPr>
                      <a:lvl6pPr marL="3054782" algn="l" defTabSz="1221913" rtl="0" eaLnBrk="1" latinLnBrk="0" hangingPunct="1">
                        <a:defRPr kumimoji="1" sz="2400" kern="1200">
                          <a:solidFill>
                            <a:schemeClr val="tx1"/>
                          </a:solidFill>
                          <a:latin typeface="Meiryo UI"/>
                          <a:ea typeface="Meiryo UI"/>
                        </a:defRPr>
                      </a:lvl6pPr>
                      <a:lvl7pPr marL="3665738" algn="l" defTabSz="1221913" rtl="0" eaLnBrk="1" latinLnBrk="0" hangingPunct="1">
                        <a:defRPr kumimoji="1" sz="2400" kern="1200">
                          <a:solidFill>
                            <a:schemeClr val="tx1"/>
                          </a:solidFill>
                          <a:latin typeface="Meiryo UI"/>
                          <a:ea typeface="Meiryo UI"/>
                        </a:defRPr>
                      </a:lvl7pPr>
                      <a:lvl8pPr marL="4276695" algn="l" defTabSz="1221913" rtl="0" eaLnBrk="1" latinLnBrk="0" hangingPunct="1">
                        <a:defRPr kumimoji="1" sz="2400" kern="1200">
                          <a:solidFill>
                            <a:schemeClr val="tx1"/>
                          </a:solidFill>
                          <a:latin typeface="Meiryo UI"/>
                          <a:ea typeface="Meiryo UI"/>
                        </a:defRPr>
                      </a:lvl8pPr>
                      <a:lvl9pPr marL="4887651" algn="l" defTabSz="1221913" rtl="0" eaLnBrk="1" latinLnBrk="0" hangingPunct="1">
                        <a:defRPr kumimoji="1" sz="2400" kern="1200">
                          <a:solidFill>
                            <a:schemeClr val="tx1"/>
                          </a:solidFill>
                          <a:latin typeface="Meiryo UI"/>
                          <a:ea typeface="Meiryo UI"/>
                        </a:defRPr>
                      </a:lvl9pPr>
                    </a:lstStyle>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・番ポ工事依頼が未実施である場合</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p>
                      <a:pPr marL="0" lvl="1" indent="0" algn="l"/>
                      <a:r>
                        <a:rPr kumimoji="1" lang="ja-JP" altLang="en-US" sz="800" b="0" i="0" baseline="0" dirty="0">
                          <a:solidFill>
                            <a:srgbClr val="0000FF"/>
                          </a:solidFill>
                          <a:latin typeface="Meiryo UI" panose="020B0604030504040204" pitchFamily="50" charset="-128"/>
                          <a:ea typeface="Meiryo UI" panose="020B0604030504040204" pitchFamily="50" charset="-128"/>
                        </a:rPr>
                        <a:t>・項目「自ＳＯ情報（記事）／オーダ記事」に番ポ有無が有を示す文言</a:t>
                      </a:r>
                      <a:r>
                        <a:rPr kumimoji="1" lang="en-US" altLang="ja-JP" sz="800" b="0" i="0" baseline="0" dirty="0">
                          <a:solidFill>
                            <a:srgbClr val="0000FF"/>
                          </a:solidFill>
                          <a:latin typeface="Meiryo UI" panose="020B0604030504040204" pitchFamily="50" charset="-128"/>
                          <a:ea typeface="Meiryo UI" panose="020B0604030504040204" pitchFamily="50" charset="-128"/>
                        </a:rPr>
                        <a:t>“</a:t>
                      </a:r>
                      <a:r>
                        <a:rPr kumimoji="1" lang="ja-JP" altLang="en-US" sz="800" b="0" i="0" baseline="0" dirty="0">
                          <a:solidFill>
                            <a:srgbClr val="0000FF"/>
                          </a:solidFill>
                          <a:latin typeface="Meiryo UI" panose="020B0604030504040204" pitchFamily="50" charset="-128"/>
                          <a:ea typeface="Meiryo UI" panose="020B0604030504040204" pitchFamily="50" charset="-128"/>
                        </a:rPr>
                        <a:t>番ポ</a:t>
                      </a:r>
                      <a:r>
                        <a:rPr kumimoji="1" lang="en-US" altLang="ja-JP" sz="800" b="0" i="0" baseline="0" dirty="0">
                          <a:solidFill>
                            <a:srgbClr val="0000FF"/>
                          </a:solidFill>
                          <a:latin typeface="Meiryo UI" panose="020B0604030504040204" pitchFamily="50" charset="-128"/>
                          <a:ea typeface="Meiryo UI" panose="020B0604030504040204" pitchFamily="50" charset="-128"/>
                        </a:rPr>
                        <a:t>”</a:t>
                      </a:r>
                      <a:r>
                        <a:rPr kumimoji="1" lang="ja-JP" altLang="en-US" sz="800" b="0" i="0" baseline="0" dirty="0">
                          <a:solidFill>
                            <a:srgbClr val="0000FF"/>
                          </a:solidFill>
                          <a:latin typeface="Meiryo UI" panose="020B0604030504040204" pitchFamily="50" charset="-128"/>
                          <a:ea typeface="Meiryo UI" panose="020B0604030504040204" pitchFamily="50" charset="-128"/>
                        </a:rPr>
                        <a:t>が設定されている場合</a:t>
                      </a:r>
                      <a:r>
                        <a:rPr kumimoji="1" lang="en-US" altLang="ja-JP" sz="800" kern="1200" dirty="0">
                          <a:solidFill>
                            <a:schemeClr val="tx1"/>
                          </a:solidFill>
                          <a:latin typeface="+mn-ea"/>
                          <a:ea typeface="Meiryo UI"/>
                          <a:cs typeface="+mn-cs"/>
                        </a:rPr>
                        <a:t>*1</a:t>
                      </a:r>
                      <a:endParaRPr kumimoji="1" lang="en-US" altLang="ja-JP" sz="800" b="0" i="0" baseline="0" dirty="0">
                        <a:solidFill>
                          <a:srgbClr val="0000FF"/>
                        </a:solidFill>
                        <a:latin typeface="Meiryo UI" panose="020B0604030504040204" pitchFamily="50" charset="-128"/>
                        <a:ea typeface="Meiryo UI" panose="020B0604030504040204" pitchFamily="50" charset="-128"/>
                      </a:endParaRPr>
                    </a:p>
                  </a:txBody>
                  <a:tcPr marL="36000" marR="36000" marT="36000" marB="36000">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317272887"/>
                  </a:ext>
                </a:extLst>
              </a:tr>
            </a:tbl>
          </a:graphicData>
        </a:graphic>
      </p:graphicFrame>
      <p:sp>
        <p:nvSpPr>
          <p:cNvPr id="21" name="テキスト ボックス 20">
            <a:extLst>
              <a:ext uri="{FF2B5EF4-FFF2-40B4-BE49-F238E27FC236}">
                <a16:creationId xmlns:a16="http://schemas.microsoft.com/office/drawing/2014/main" id="{380E8B91-1F6E-EA04-98FA-55EE8B0CBC61}"/>
              </a:ext>
            </a:extLst>
          </p:cNvPr>
          <p:cNvSpPr txBox="1"/>
          <p:nvPr/>
        </p:nvSpPr>
        <p:spPr>
          <a:xfrm>
            <a:off x="1511376" y="8332074"/>
            <a:ext cx="7534114" cy="152414"/>
          </a:xfrm>
          <a:prstGeom prst="rect">
            <a:avLst/>
          </a:prstGeom>
          <a:noFill/>
        </p:spPr>
        <p:txBody>
          <a:bodyPr wrap="none" lIns="0" tIns="0" rIns="0" bIns="0" rtlCol="0">
            <a:spAutoFit/>
          </a:bodyPr>
          <a:lstStyle/>
          <a:p>
            <a:pPr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：記事欄文言の設定は並行運転期間の暫定対処であるため、本格運用時における本チェック条件については</a:t>
            </a:r>
            <a:r>
              <a:rPr lang="en-US" altLang="ja-JP" sz="1000" dirty="0">
                <a:latin typeface="+mn-ea"/>
                <a:ea typeface="+mn-ea"/>
              </a:rPr>
              <a:t>2026</a:t>
            </a:r>
            <a:r>
              <a:rPr lang="ja-JP" altLang="en-US" sz="1000" dirty="0">
                <a:latin typeface="+mn-ea"/>
                <a:ea typeface="+mn-ea"/>
              </a:rPr>
              <a:t>年</a:t>
            </a:r>
            <a:r>
              <a:rPr lang="en-US" altLang="ja-JP" sz="1000" dirty="0">
                <a:latin typeface="+mn-ea"/>
                <a:ea typeface="+mn-ea"/>
              </a:rPr>
              <a:t>1</a:t>
            </a:r>
            <a:r>
              <a:rPr lang="ja-JP" altLang="en-US" sz="1000" dirty="0">
                <a:latin typeface="+mn-ea"/>
                <a:ea typeface="+mn-ea"/>
              </a:rPr>
              <a:t>月開発にて検討する</a:t>
            </a:r>
            <a:endParaRPr lang="en-US" altLang="ja-JP" sz="1000" dirty="0">
              <a:latin typeface="+mn-ea"/>
              <a:ea typeface="+mn-ea"/>
            </a:endParaRPr>
          </a:p>
        </p:txBody>
      </p:sp>
      <p:sp>
        <p:nvSpPr>
          <p:cNvPr id="24" name="楕円 23">
            <a:extLst>
              <a:ext uri="{FF2B5EF4-FFF2-40B4-BE49-F238E27FC236}">
                <a16:creationId xmlns:a16="http://schemas.microsoft.com/office/drawing/2014/main" id="{AB9B0C2C-9B43-E180-2946-B1345973AF5E}"/>
              </a:ext>
            </a:extLst>
          </p:cNvPr>
          <p:cNvSpPr/>
          <p:nvPr/>
        </p:nvSpPr>
        <p:spPr bwMode="auto">
          <a:xfrm>
            <a:off x="959058" y="831518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
        <p:nvSpPr>
          <p:cNvPr id="25" name="楕円 24">
            <a:extLst>
              <a:ext uri="{FF2B5EF4-FFF2-40B4-BE49-F238E27FC236}">
                <a16:creationId xmlns:a16="http://schemas.microsoft.com/office/drawing/2014/main" id="{62656E4E-27C7-4C7A-E582-4A98C58B10EE}"/>
              </a:ext>
            </a:extLst>
          </p:cNvPr>
          <p:cNvSpPr/>
          <p:nvPr/>
        </p:nvSpPr>
        <p:spPr bwMode="auto">
          <a:xfrm>
            <a:off x="9592564" y="5918428"/>
            <a:ext cx="393686" cy="186186"/>
          </a:xfrm>
          <a:prstGeom prst="ellipse">
            <a:avLst/>
          </a:prstGeom>
          <a:solidFill>
            <a:srgbClr val="FFFF00"/>
          </a:solidFill>
          <a:ln w="12700" cap="flat" cmpd="sng" algn="ctr">
            <a:solidFill>
              <a:srgbClr val="0000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defTabSz="649288" rtl="0" eaLnBrk="1" fontAlgn="base" latinLnBrk="0" hangingPunct="1">
              <a:lnSpc>
                <a:spcPct val="100000"/>
              </a:lnSpc>
              <a:spcBef>
                <a:spcPct val="0"/>
              </a:spcBef>
              <a:spcAft>
                <a:spcPct val="0"/>
              </a:spcAft>
              <a:buClrTx/>
              <a:buSzTx/>
              <a:buFontTx/>
              <a:buNone/>
              <a:tabLst/>
            </a:pPr>
            <a:r>
              <a:rPr kumimoji="1" lang="ja-JP" altLang="en-US" sz="900" dirty="0">
                <a:solidFill>
                  <a:srgbClr val="0000FF"/>
                </a:solidFill>
                <a:latin typeface="+mn-ea"/>
                <a:ea typeface="+mn-ea"/>
              </a:rPr>
              <a:t>変更</a:t>
            </a:r>
          </a:p>
        </p:txBody>
      </p:sp>
    </p:spTree>
    <p:extLst>
      <p:ext uri="{BB962C8B-B14F-4D97-AF65-F5344CB8AC3E}">
        <p14:creationId xmlns:p14="http://schemas.microsoft.com/office/powerpoint/2010/main" val="348748503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2"/>
          <p:cNvSpPr txBox="1">
            <a:spLocks noChangeArrowheads="1"/>
          </p:cNvSpPr>
          <p:nvPr/>
        </p:nvSpPr>
        <p:spPr>
          <a:xfrm>
            <a:off x="2080321" y="3360440"/>
            <a:ext cx="8640960" cy="1695450"/>
          </a:xfrm>
          <a:prstGeom prst="rect">
            <a:avLst/>
          </a:prstGeom>
          <a:solidFill>
            <a:schemeClr val="bg1"/>
          </a:solidFill>
          <a:ln w="12700">
            <a:solidFill>
              <a:schemeClr val="tx1"/>
            </a:solidFill>
            <a:miter lim="800000"/>
            <a:headEnd/>
            <a:tailEnd/>
          </a:ln>
          <a:effectLst>
            <a:outerShdw blurRad="50800" dist="38100" dir="2700000" algn="tl" rotWithShape="0">
              <a:prstClr val="black">
                <a:alpha val="40000"/>
              </a:prstClr>
            </a:outerShdw>
          </a:effectLst>
        </p:spPr>
        <p:txBody>
          <a:bodyPr anchor="ctr"/>
          <a:lstStyle>
            <a:lvl1pPr algn="ctr" defTabSz="905828" rtl="0" eaLnBrk="1" fontAlgn="base" hangingPunct="1">
              <a:spcBef>
                <a:spcPct val="0"/>
              </a:spcBef>
              <a:spcAft>
                <a:spcPct val="0"/>
              </a:spcAft>
              <a:defRPr kumimoji="1" sz="4100">
                <a:solidFill>
                  <a:schemeClr val="tx2"/>
                </a:solidFill>
                <a:latin typeface="+mj-lt"/>
                <a:ea typeface="+mj-ea"/>
                <a:cs typeface="+mj-cs"/>
              </a:defRPr>
            </a:lvl1pPr>
            <a:lvl2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2pPr>
            <a:lvl3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3pPr>
            <a:lvl4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4pPr>
            <a:lvl5pPr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5pPr>
            <a:lvl6pPr marL="610956"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6pPr>
            <a:lvl7pPr marL="1221913"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7pPr>
            <a:lvl8pPr marL="1832869"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8pPr>
            <a:lvl9pPr marL="2443825" algn="ctr" defTabSz="905828" rtl="0" eaLnBrk="1" fontAlgn="base" hangingPunct="1">
              <a:spcBef>
                <a:spcPct val="0"/>
              </a:spcBef>
              <a:spcAft>
                <a:spcPct val="0"/>
              </a:spcAft>
              <a:defRPr kumimoji="1" sz="4100">
                <a:solidFill>
                  <a:schemeClr val="tx2"/>
                </a:solidFill>
                <a:latin typeface="Times New Roman" pitchFamily="18" charset="0"/>
                <a:ea typeface="ＭＳ Ｐゴシック" charset="-128"/>
              </a:defRPr>
            </a:lvl9pPr>
          </a:lstStyle>
          <a:p>
            <a:pPr defTabSz="914400"/>
            <a:r>
              <a:rPr lang="ja-JP" altLang="en-US" kern="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２．前提条件</a:t>
            </a:r>
          </a:p>
        </p:txBody>
      </p:sp>
      <p:sp>
        <p:nvSpPr>
          <p:cNvPr id="3" name="スライド番号プレースホルダー 1">
            <a:extLst>
              <a:ext uri="{FF2B5EF4-FFF2-40B4-BE49-F238E27FC236}">
                <a16:creationId xmlns:a16="http://schemas.microsoft.com/office/drawing/2014/main" id="{66A63637-BC4F-810F-BE2B-F04515488313}"/>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3</a:t>
            </a:fld>
            <a:endParaRPr lang="en-US" altLang="ja-JP" dirty="0"/>
          </a:p>
        </p:txBody>
      </p:sp>
    </p:spTree>
    <p:extLst>
      <p:ext uri="{BB962C8B-B14F-4D97-AF65-F5344CB8AC3E}">
        <p14:creationId xmlns:p14="http://schemas.microsoft.com/office/powerpoint/2010/main" val="220957369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２．　前提条件（１／６）</a:t>
            </a:r>
          </a:p>
          <a:p>
            <a:pPr lvl="0"/>
            <a:r>
              <a:rPr lang="ja-JP" altLang="en-US" dirty="0"/>
              <a:t>　</a:t>
            </a:r>
            <a:r>
              <a:rPr lang="ja-JP" altLang="en-US" dirty="0">
                <a:solidFill>
                  <a:prstClr val="black"/>
                </a:solidFill>
              </a:rPr>
              <a:t>本施策における前提条件（業務前提・システム前提・移行前提）の一覧を以下に示す</a:t>
            </a:r>
            <a:endParaRPr lang="ja-JP" altLang="en-US" dirty="0"/>
          </a:p>
        </p:txBody>
      </p:sp>
      <p:graphicFrame>
        <p:nvGraphicFramePr>
          <p:cNvPr id="12" name="表 11"/>
          <p:cNvGraphicFramePr>
            <a:graphicFrameLocks noGrp="1"/>
          </p:cNvGraphicFramePr>
          <p:nvPr>
            <p:extLst>
              <p:ext uri="{D42A27DB-BD31-4B8C-83A1-F6EECF244321}">
                <p14:modId xmlns:p14="http://schemas.microsoft.com/office/powerpoint/2010/main" val="2540967900"/>
              </p:ext>
            </p:extLst>
          </p:nvPr>
        </p:nvGraphicFramePr>
        <p:xfrm>
          <a:off x="925553" y="1992288"/>
          <a:ext cx="10950494" cy="6283495"/>
        </p:xfrm>
        <a:graphic>
          <a:graphicData uri="http://schemas.openxmlformats.org/drawingml/2006/table">
            <a:tbl>
              <a:tblPr/>
              <a:tblGrid>
                <a:gridCol w="727322">
                  <a:extLst>
                    <a:ext uri="{9D8B030D-6E8A-4147-A177-3AD203B41FA5}">
                      <a16:colId xmlns:a16="http://schemas.microsoft.com/office/drawing/2014/main" val="752278401"/>
                    </a:ext>
                  </a:extLst>
                </a:gridCol>
                <a:gridCol w="1384978">
                  <a:extLst>
                    <a:ext uri="{9D8B030D-6E8A-4147-A177-3AD203B41FA5}">
                      <a16:colId xmlns:a16="http://schemas.microsoft.com/office/drawing/2014/main" val="20000"/>
                    </a:ext>
                  </a:extLst>
                </a:gridCol>
                <a:gridCol w="8838194">
                  <a:extLst>
                    <a:ext uri="{9D8B030D-6E8A-4147-A177-3AD203B41FA5}">
                      <a16:colId xmlns:a16="http://schemas.microsoft.com/office/drawing/2014/main" val="20001"/>
                    </a:ext>
                  </a:extLst>
                </a:gridCol>
              </a:tblGrid>
              <a:tr h="420295">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項番</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分類</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内容</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4923667">
                <a:tc>
                  <a:txBody>
                    <a:bodyPr/>
                    <a:lstStyle/>
                    <a:p>
                      <a:pPr algn="r"/>
                      <a:r>
                        <a:rPr kumimoji="1" lang="en-US" altLang="ja-JP" sz="1000" dirty="0">
                          <a:latin typeface="+mn-ea"/>
                          <a:ea typeface="+mn-ea"/>
                          <a:cs typeface="Meiryo UI" panose="020B0604030504040204" pitchFamily="50" charset="-128"/>
                        </a:rPr>
                        <a:t>1</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ja-JP" altLang="en-US" sz="1000" dirty="0">
                          <a:latin typeface="+mn-ea"/>
                          <a:ea typeface="+mn-ea"/>
                        </a:rPr>
                        <a:t>業務前提</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en-US" altLang="ja-JP" sz="1000" baseline="0" dirty="0">
                          <a:solidFill>
                            <a:schemeClr val="tx1"/>
                          </a:solidFill>
                          <a:latin typeface="+mn-ea"/>
                          <a:ea typeface="+mn-ea"/>
                          <a:cs typeface="Meiryo UI" panose="020B0604030504040204" pitchFamily="50" charset="-128"/>
                        </a:rPr>
                        <a:t>【</a:t>
                      </a:r>
                      <a:r>
                        <a:rPr kumimoji="1" lang="ja-JP" altLang="en-US" sz="1000" baseline="0" dirty="0">
                          <a:solidFill>
                            <a:schemeClr val="tx1"/>
                          </a:solidFill>
                          <a:latin typeface="+mn-ea"/>
                          <a:ea typeface="+mn-ea"/>
                          <a:cs typeface="Meiryo UI" panose="020B0604030504040204" pitchFamily="50" charset="-128"/>
                        </a:rPr>
                        <a:t>共通</a:t>
                      </a:r>
                      <a:r>
                        <a:rPr kumimoji="1" lang="en-US" altLang="ja-JP" sz="1000" baseline="0" dirty="0">
                          <a:solidFill>
                            <a:schemeClr val="tx1"/>
                          </a:solidFill>
                          <a:latin typeface="+mn-ea"/>
                          <a:ea typeface="+mn-ea"/>
                          <a:cs typeface="Meiryo UI" panose="020B0604030504040204" pitchFamily="50" charset="-128"/>
                        </a:rPr>
                        <a:t>】</a:t>
                      </a: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a:t>
                      </a:r>
                      <a:r>
                        <a:rPr kumimoji="1" lang="en-US" altLang="ja-JP" sz="1000" baseline="0" dirty="0">
                          <a:solidFill>
                            <a:schemeClr val="tx1"/>
                          </a:solidFill>
                          <a:latin typeface="+mn-ea"/>
                          <a:ea typeface="+mn-ea"/>
                          <a:cs typeface="Meiryo UI" panose="020B0604030504040204" pitchFamily="50" charset="-128"/>
                        </a:rPr>
                        <a:t>2025</a:t>
                      </a:r>
                      <a:r>
                        <a:rPr kumimoji="1" lang="ja-JP" altLang="en-US" sz="1000" baseline="0" dirty="0">
                          <a:solidFill>
                            <a:schemeClr val="tx1"/>
                          </a:solidFill>
                          <a:latin typeface="+mn-ea"/>
                          <a:ea typeface="+mn-ea"/>
                          <a:cs typeface="Meiryo UI" panose="020B0604030504040204" pitchFamily="50" charset="-128"/>
                        </a:rPr>
                        <a:t>年</a:t>
                      </a:r>
                      <a:r>
                        <a:rPr kumimoji="1" lang="en-US" altLang="ja-JP" sz="1000" baseline="0" dirty="0">
                          <a:solidFill>
                            <a:schemeClr val="tx1"/>
                          </a:solidFill>
                          <a:latin typeface="+mn-ea"/>
                          <a:ea typeface="+mn-ea"/>
                          <a:cs typeface="Meiryo UI" panose="020B0604030504040204" pitchFamily="50" charset="-128"/>
                        </a:rPr>
                        <a:t>1</a:t>
                      </a:r>
                      <a:r>
                        <a:rPr kumimoji="1" lang="ja-JP" altLang="en-US" sz="1000" baseline="0" dirty="0">
                          <a:solidFill>
                            <a:schemeClr val="tx1"/>
                          </a:solidFill>
                          <a:latin typeface="+mn-ea"/>
                          <a:ea typeface="+mn-ea"/>
                          <a:cs typeface="Meiryo UI" panose="020B0604030504040204" pitchFamily="50" charset="-128"/>
                        </a:rPr>
                        <a:t>月以降、</a:t>
                      </a:r>
                      <a:r>
                        <a:rPr kumimoji="1" lang="ja-JP" altLang="en-US" sz="1000" baseline="0" dirty="0">
                          <a:solidFill>
                            <a:schemeClr val="tx1"/>
                          </a:solidFill>
                          <a:latin typeface="+mn-ea"/>
                          <a:ea typeface="+mn-ea"/>
                        </a:rPr>
                        <a:t>メタルオーダ（</a:t>
                      </a:r>
                      <a:r>
                        <a:rPr lang="en-US" altLang="ja-JP" sz="1000" dirty="0">
                          <a:solidFill>
                            <a:schemeClr val="tx1"/>
                          </a:solidFill>
                          <a:latin typeface="+mn-ea"/>
                          <a:ea typeface="+mn-ea"/>
                        </a:rPr>
                        <a:t>NTT</a:t>
                      </a:r>
                      <a:r>
                        <a:rPr lang="ja-JP" altLang="en-US" sz="1000" dirty="0">
                          <a:solidFill>
                            <a:schemeClr val="tx1"/>
                          </a:solidFill>
                          <a:latin typeface="+mn-ea"/>
                          <a:ea typeface="+mn-ea"/>
                        </a:rPr>
                        <a:t>東西</a:t>
                      </a:r>
                      <a:r>
                        <a:rPr lang="en-US" altLang="ja-JP" sz="1000" dirty="0">
                          <a:solidFill>
                            <a:schemeClr val="tx1"/>
                          </a:solidFill>
                          <a:latin typeface="+mn-ea"/>
                          <a:ea typeface="+mn-ea"/>
                        </a:rPr>
                        <a:t>PSTN</a:t>
                      </a:r>
                      <a:r>
                        <a:rPr lang="ja-JP" altLang="en-US" sz="1000" dirty="0">
                          <a:solidFill>
                            <a:schemeClr val="tx1"/>
                          </a:solidFill>
                          <a:latin typeface="+mn-ea"/>
                          <a:ea typeface="+mn-ea"/>
                        </a:rPr>
                        <a:t>ネイティブ番号帯</a:t>
                      </a:r>
                      <a:r>
                        <a:rPr kumimoji="1" lang="ja-JP" altLang="en-US" sz="1000" kern="1200" baseline="0" dirty="0">
                          <a:solidFill>
                            <a:schemeClr val="tx1"/>
                          </a:solidFill>
                          <a:latin typeface="+mn-ea"/>
                          <a:ea typeface="+mn-ea"/>
                        </a:rPr>
                        <a:t>で、</a:t>
                      </a:r>
                      <a:r>
                        <a:rPr kumimoji="1" lang="ja-JP" altLang="en-US" sz="1000" baseline="0" dirty="0">
                          <a:solidFill>
                            <a:schemeClr val="tx1"/>
                          </a:solidFill>
                          <a:latin typeface="+mn-ea"/>
                          <a:ea typeface="+mn-ea"/>
                        </a:rPr>
                        <a:t>東西ひかり／他事業者ひかり・メタル→東西メタルのオーダ）は電話工事を</a:t>
                      </a:r>
                      <a:r>
                        <a:rPr kumimoji="1" lang="en-US" altLang="ja-JP" sz="1000" baseline="0" dirty="0">
                          <a:solidFill>
                            <a:schemeClr val="tx1"/>
                          </a:solidFill>
                          <a:latin typeface="+mn-ea"/>
                          <a:ea typeface="+mn-ea"/>
                        </a:rPr>
                        <a:t>CUSTOM</a:t>
                      </a:r>
                      <a:r>
                        <a:rPr kumimoji="1" lang="ja-JP" altLang="en-US" sz="1000" baseline="0" dirty="0">
                          <a:solidFill>
                            <a:schemeClr val="tx1"/>
                          </a:solidFill>
                          <a:latin typeface="+mn-ea"/>
                          <a:ea typeface="+mn-ea"/>
                        </a:rPr>
                        <a:t>、番ポ工事を</a:t>
                      </a:r>
                      <a:r>
                        <a:rPr kumimoji="1" lang="en-US" altLang="ja-JP" sz="1000" baseline="0" dirty="0">
                          <a:solidFill>
                            <a:schemeClr val="tx1"/>
                          </a:solidFill>
                          <a:latin typeface="+mn-ea"/>
                          <a:ea typeface="+mn-ea"/>
                        </a:rPr>
                        <a:t>BB-CASTAR</a:t>
                      </a:r>
                      <a:r>
                        <a:rPr kumimoji="1" lang="ja-JP" altLang="en-US" sz="1000" baseline="0" dirty="0">
                          <a:solidFill>
                            <a:schemeClr val="tx1"/>
                          </a:solidFill>
                          <a:latin typeface="+mn-ea"/>
                          <a:ea typeface="+mn-ea"/>
                        </a:rPr>
                        <a:t>に依頼する。</a:t>
                      </a:r>
                      <a:r>
                        <a:rPr kumimoji="1" lang="en-US" altLang="ja-JP" sz="1000" baseline="0" dirty="0">
                          <a:solidFill>
                            <a:schemeClr val="tx1"/>
                          </a:solidFill>
                          <a:latin typeface="+mn-ea"/>
                          <a:ea typeface="+mn-ea"/>
                        </a:rPr>
                        <a:t>CUSTOM</a:t>
                      </a:r>
                      <a:r>
                        <a:rPr kumimoji="1" lang="ja-JP" altLang="en-US" sz="1000" baseline="0" dirty="0">
                          <a:solidFill>
                            <a:schemeClr val="tx1"/>
                          </a:solidFill>
                          <a:latin typeface="+mn-ea"/>
                          <a:ea typeface="+mn-ea"/>
                        </a:rPr>
                        <a:t>からの</a:t>
                      </a:r>
                      <a:r>
                        <a:rPr kumimoji="1" lang="en-US" altLang="ja-JP" sz="1000" baseline="0" dirty="0">
                          <a:solidFill>
                            <a:schemeClr val="tx1"/>
                          </a:solidFill>
                          <a:latin typeface="+mn-ea"/>
                          <a:ea typeface="+mn-ea"/>
                        </a:rPr>
                        <a:t>SO</a:t>
                      </a:r>
                      <a:r>
                        <a:rPr kumimoji="1" lang="ja-JP" altLang="en-US" sz="1000" baseline="0" dirty="0">
                          <a:solidFill>
                            <a:schemeClr val="tx1"/>
                          </a:solidFill>
                          <a:latin typeface="+mn-ea"/>
                          <a:ea typeface="+mn-ea"/>
                        </a:rPr>
                        <a:t>情報および</a:t>
                      </a:r>
                      <a:r>
                        <a:rPr kumimoji="1" lang="en-US" altLang="ja-JP" sz="1000" baseline="0" dirty="0">
                          <a:solidFill>
                            <a:schemeClr val="tx1"/>
                          </a:solidFill>
                          <a:latin typeface="+mn-ea"/>
                          <a:ea typeface="+mn-ea"/>
                        </a:rPr>
                        <a:t>CUSTOM</a:t>
                      </a:r>
                      <a:r>
                        <a:rPr kumimoji="1" lang="ja-JP" altLang="en-US" sz="1000" baseline="0" dirty="0">
                          <a:solidFill>
                            <a:schemeClr val="tx1"/>
                          </a:solidFill>
                          <a:latin typeface="+mn-ea"/>
                          <a:ea typeface="+mn-ea"/>
                        </a:rPr>
                        <a:t>ミニコンからのオーダ情報で番ポ有無を判断する情報が流通されないため、</a:t>
                      </a:r>
                      <a:r>
                        <a:rPr kumimoji="1" lang="en-US" altLang="ja-JP" sz="1000" baseline="0" dirty="0">
                          <a:solidFill>
                            <a:schemeClr val="tx1"/>
                          </a:solidFill>
                          <a:latin typeface="+mn-ea"/>
                          <a:ea typeface="+mn-ea"/>
                        </a:rPr>
                        <a:t>2025</a:t>
                      </a:r>
                      <a:r>
                        <a:rPr kumimoji="1" lang="ja-JP" altLang="en-US" sz="1000" baseline="0" dirty="0">
                          <a:solidFill>
                            <a:schemeClr val="tx1"/>
                          </a:solidFill>
                          <a:latin typeface="+mn-ea"/>
                          <a:ea typeface="+mn-ea"/>
                        </a:rPr>
                        <a:t>年</a:t>
                      </a:r>
                      <a:r>
                        <a:rPr kumimoji="1" lang="en-US" altLang="ja-JP" sz="1000" baseline="0" dirty="0">
                          <a:solidFill>
                            <a:schemeClr val="tx1"/>
                          </a:solidFill>
                          <a:latin typeface="+mn-ea"/>
                          <a:ea typeface="+mn-ea"/>
                        </a:rPr>
                        <a:t>1</a:t>
                      </a:r>
                      <a:r>
                        <a:rPr kumimoji="1" lang="ja-JP" altLang="en-US" sz="1000" baseline="0" dirty="0">
                          <a:solidFill>
                            <a:schemeClr val="tx1"/>
                          </a:solidFill>
                          <a:latin typeface="+mn-ea"/>
                          <a:ea typeface="+mn-ea"/>
                        </a:rPr>
                        <a:t>月～</a:t>
                      </a:r>
                      <a:r>
                        <a:rPr kumimoji="1" lang="en-US" altLang="ja-JP" sz="1000" baseline="0" dirty="0">
                          <a:solidFill>
                            <a:schemeClr val="tx1"/>
                          </a:solidFill>
                          <a:latin typeface="+mn-ea"/>
                          <a:ea typeface="+mn-ea"/>
                        </a:rPr>
                        <a:t>12</a:t>
                      </a:r>
                      <a:r>
                        <a:rPr kumimoji="1" lang="ja-JP" altLang="en-US" sz="1000" baseline="0" dirty="0">
                          <a:solidFill>
                            <a:schemeClr val="tx1"/>
                          </a:solidFill>
                          <a:latin typeface="+mn-ea"/>
                          <a:ea typeface="+mn-ea"/>
                        </a:rPr>
                        <a:t>月までは受付側でオーダ情報の記事欄に番ポ有無を設定する前提とする。なお、</a:t>
                      </a:r>
                      <a:r>
                        <a:rPr kumimoji="1" lang="en-US" altLang="ja-JP" sz="1000" baseline="0" dirty="0">
                          <a:solidFill>
                            <a:schemeClr val="tx1"/>
                          </a:solidFill>
                          <a:latin typeface="+mn-ea"/>
                          <a:ea typeface="+mn-ea"/>
                        </a:rPr>
                        <a:t>2026</a:t>
                      </a:r>
                      <a:r>
                        <a:rPr kumimoji="1" lang="ja-JP" altLang="en-US" sz="1000" baseline="0" dirty="0">
                          <a:solidFill>
                            <a:schemeClr val="tx1"/>
                          </a:solidFill>
                          <a:latin typeface="+mn-ea"/>
                          <a:ea typeface="+mn-ea"/>
                        </a:rPr>
                        <a:t>年</a:t>
                      </a:r>
                      <a:r>
                        <a:rPr kumimoji="1" lang="en-US" altLang="ja-JP" sz="1000" baseline="0" dirty="0">
                          <a:solidFill>
                            <a:schemeClr val="tx1"/>
                          </a:solidFill>
                          <a:latin typeface="+mn-ea"/>
                          <a:ea typeface="+mn-ea"/>
                        </a:rPr>
                        <a:t>1</a:t>
                      </a:r>
                      <a:r>
                        <a:rPr kumimoji="1" lang="ja-JP" altLang="en-US" sz="1000" baseline="0" dirty="0">
                          <a:solidFill>
                            <a:schemeClr val="tx1"/>
                          </a:solidFill>
                          <a:latin typeface="+mn-ea"/>
                          <a:ea typeface="+mn-ea"/>
                        </a:rPr>
                        <a:t>月以降はメタル所外システムに項目追加して流通する</a:t>
                      </a:r>
                      <a:endParaRPr kumimoji="1" lang="en-US" altLang="ja-JP" sz="1000" baseline="0" dirty="0">
                        <a:solidFill>
                          <a:schemeClr val="tx1"/>
                        </a:solidFill>
                        <a:latin typeface="+mn-ea"/>
                        <a:ea typeface="+mn-ea"/>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・番ポ工事完了後に</a:t>
                      </a:r>
                      <a:r>
                        <a:rPr kumimoji="1" lang="ja-JP" altLang="en-US" sz="1000" dirty="0">
                          <a:solidFill>
                            <a:schemeClr val="tx1"/>
                          </a:solidFill>
                          <a:latin typeface="+mn-ea"/>
                          <a:ea typeface="+mn-ea"/>
                        </a:rPr>
                        <a:t>着信試験を実施し、不備があれば番号取得事業者と連携する。解決しない場合は、切り戻し対応を行う。</a:t>
                      </a:r>
                      <a:br>
                        <a:rPr kumimoji="1" lang="en-US" altLang="ja-JP" sz="1000" dirty="0">
                          <a:solidFill>
                            <a:schemeClr val="tx1"/>
                          </a:solidFill>
                          <a:latin typeface="+mn-ea"/>
                          <a:ea typeface="+mn-ea"/>
                        </a:rPr>
                      </a:br>
                      <a:r>
                        <a:rPr kumimoji="1" lang="ja-JP" altLang="en-US" sz="1000" dirty="0">
                          <a:solidFill>
                            <a:schemeClr val="tx1"/>
                          </a:solidFill>
                          <a:latin typeface="+mn-ea"/>
                          <a:ea typeface="+mn-ea"/>
                        </a:rPr>
                        <a:t>本開発で切り戻しに対する要件は発生しない（切り戻し発生時はオーダを</a:t>
                      </a:r>
                      <a:r>
                        <a:rPr kumimoji="1" lang="en-US" altLang="ja-JP" sz="1000" dirty="0">
                          <a:solidFill>
                            <a:schemeClr val="tx1"/>
                          </a:solidFill>
                          <a:latin typeface="+mn-ea"/>
                          <a:ea typeface="+mn-ea"/>
                        </a:rPr>
                        <a:t>BO</a:t>
                      </a:r>
                      <a:r>
                        <a:rPr kumimoji="1" lang="ja-JP" altLang="en-US" sz="1000" dirty="0">
                          <a:solidFill>
                            <a:schemeClr val="tx1"/>
                          </a:solidFill>
                          <a:latin typeface="+mn-ea"/>
                          <a:ea typeface="+mn-ea"/>
                        </a:rPr>
                        <a:t>とし、開通済のひかり電話、またはメタル電話の廃止</a:t>
                      </a:r>
                      <a:r>
                        <a:rPr kumimoji="1" lang="en-US" altLang="ja-JP" sz="1000" dirty="0">
                          <a:solidFill>
                            <a:schemeClr val="tx1"/>
                          </a:solidFill>
                          <a:latin typeface="+mn-ea"/>
                          <a:ea typeface="+mn-ea"/>
                        </a:rPr>
                        <a:t>SO</a:t>
                      </a:r>
                      <a:r>
                        <a:rPr kumimoji="1" lang="ja-JP" altLang="en-US" sz="1000" dirty="0">
                          <a:solidFill>
                            <a:schemeClr val="tx1"/>
                          </a:solidFill>
                          <a:latin typeface="+mn-ea"/>
                          <a:ea typeface="+mn-ea"/>
                        </a:rPr>
                        <a:t>を投入する前提とする）</a:t>
                      </a:r>
                      <a:endParaRPr kumimoji="1" lang="en-US" altLang="ja-JP" sz="1000" dirty="0">
                        <a:solidFill>
                          <a:schemeClr val="tx1"/>
                        </a:solidFill>
                        <a:latin typeface="+mn-ea"/>
                        <a:ea typeface="+mn-ea"/>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dirty="0">
                        <a:solidFill>
                          <a:schemeClr val="tx1"/>
                        </a:solidFill>
                        <a:latin typeface="+mn-ea"/>
                        <a:ea typeface="+mn-ea"/>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・番ポ有の無派遣工事で、工事日当日の</a:t>
                      </a:r>
                      <a:r>
                        <a:rPr kumimoji="1" lang="en-US" altLang="ja-JP" sz="1000" baseline="0" dirty="0">
                          <a:solidFill>
                            <a:schemeClr val="tx1"/>
                          </a:solidFill>
                          <a:latin typeface="+mn-ea"/>
                          <a:ea typeface="+mn-ea"/>
                          <a:cs typeface="Meiryo UI" panose="020B0604030504040204" pitchFamily="50" charset="-128"/>
                        </a:rPr>
                        <a:t>16</a:t>
                      </a:r>
                      <a:r>
                        <a:rPr kumimoji="1" lang="ja-JP" altLang="en-US" sz="1000" baseline="0" dirty="0">
                          <a:solidFill>
                            <a:schemeClr val="tx1"/>
                          </a:solidFill>
                          <a:latin typeface="+mn-ea"/>
                          <a:ea typeface="+mn-ea"/>
                          <a:cs typeface="Meiryo UI" panose="020B0604030504040204" pitchFamily="50" charset="-128"/>
                        </a:rPr>
                        <a:t>時までに</a:t>
                      </a:r>
                      <a:r>
                        <a:rPr kumimoji="1" lang="en-US" altLang="ja-JP" sz="1000" baseline="0" dirty="0">
                          <a:solidFill>
                            <a:schemeClr val="tx1"/>
                          </a:solidFill>
                          <a:latin typeface="+mn-ea"/>
                          <a:ea typeface="+mn-ea"/>
                          <a:cs typeface="Meiryo UI" panose="020B0604030504040204" pitchFamily="50" charset="-128"/>
                        </a:rPr>
                        <a:t>BB-CASTAR</a:t>
                      </a:r>
                      <a:r>
                        <a:rPr kumimoji="1" lang="ja-JP" altLang="en-US" sz="1000" baseline="0" dirty="0">
                          <a:solidFill>
                            <a:schemeClr val="tx1"/>
                          </a:solidFill>
                          <a:latin typeface="+mn-ea"/>
                          <a:ea typeface="+mn-ea"/>
                          <a:cs typeface="Meiryo UI" panose="020B0604030504040204" pitchFamily="50" charset="-128"/>
                        </a:rPr>
                        <a:t>から番ポ工事結果が流通されない場合は工事完了できないため、必要に応じ</a:t>
                      </a:r>
                      <a:r>
                        <a:rPr kumimoji="1" lang="en-US" altLang="ja-JP" sz="1000" baseline="0" dirty="0">
                          <a:solidFill>
                            <a:schemeClr val="tx1"/>
                          </a:solidFill>
                          <a:latin typeface="+mn-ea"/>
                          <a:ea typeface="+mn-ea"/>
                          <a:cs typeface="Meiryo UI" panose="020B0604030504040204" pitchFamily="50" charset="-128"/>
                        </a:rPr>
                        <a:t>BO</a:t>
                      </a:r>
                      <a:r>
                        <a:rPr kumimoji="1" lang="ja-JP" altLang="en-US" sz="1000" baseline="0" dirty="0">
                          <a:solidFill>
                            <a:schemeClr val="tx1"/>
                          </a:solidFill>
                          <a:latin typeface="+mn-ea"/>
                          <a:ea typeface="+mn-ea"/>
                          <a:cs typeface="Meiryo UI" panose="020B0604030504040204" pitchFamily="50" charset="-128"/>
                        </a:rPr>
                        <a:t>で処理する</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・番ポ有の無派遣工事の既存の仕組みで、工事日当日の</a:t>
                      </a:r>
                      <a:r>
                        <a:rPr kumimoji="1" lang="en-US" altLang="ja-JP" sz="1000" baseline="0" dirty="0">
                          <a:solidFill>
                            <a:schemeClr val="tx1"/>
                          </a:solidFill>
                          <a:latin typeface="+mn-ea"/>
                          <a:ea typeface="+mn-ea"/>
                          <a:cs typeface="Meiryo UI" panose="020B0604030504040204" pitchFamily="50" charset="-128"/>
                        </a:rPr>
                        <a:t>15</a:t>
                      </a:r>
                      <a:r>
                        <a:rPr kumimoji="1" lang="ja-JP" altLang="en-US" sz="1000" baseline="0" dirty="0">
                          <a:solidFill>
                            <a:schemeClr val="tx1"/>
                          </a:solidFill>
                          <a:latin typeface="+mn-ea"/>
                          <a:ea typeface="+mn-ea"/>
                          <a:cs typeface="Meiryo UI" panose="020B0604030504040204" pitchFamily="50" charset="-128"/>
                        </a:rPr>
                        <a:t>時までにひかり</a:t>
                      </a:r>
                      <a:r>
                        <a:rPr kumimoji="1" lang="en-US" altLang="ja-JP" sz="1000" baseline="0" dirty="0">
                          <a:solidFill>
                            <a:schemeClr val="tx1"/>
                          </a:solidFill>
                          <a:latin typeface="+mn-ea"/>
                          <a:ea typeface="+mn-ea"/>
                          <a:cs typeface="Meiryo UI" panose="020B0604030504040204" pitchFamily="50" charset="-128"/>
                        </a:rPr>
                        <a:t>SO</a:t>
                      </a:r>
                      <a:r>
                        <a:rPr kumimoji="1" lang="ja-JP" altLang="en-US" sz="1000" baseline="0" dirty="0">
                          <a:solidFill>
                            <a:schemeClr val="tx1"/>
                          </a:solidFill>
                          <a:latin typeface="+mn-ea"/>
                          <a:ea typeface="+mn-ea"/>
                          <a:cs typeface="Meiryo UI" panose="020B0604030504040204" pitchFamily="50" charset="-128"/>
                        </a:rPr>
                        <a:t>支援から</a:t>
                      </a:r>
                      <a:r>
                        <a:rPr kumimoji="1" lang="en-US" altLang="ja-JP" sz="1000" baseline="0" dirty="0">
                          <a:solidFill>
                            <a:schemeClr val="tx1"/>
                          </a:solidFill>
                          <a:latin typeface="+mn-ea"/>
                          <a:ea typeface="+mn-ea"/>
                          <a:cs typeface="Meiryo UI" panose="020B0604030504040204" pitchFamily="50" charset="-128"/>
                        </a:rPr>
                        <a:t>DIY</a:t>
                      </a:r>
                      <a:r>
                        <a:rPr kumimoji="1" lang="ja-JP" altLang="en-US" sz="1000" baseline="0" dirty="0">
                          <a:solidFill>
                            <a:schemeClr val="tx1"/>
                          </a:solidFill>
                          <a:latin typeface="+mn-ea"/>
                          <a:ea typeface="+mn-ea"/>
                          <a:cs typeface="Meiryo UI" panose="020B0604030504040204" pitchFamily="50" charset="-128"/>
                        </a:rPr>
                        <a:t>工事完了が流通されない場合は、ひかり電話工事依頼が自動送信されず自動</a:t>
                      </a:r>
                      <a:r>
                        <a:rPr kumimoji="1" lang="en-US" altLang="ja-JP" sz="1000" baseline="0" dirty="0">
                          <a:solidFill>
                            <a:schemeClr val="tx1"/>
                          </a:solidFill>
                          <a:latin typeface="+mn-ea"/>
                          <a:ea typeface="+mn-ea"/>
                          <a:cs typeface="Meiryo UI" panose="020B0604030504040204" pitchFamily="50" charset="-128"/>
                        </a:rPr>
                        <a:t>BO</a:t>
                      </a:r>
                      <a:r>
                        <a:rPr kumimoji="1" lang="ja-JP" altLang="en-US" sz="1000" baseline="0" dirty="0">
                          <a:solidFill>
                            <a:schemeClr val="tx1"/>
                          </a:solidFill>
                          <a:latin typeface="+mn-ea"/>
                          <a:ea typeface="+mn-ea"/>
                          <a:cs typeface="Meiryo UI" panose="020B0604030504040204" pitchFamily="50" charset="-128"/>
                        </a:rPr>
                        <a:t>となる。また、</a:t>
                      </a:r>
                      <a:r>
                        <a:rPr kumimoji="1" lang="en-US" altLang="ja-JP" sz="1000" baseline="0" dirty="0">
                          <a:solidFill>
                            <a:schemeClr val="tx1"/>
                          </a:solidFill>
                          <a:latin typeface="+mn-ea"/>
                          <a:ea typeface="+mn-ea"/>
                          <a:cs typeface="Meiryo UI" panose="020B0604030504040204" pitchFamily="50" charset="-128"/>
                        </a:rPr>
                        <a:t>15:29</a:t>
                      </a:r>
                      <a:r>
                        <a:rPr kumimoji="1" lang="ja-JP" altLang="en-US" sz="1000" baseline="0" dirty="0">
                          <a:solidFill>
                            <a:schemeClr val="tx1"/>
                          </a:solidFill>
                          <a:latin typeface="+mn-ea"/>
                          <a:ea typeface="+mn-ea"/>
                          <a:cs typeface="Meiryo UI" panose="020B0604030504040204" pitchFamily="50" charset="-128"/>
                        </a:rPr>
                        <a:t>までに</a:t>
                      </a:r>
                      <a:r>
                        <a:rPr kumimoji="1" lang="en-US" altLang="ja-JP" sz="1000" baseline="0" dirty="0">
                          <a:solidFill>
                            <a:schemeClr val="tx1"/>
                          </a:solidFill>
                          <a:latin typeface="+mn-ea"/>
                          <a:ea typeface="+mn-ea"/>
                          <a:cs typeface="Meiryo UI" panose="020B0604030504040204" pitchFamily="50" charset="-128"/>
                        </a:rPr>
                        <a:t>BB-CASTAR</a:t>
                      </a:r>
                      <a:r>
                        <a:rPr kumimoji="1" lang="ja-JP" altLang="en-US" sz="1000" baseline="0" dirty="0">
                          <a:solidFill>
                            <a:schemeClr val="tx1"/>
                          </a:solidFill>
                          <a:latin typeface="+mn-ea"/>
                          <a:ea typeface="+mn-ea"/>
                          <a:cs typeface="Meiryo UI" panose="020B0604030504040204" pitchFamily="50" charset="-128"/>
                        </a:rPr>
                        <a:t>からひかり電話工事結果が流通されない場合は、自動で番ポ工事依頼は送信されず、手動でボタン押下が必要となる。本仕組みは変更しない前提とする</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a:t>
                      </a:r>
                      <a:r>
                        <a:rPr kumimoji="1" lang="en-US" altLang="ja-JP" sz="1000" baseline="0" dirty="0">
                          <a:solidFill>
                            <a:schemeClr val="tx1"/>
                          </a:solidFill>
                          <a:latin typeface="+mn-ea"/>
                          <a:ea typeface="+mn-ea"/>
                          <a:cs typeface="Meiryo UI" panose="020B0604030504040204" pitchFamily="50" charset="-128"/>
                        </a:rPr>
                        <a:t>BB-CASTAR</a:t>
                      </a:r>
                      <a:r>
                        <a:rPr kumimoji="1" lang="ja-JP" altLang="en-US" sz="1000" baseline="0" dirty="0">
                          <a:solidFill>
                            <a:schemeClr val="tx1"/>
                          </a:solidFill>
                          <a:latin typeface="+mn-ea"/>
                          <a:ea typeface="+mn-ea"/>
                          <a:cs typeface="Meiryo UI" panose="020B0604030504040204" pitchFamily="50" charset="-128"/>
                        </a:rPr>
                        <a:t>でオーダを直接投入するケースはアクセス</a:t>
                      </a:r>
                      <a:r>
                        <a:rPr kumimoji="1" lang="en-US" altLang="ja-JP" sz="1000" baseline="0" dirty="0">
                          <a:solidFill>
                            <a:schemeClr val="tx1"/>
                          </a:solidFill>
                          <a:latin typeface="+mn-ea"/>
                          <a:ea typeface="+mn-ea"/>
                          <a:cs typeface="Meiryo UI" panose="020B0604030504040204" pitchFamily="50" charset="-128"/>
                        </a:rPr>
                        <a:t>PF</a:t>
                      </a:r>
                      <a:r>
                        <a:rPr kumimoji="1" lang="ja-JP" altLang="en-US" sz="1000" baseline="0" dirty="0">
                          <a:solidFill>
                            <a:schemeClr val="tx1"/>
                          </a:solidFill>
                          <a:latin typeface="+mn-ea"/>
                          <a:ea typeface="+mn-ea"/>
                          <a:cs typeface="Meiryo UI" panose="020B0604030504040204" pitchFamily="50" charset="-128"/>
                        </a:rPr>
                        <a:t>にオーダが流通されないため、本開発の対象外とする</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a:t>
                      </a:r>
                      <a:r>
                        <a:rPr lang="en-US" altLang="ja-JP" sz="1000" dirty="0">
                          <a:solidFill>
                            <a:schemeClr val="tx1"/>
                          </a:solidFill>
                          <a:latin typeface="+mn-ea"/>
                          <a:ea typeface="+mn-ea"/>
                        </a:rPr>
                        <a:t>NTT</a:t>
                      </a:r>
                      <a:r>
                        <a:rPr lang="ja-JP" altLang="en-US" sz="1000" dirty="0">
                          <a:solidFill>
                            <a:schemeClr val="tx1"/>
                          </a:solidFill>
                          <a:latin typeface="+mn-ea"/>
                          <a:ea typeface="+mn-ea"/>
                        </a:rPr>
                        <a:t>東西</a:t>
                      </a:r>
                      <a:r>
                        <a:rPr lang="en-US" altLang="ja-JP" sz="1000" dirty="0">
                          <a:solidFill>
                            <a:schemeClr val="tx1"/>
                          </a:solidFill>
                          <a:latin typeface="+mn-ea"/>
                          <a:ea typeface="+mn-ea"/>
                        </a:rPr>
                        <a:t>PSTN</a:t>
                      </a:r>
                      <a:r>
                        <a:rPr lang="ja-JP" altLang="en-US" sz="1000" dirty="0">
                          <a:solidFill>
                            <a:schemeClr val="tx1"/>
                          </a:solidFill>
                          <a:latin typeface="+mn-ea"/>
                          <a:ea typeface="+mn-ea"/>
                        </a:rPr>
                        <a:t>ネイティブ番号帯</a:t>
                      </a:r>
                      <a:r>
                        <a:rPr kumimoji="1" lang="ja-JP" altLang="en-US" sz="1000" kern="1200" baseline="0" dirty="0">
                          <a:solidFill>
                            <a:schemeClr val="tx1"/>
                          </a:solidFill>
                          <a:latin typeface="+mn-ea"/>
                          <a:ea typeface="+mn-ea"/>
                        </a:rPr>
                        <a:t>で、東西ひかり→東西メタルに戻るオーダ</a:t>
                      </a:r>
                      <a:r>
                        <a:rPr kumimoji="1" lang="ja-JP" altLang="en-US" sz="1000" baseline="0" dirty="0">
                          <a:solidFill>
                            <a:schemeClr val="tx1"/>
                          </a:solidFill>
                          <a:latin typeface="+mn-ea"/>
                          <a:ea typeface="+mn-ea"/>
                          <a:cs typeface="Meiryo UI" panose="020B0604030504040204" pitchFamily="50" charset="-128"/>
                        </a:rPr>
                        <a:t>について、既存はひかり有派遣／メタル無派遣でオーダ登録されているが、双方番号ポータビリティ対応に伴う関連システムの対応内容を踏まえ、本開発以降、メタル有派遣／ひかり有派遣でオーダ登録される前提とする。現地作業者はメタルオーダで電話キックと番ポ工事依頼を実施後、ひかりオーダでひかり電話廃止を実施する</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・番ポ対象となる電話番号は総務省より各電気通信事業者が指定をうけている０</a:t>
                      </a:r>
                      <a:r>
                        <a:rPr kumimoji="1" lang="en-US" altLang="ja-JP" sz="1000" baseline="0" dirty="0">
                          <a:solidFill>
                            <a:schemeClr val="tx1"/>
                          </a:solidFill>
                          <a:latin typeface="+mn-ea"/>
                          <a:ea typeface="+mn-ea"/>
                          <a:cs typeface="Meiryo UI" panose="020B0604030504040204" pitchFamily="50" charset="-128"/>
                        </a:rPr>
                        <a:t>ABJ</a:t>
                      </a:r>
                      <a:r>
                        <a:rPr kumimoji="1" lang="ja-JP" altLang="en-US" sz="1000" baseline="0" dirty="0">
                          <a:solidFill>
                            <a:schemeClr val="tx1"/>
                          </a:solidFill>
                          <a:latin typeface="+mn-ea"/>
                          <a:ea typeface="+mn-ea"/>
                          <a:cs typeface="Meiryo UI" panose="020B0604030504040204" pitchFamily="50" charset="-128"/>
                        </a:rPr>
                        <a:t>番号で利用者が使用している電話番号とする</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a:t>
                      </a:r>
                      <a:r>
                        <a:rPr kumimoji="1" lang="en-US" altLang="ja-JP" sz="1000" baseline="0" dirty="0">
                          <a:solidFill>
                            <a:schemeClr val="tx1"/>
                          </a:solidFill>
                          <a:latin typeface="+mn-ea"/>
                          <a:ea typeface="+mn-ea"/>
                          <a:cs typeface="Meiryo UI" panose="020B0604030504040204" pitchFamily="50" charset="-128"/>
                        </a:rPr>
                        <a:t>NTT</a:t>
                      </a:r>
                      <a:r>
                        <a:rPr kumimoji="1" lang="ja-JP" altLang="en-US" sz="1000" baseline="0" dirty="0">
                          <a:solidFill>
                            <a:schemeClr val="tx1"/>
                          </a:solidFill>
                          <a:latin typeface="+mn-ea"/>
                          <a:ea typeface="+mn-ea"/>
                          <a:cs typeface="Meiryo UI" panose="020B0604030504040204" pitchFamily="50" charset="-128"/>
                        </a:rPr>
                        <a:t>地域会社が定める電話種類：公衆電話、臨時電話は対象外）</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en-US" altLang="ja-JP" sz="1000" baseline="0" dirty="0">
                          <a:solidFill>
                            <a:schemeClr val="tx1"/>
                          </a:solidFill>
                          <a:latin typeface="+mn-ea"/>
                          <a:ea typeface="+mn-ea"/>
                          <a:cs typeface="Meiryo UI" panose="020B0604030504040204" pitchFamily="50" charset="-128"/>
                        </a:rPr>
                        <a:t>【</a:t>
                      </a:r>
                      <a:r>
                        <a:rPr kumimoji="1" lang="ja-JP" altLang="en-US" sz="1000" baseline="0" dirty="0">
                          <a:solidFill>
                            <a:schemeClr val="tx1"/>
                          </a:solidFill>
                          <a:latin typeface="+mn-ea"/>
                          <a:ea typeface="+mn-ea"/>
                          <a:cs typeface="Meiryo UI" panose="020B0604030504040204" pitchFamily="50" charset="-128"/>
                        </a:rPr>
                        <a:t>並行運転期間</a:t>
                      </a:r>
                      <a:r>
                        <a:rPr kumimoji="1" lang="en-US" altLang="ja-JP" sz="1000" baseline="0" dirty="0">
                          <a:solidFill>
                            <a:schemeClr val="tx1"/>
                          </a:solidFill>
                          <a:latin typeface="+mn-ea"/>
                          <a:ea typeface="+mn-ea"/>
                          <a:cs typeface="Meiryo UI" panose="020B0604030504040204" pitchFamily="50" charset="-128"/>
                        </a:rPr>
                        <a:t>】</a:t>
                      </a: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・ひかり・メタルで番ポ有のしかかりオーダ（番ポ受付可能な</a:t>
                      </a:r>
                      <a:r>
                        <a:rPr kumimoji="1" lang="en-US" altLang="ja-JP" sz="1000" baseline="0" dirty="0">
                          <a:solidFill>
                            <a:schemeClr val="tx1"/>
                          </a:solidFill>
                          <a:latin typeface="+mn-ea"/>
                          <a:ea typeface="+mn-ea"/>
                          <a:cs typeface="Meiryo UI" panose="020B0604030504040204" pitchFamily="50" charset="-128"/>
                        </a:rPr>
                        <a:t>3</a:t>
                      </a:r>
                      <a:r>
                        <a:rPr kumimoji="1" lang="ja-JP" altLang="en-US" sz="1000" baseline="0" dirty="0">
                          <a:solidFill>
                            <a:schemeClr val="tx1"/>
                          </a:solidFill>
                          <a:latin typeface="+mn-ea"/>
                          <a:ea typeface="+mn-ea"/>
                          <a:cs typeface="Meiryo UI" panose="020B0604030504040204" pitchFamily="50" charset="-128"/>
                        </a:rPr>
                        <a:t>カ月前である</a:t>
                      </a:r>
                      <a:r>
                        <a:rPr kumimoji="1" lang="en-US" altLang="ja-JP" sz="1000" baseline="0" dirty="0">
                          <a:solidFill>
                            <a:schemeClr val="tx1"/>
                          </a:solidFill>
                          <a:latin typeface="+mn-ea"/>
                          <a:ea typeface="+mn-ea"/>
                          <a:cs typeface="Meiryo UI" panose="020B0604030504040204" pitchFamily="50" charset="-128"/>
                        </a:rPr>
                        <a:t>2024</a:t>
                      </a:r>
                      <a:r>
                        <a:rPr kumimoji="1" lang="ja-JP" altLang="en-US" sz="1000" baseline="0" dirty="0">
                          <a:solidFill>
                            <a:schemeClr val="tx1"/>
                          </a:solidFill>
                          <a:latin typeface="+mn-ea"/>
                          <a:ea typeface="+mn-ea"/>
                          <a:cs typeface="Meiryo UI" panose="020B0604030504040204" pitchFamily="50" charset="-128"/>
                        </a:rPr>
                        <a:t>年</a:t>
                      </a:r>
                      <a:r>
                        <a:rPr kumimoji="1" lang="en-US" altLang="ja-JP" sz="1000" baseline="0" dirty="0">
                          <a:solidFill>
                            <a:schemeClr val="tx1"/>
                          </a:solidFill>
                          <a:latin typeface="+mn-ea"/>
                          <a:ea typeface="+mn-ea"/>
                          <a:cs typeface="Meiryo UI" panose="020B0604030504040204" pitchFamily="50" charset="-128"/>
                        </a:rPr>
                        <a:t>10</a:t>
                      </a:r>
                      <a:r>
                        <a:rPr kumimoji="1" lang="ja-JP" altLang="en-US" sz="1000" baseline="0" dirty="0">
                          <a:solidFill>
                            <a:schemeClr val="tx1"/>
                          </a:solidFill>
                          <a:latin typeface="+mn-ea"/>
                          <a:ea typeface="+mn-ea"/>
                          <a:cs typeface="Meiryo UI" panose="020B0604030504040204" pitchFamily="50" charset="-128"/>
                        </a:rPr>
                        <a:t>月～</a:t>
                      </a:r>
                      <a:r>
                        <a:rPr kumimoji="1" lang="en-US" altLang="ja-JP" sz="1000" baseline="0" dirty="0">
                          <a:solidFill>
                            <a:schemeClr val="tx1"/>
                          </a:solidFill>
                          <a:latin typeface="+mn-ea"/>
                          <a:ea typeface="+mn-ea"/>
                          <a:cs typeface="Meiryo UI" panose="020B0604030504040204" pitchFamily="50" charset="-128"/>
                        </a:rPr>
                        <a:t>12</a:t>
                      </a:r>
                      <a:r>
                        <a:rPr kumimoji="1" lang="ja-JP" altLang="en-US" sz="1000" baseline="0" dirty="0">
                          <a:solidFill>
                            <a:schemeClr val="tx1"/>
                          </a:solidFill>
                          <a:latin typeface="+mn-ea"/>
                          <a:ea typeface="+mn-ea"/>
                          <a:cs typeface="Meiryo UI" panose="020B0604030504040204" pitchFamily="50" charset="-128"/>
                        </a:rPr>
                        <a:t>月に受付け、番ポシステムで処理された</a:t>
                      </a:r>
                      <a:r>
                        <a:rPr kumimoji="1" lang="en-US" altLang="ja-JP" sz="1000" baseline="0" dirty="0">
                          <a:solidFill>
                            <a:schemeClr val="tx1"/>
                          </a:solidFill>
                          <a:latin typeface="+mn-ea"/>
                          <a:ea typeface="+mn-ea"/>
                          <a:cs typeface="Meiryo UI" panose="020B0604030504040204" pitchFamily="50" charset="-128"/>
                        </a:rPr>
                        <a:t>NTT</a:t>
                      </a:r>
                      <a:r>
                        <a:rPr kumimoji="1" lang="ja-JP" altLang="en-US" sz="1000" baseline="0" dirty="0">
                          <a:solidFill>
                            <a:schemeClr val="tx1"/>
                          </a:solidFill>
                          <a:latin typeface="+mn-ea"/>
                          <a:ea typeface="+mn-ea"/>
                          <a:cs typeface="Meiryo UI" panose="020B0604030504040204" pitchFamily="50" charset="-128"/>
                        </a:rPr>
                        <a:t>東西</a:t>
                      </a:r>
                      <a:r>
                        <a:rPr kumimoji="1" lang="en-US" altLang="ja-JP" sz="1000" baseline="0" dirty="0">
                          <a:solidFill>
                            <a:schemeClr val="tx1"/>
                          </a:solidFill>
                          <a:latin typeface="+mn-ea"/>
                          <a:ea typeface="+mn-ea"/>
                          <a:cs typeface="Meiryo UI" panose="020B0604030504040204" pitchFamily="50" charset="-128"/>
                        </a:rPr>
                        <a:t>PSTN</a:t>
                      </a:r>
                      <a:r>
                        <a:rPr kumimoji="1" lang="ja-JP" altLang="en-US" sz="1000" baseline="0" dirty="0">
                          <a:solidFill>
                            <a:schemeClr val="tx1"/>
                          </a:solidFill>
                          <a:latin typeface="+mn-ea"/>
                          <a:ea typeface="+mn-ea"/>
                          <a:cs typeface="Meiryo UI" panose="020B0604030504040204" pitchFamily="50" charset="-128"/>
                        </a:rPr>
                        <a:t>ネイティブ番号帯のオーダ）は、オーダ流通システム側にオーダ情報が存在しないため、</a:t>
                      </a:r>
                      <a:r>
                        <a:rPr kumimoji="1" lang="en-US" altLang="ja-JP" sz="1000" baseline="0" dirty="0">
                          <a:solidFill>
                            <a:schemeClr val="tx1"/>
                          </a:solidFill>
                          <a:latin typeface="+mn-ea"/>
                          <a:ea typeface="+mn-ea"/>
                          <a:cs typeface="Meiryo UI" panose="020B0604030504040204" pitchFamily="50" charset="-128"/>
                        </a:rPr>
                        <a:t>BB-CASTAR</a:t>
                      </a:r>
                      <a:r>
                        <a:rPr kumimoji="1" lang="ja-JP" altLang="en-US" sz="1000" baseline="0" dirty="0">
                          <a:solidFill>
                            <a:schemeClr val="tx1"/>
                          </a:solidFill>
                          <a:latin typeface="+mn-ea"/>
                          <a:ea typeface="+mn-ea"/>
                          <a:cs typeface="Meiryo UI" panose="020B0604030504040204" pitchFamily="50" charset="-128"/>
                        </a:rPr>
                        <a:t>から事業者情報が流通されない。一方、工事結果情報は、東西</a:t>
                      </a:r>
                      <a:r>
                        <a:rPr kumimoji="1" lang="en-US" altLang="ja-JP" sz="1000" baseline="0" dirty="0">
                          <a:solidFill>
                            <a:schemeClr val="tx1"/>
                          </a:solidFill>
                          <a:latin typeface="+mn-ea"/>
                          <a:ea typeface="+mn-ea"/>
                          <a:cs typeface="Meiryo UI" panose="020B0604030504040204" pitchFamily="50" charset="-128"/>
                        </a:rPr>
                        <a:t>PSTN</a:t>
                      </a:r>
                      <a:r>
                        <a:rPr kumimoji="1" lang="ja-JP" altLang="en-US" sz="1000" baseline="0" dirty="0">
                          <a:solidFill>
                            <a:schemeClr val="tx1"/>
                          </a:solidFill>
                          <a:latin typeface="+mn-ea"/>
                          <a:ea typeface="+mn-ea"/>
                          <a:cs typeface="Meiryo UI" panose="020B0604030504040204" pitchFamily="50" charset="-128"/>
                        </a:rPr>
                        <a:t>ネイティブ番号帯で</a:t>
                      </a:r>
                      <a:r>
                        <a:rPr kumimoji="1" lang="en-US" altLang="ja-JP" sz="1000" baseline="0" dirty="0">
                          <a:solidFill>
                            <a:schemeClr val="tx1"/>
                          </a:solidFill>
                          <a:latin typeface="+mn-ea"/>
                          <a:ea typeface="+mn-ea"/>
                          <a:cs typeface="Meiryo UI" panose="020B0604030504040204" pitchFamily="50" charset="-128"/>
                        </a:rPr>
                        <a:t>ENUM</a:t>
                      </a:r>
                      <a:r>
                        <a:rPr kumimoji="1" lang="ja-JP" altLang="en-US" sz="1000" baseline="0" dirty="0">
                          <a:solidFill>
                            <a:schemeClr val="tx1"/>
                          </a:solidFill>
                          <a:latin typeface="+mn-ea"/>
                          <a:ea typeface="+mn-ea"/>
                          <a:cs typeface="Meiryo UI" panose="020B0604030504040204" pitchFamily="50" charset="-128"/>
                        </a:rPr>
                        <a:t>工事が不要となることから流通可能である。アクセス</a:t>
                      </a:r>
                      <a:r>
                        <a:rPr kumimoji="1" lang="en-US" altLang="ja-JP" sz="1000" baseline="0" dirty="0">
                          <a:solidFill>
                            <a:schemeClr val="tx1"/>
                          </a:solidFill>
                          <a:latin typeface="+mn-ea"/>
                          <a:ea typeface="+mn-ea"/>
                          <a:cs typeface="Meiryo UI" panose="020B0604030504040204" pitchFamily="50" charset="-128"/>
                        </a:rPr>
                        <a:t>PF</a:t>
                      </a:r>
                      <a:r>
                        <a:rPr kumimoji="1" lang="ja-JP" altLang="en-US" sz="1000" baseline="0" dirty="0">
                          <a:solidFill>
                            <a:schemeClr val="tx1"/>
                          </a:solidFill>
                          <a:latin typeface="+mn-ea"/>
                          <a:ea typeface="+mn-ea"/>
                          <a:cs typeface="Meiryo UI" panose="020B0604030504040204" pitchFamily="50" charset="-128"/>
                        </a:rPr>
                        <a:t>は事業者情報が流通されないため、移転元事業者および番号取得事業者の担当者、連絡先電話番号、着信試験用の電話番号等は表示不可とし、工事結果情報で流通される移転元事業者名、番号取得事業者名、番ポ工事結果コードを表示可能とする。</a:t>
                      </a:r>
                      <a:br>
                        <a:rPr kumimoji="1" lang="ja-JP" altLang="en-US" sz="1000" baseline="0" dirty="0">
                          <a:solidFill>
                            <a:schemeClr val="tx1"/>
                          </a:solidFill>
                          <a:latin typeface="+mn-ea"/>
                          <a:ea typeface="+mn-ea"/>
                          <a:cs typeface="Meiryo UI" panose="020B0604030504040204" pitchFamily="50" charset="-128"/>
                        </a:rPr>
                      </a:br>
                      <a:r>
                        <a:rPr kumimoji="1" lang="ja-JP" altLang="en-US" sz="1000" baseline="0" dirty="0">
                          <a:solidFill>
                            <a:schemeClr val="tx1"/>
                          </a:solidFill>
                          <a:latin typeface="+mn-ea"/>
                          <a:ea typeface="+mn-ea"/>
                          <a:cs typeface="Meiryo UI" panose="020B0604030504040204" pitchFamily="50" charset="-128"/>
                        </a:rPr>
                        <a:t>事業者情報が流通されないことから、受付システム側でしかかりオーダと判断できる情報をオーダ情報の記事欄に設定する前提とする（</a:t>
                      </a:r>
                      <a:r>
                        <a:rPr kumimoji="1" lang="en-US" altLang="ja-JP" sz="1000" baseline="0" dirty="0">
                          <a:solidFill>
                            <a:schemeClr val="tx1"/>
                          </a:solidFill>
                          <a:latin typeface="+mn-ea"/>
                          <a:ea typeface="+mn-ea"/>
                          <a:cs typeface="Meiryo UI" panose="020B0604030504040204" pitchFamily="50" charset="-128"/>
                        </a:rPr>
                        <a:t>P.01.1-6,01.1-7</a:t>
                      </a:r>
                      <a:r>
                        <a:rPr kumimoji="1" lang="ja-JP" altLang="en-US" sz="1000" baseline="0" dirty="0">
                          <a:solidFill>
                            <a:schemeClr val="tx1"/>
                          </a:solidFill>
                          <a:latin typeface="+mn-ea"/>
                          <a:ea typeface="+mn-ea"/>
                          <a:cs typeface="Meiryo UI" panose="020B0604030504040204" pitchFamily="50" charset="-128"/>
                        </a:rPr>
                        <a:t>参照）</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・番ポ有の無派遣工事で、番ポシステムで処理された</a:t>
                      </a:r>
                      <a:r>
                        <a:rPr kumimoji="1" lang="en-US" altLang="ja-JP" sz="1000" baseline="0" dirty="0">
                          <a:solidFill>
                            <a:schemeClr val="tx1"/>
                          </a:solidFill>
                          <a:latin typeface="+mn-ea"/>
                          <a:ea typeface="+mn-ea"/>
                          <a:cs typeface="Meiryo UI" panose="020B0604030504040204" pitchFamily="50" charset="-128"/>
                        </a:rPr>
                        <a:t>NTT</a:t>
                      </a:r>
                      <a:r>
                        <a:rPr kumimoji="1" lang="ja-JP" altLang="en-US" sz="1000" baseline="0" dirty="0">
                          <a:solidFill>
                            <a:schemeClr val="tx1"/>
                          </a:solidFill>
                          <a:latin typeface="+mn-ea"/>
                          <a:ea typeface="+mn-ea"/>
                          <a:cs typeface="Meiryo UI" panose="020B0604030504040204" pitchFamily="50" charset="-128"/>
                        </a:rPr>
                        <a:t>東西</a:t>
                      </a:r>
                      <a:r>
                        <a:rPr kumimoji="1" lang="en-US" altLang="ja-JP" sz="1000" baseline="0" dirty="0">
                          <a:solidFill>
                            <a:schemeClr val="tx1"/>
                          </a:solidFill>
                          <a:latin typeface="+mn-ea"/>
                          <a:ea typeface="+mn-ea"/>
                          <a:cs typeface="Meiryo UI" panose="020B0604030504040204" pitchFamily="50" charset="-128"/>
                        </a:rPr>
                        <a:t>PSTN</a:t>
                      </a:r>
                      <a:r>
                        <a:rPr kumimoji="1" lang="ja-JP" altLang="en-US" sz="1000" baseline="0" dirty="0">
                          <a:solidFill>
                            <a:schemeClr val="tx1"/>
                          </a:solidFill>
                          <a:latin typeface="+mn-ea"/>
                          <a:ea typeface="+mn-ea"/>
                          <a:cs typeface="Meiryo UI" panose="020B0604030504040204" pitchFamily="50" charset="-128"/>
                        </a:rPr>
                        <a:t>ネイティブ番号帯のオーダは、</a:t>
                      </a:r>
                      <a:r>
                        <a:rPr kumimoji="1" lang="en-US" altLang="ja-JP" sz="1000" baseline="0" dirty="0">
                          <a:solidFill>
                            <a:schemeClr val="tx1"/>
                          </a:solidFill>
                          <a:latin typeface="+mn-ea"/>
                          <a:ea typeface="+mn-ea"/>
                          <a:cs typeface="Meiryo UI" panose="020B0604030504040204" pitchFamily="50" charset="-128"/>
                        </a:rPr>
                        <a:t>BB-CASTAR</a:t>
                      </a:r>
                      <a:r>
                        <a:rPr kumimoji="1" lang="ja-JP" altLang="en-US" sz="1000" baseline="0" dirty="0">
                          <a:solidFill>
                            <a:schemeClr val="tx1"/>
                          </a:solidFill>
                          <a:latin typeface="+mn-ea"/>
                          <a:ea typeface="+mn-ea"/>
                          <a:cs typeface="Meiryo UI" panose="020B0604030504040204" pitchFamily="50" charset="-128"/>
                        </a:rPr>
                        <a:t>から事業者情報が流通されず、番ポ工事が全件完了したことの判断ができないため、オーダ制御の画面から所内</a:t>
                      </a:r>
                      <a:r>
                        <a:rPr kumimoji="1" lang="en-US" altLang="ja-JP" sz="1000" baseline="0" dirty="0">
                          <a:solidFill>
                            <a:schemeClr val="tx1"/>
                          </a:solidFill>
                          <a:latin typeface="+mn-ea"/>
                          <a:ea typeface="+mn-ea"/>
                          <a:cs typeface="Meiryo UI" panose="020B0604030504040204" pitchFamily="50" charset="-128"/>
                        </a:rPr>
                        <a:t>SO</a:t>
                      </a:r>
                      <a:r>
                        <a:rPr kumimoji="1" lang="ja-JP" altLang="en-US" sz="1000" baseline="0" dirty="0">
                          <a:solidFill>
                            <a:schemeClr val="tx1"/>
                          </a:solidFill>
                          <a:latin typeface="+mn-ea"/>
                          <a:ea typeface="+mn-ea"/>
                          <a:cs typeface="Meiryo UI" panose="020B0604030504040204" pitchFamily="50" charset="-128"/>
                        </a:rPr>
                        <a:t>工事結果／所内</a:t>
                      </a:r>
                      <a:r>
                        <a:rPr kumimoji="1" lang="en-US" altLang="ja-JP" sz="1000" baseline="0" dirty="0">
                          <a:solidFill>
                            <a:schemeClr val="tx1"/>
                          </a:solidFill>
                          <a:latin typeface="+mn-ea"/>
                          <a:ea typeface="+mn-ea"/>
                          <a:cs typeface="Meiryo UI" panose="020B0604030504040204" pitchFamily="50" charset="-128"/>
                        </a:rPr>
                        <a:t>SO</a:t>
                      </a:r>
                      <a:r>
                        <a:rPr kumimoji="1" lang="ja-JP" altLang="en-US" sz="1000" baseline="0" dirty="0">
                          <a:solidFill>
                            <a:schemeClr val="tx1"/>
                          </a:solidFill>
                          <a:latin typeface="+mn-ea"/>
                          <a:ea typeface="+mn-ea"/>
                          <a:cs typeface="Meiryo UI" panose="020B0604030504040204" pitchFamily="50" charset="-128"/>
                        </a:rPr>
                        <a:t>工事結果確認ステータスを手動更新する</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・並行運転期間はオーダ流通システムにオーダ情報が存在せず、事業者情報がアクセス</a:t>
                      </a:r>
                      <a:r>
                        <a:rPr kumimoji="1" lang="en-US" altLang="ja-JP" sz="1000" baseline="0" dirty="0">
                          <a:solidFill>
                            <a:schemeClr val="tx1"/>
                          </a:solidFill>
                          <a:latin typeface="+mn-ea"/>
                          <a:ea typeface="+mn-ea"/>
                          <a:cs typeface="Meiryo UI" panose="020B0604030504040204" pitchFamily="50" charset="-128"/>
                        </a:rPr>
                        <a:t>PF</a:t>
                      </a:r>
                      <a:r>
                        <a:rPr kumimoji="1" lang="ja-JP" altLang="en-US" sz="1000" baseline="0" dirty="0">
                          <a:solidFill>
                            <a:schemeClr val="tx1"/>
                          </a:solidFill>
                          <a:latin typeface="+mn-ea"/>
                          <a:ea typeface="+mn-ea"/>
                          <a:cs typeface="Meiryo UI" panose="020B0604030504040204" pitchFamily="50" charset="-128"/>
                        </a:rPr>
                        <a:t>に流通しない旨は記事欄で通知する</a:t>
                      </a:r>
                      <a:endParaRPr kumimoji="1" lang="en-US" altLang="ja-JP" sz="1000" baseline="0" dirty="0">
                        <a:solidFill>
                          <a:schemeClr val="tx1"/>
                        </a:solidFill>
                        <a:latin typeface="+mn-ea"/>
                        <a:ea typeface="+mn-ea"/>
                        <a:cs typeface="Meiryo UI" panose="020B0604030504040204" pitchFamily="50" charset="-128"/>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 記事欄はひかりオーダでは「ひかり電話工事記事」、メタルオーダでは</a:t>
                      </a:r>
                      <a:r>
                        <a:rPr kumimoji="1" lang="ja-JP" altLang="en-US" sz="1000" dirty="0">
                          <a:solidFill>
                            <a:schemeClr val="tx1"/>
                          </a:solidFill>
                          <a:latin typeface="+mn-ea"/>
                          <a:ea typeface="+mn-ea"/>
                        </a:rPr>
                        <a:t>「自</a:t>
                      </a:r>
                      <a:r>
                        <a:rPr kumimoji="1" lang="en-US" altLang="ja-JP" sz="1000" dirty="0">
                          <a:solidFill>
                            <a:schemeClr val="tx1"/>
                          </a:solidFill>
                          <a:latin typeface="+mn-ea"/>
                          <a:ea typeface="+mn-ea"/>
                        </a:rPr>
                        <a:t>SO</a:t>
                      </a:r>
                      <a:r>
                        <a:rPr kumimoji="1" lang="ja-JP" altLang="en-US" sz="1000" dirty="0">
                          <a:solidFill>
                            <a:schemeClr val="tx1"/>
                          </a:solidFill>
                          <a:latin typeface="+mn-ea"/>
                          <a:ea typeface="+mn-ea"/>
                        </a:rPr>
                        <a:t>情報（記事）</a:t>
                      </a:r>
                      <a:r>
                        <a:rPr kumimoji="1" lang="en-US" altLang="ja-JP" sz="1000" dirty="0">
                          <a:solidFill>
                            <a:schemeClr val="tx1"/>
                          </a:solidFill>
                          <a:latin typeface="+mn-ea"/>
                          <a:ea typeface="+mn-ea"/>
                        </a:rPr>
                        <a:t>/</a:t>
                      </a:r>
                      <a:r>
                        <a:rPr kumimoji="1" lang="ja-JP" altLang="en-US" sz="1000" dirty="0">
                          <a:solidFill>
                            <a:schemeClr val="tx1"/>
                          </a:solidFill>
                          <a:latin typeface="+mn-ea"/>
                          <a:ea typeface="+mn-ea"/>
                        </a:rPr>
                        <a:t>オーダ記事」を使用することとする</a:t>
                      </a:r>
                      <a:r>
                        <a:rPr lang="en-US" altLang="ja-JP" sz="1000" strike="noStrike" dirty="0">
                          <a:solidFill>
                            <a:schemeClr val="tx1"/>
                          </a:solidFill>
                          <a:latin typeface="+mn-ea"/>
                          <a:ea typeface="+mn-ea"/>
                        </a:rPr>
                        <a:t>*1</a:t>
                      </a:r>
                      <a:endParaRPr kumimoji="1" lang="en-US" altLang="ja-JP" sz="1000" strike="noStrike" dirty="0">
                        <a:solidFill>
                          <a:schemeClr val="tx1"/>
                        </a:solidFill>
                        <a:latin typeface="+mn-ea"/>
                        <a:ea typeface="+mn-ea"/>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highlight>
                          <a:srgbClr val="FFFF00"/>
                        </a:highlight>
                        <a:latin typeface="+mn-ea"/>
                        <a:ea typeface="+mn-ea"/>
                        <a:cs typeface="Meiryo UI" panose="020B0604030504040204" pitchFamily="50" charset="-128"/>
                      </a:endParaRP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スライド番号プレースホルダー 1">
            <a:extLst>
              <a:ext uri="{FF2B5EF4-FFF2-40B4-BE49-F238E27FC236}">
                <a16:creationId xmlns:a16="http://schemas.microsoft.com/office/drawing/2014/main" id="{288ED6E9-C147-F3E9-09D5-93D7BA9D8744}"/>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4</a:t>
            </a:fld>
            <a:endParaRPr lang="en-US" altLang="ja-JP" dirty="0"/>
          </a:p>
        </p:txBody>
      </p:sp>
      <p:sp>
        <p:nvSpPr>
          <p:cNvPr id="7" name="テキスト ボックス 6">
            <a:extLst>
              <a:ext uri="{FF2B5EF4-FFF2-40B4-BE49-F238E27FC236}">
                <a16:creationId xmlns:a16="http://schemas.microsoft.com/office/drawing/2014/main" id="{F3708AA2-AE71-40C7-0E40-9D33F532B9E4}"/>
              </a:ext>
            </a:extLst>
          </p:cNvPr>
          <p:cNvSpPr txBox="1"/>
          <p:nvPr/>
        </p:nvSpPr>
        <p:spPr>
          <a:xfrm>
            <a:off x="925553" y="8401000"/>
            <a:ext cx="4727256" cy="152414"/>
          </a:xfrm>
          <a:prstGeom prst="rect">
            <a:avLst/>
          </a:prstGeom>
          <a:noFill/>
        </p:spPr>
        <p:txBody>
          <a:bodyPr wrap="none" lIns="0" tIns="0" rIns="0" bIns="0" rtlCol="0">
            <a:spAutoFit/>
          </a:bodyPr>
          <a:lstStyle/>
          <a:p>
            <a:pPr algn="l">
              <a:lnSpc>
                <a:spcPct val="110000"/>
              </a:lnSpc>
            </a:pPr>
            <a:r>
              <a:rPr lang="ja-JP" altLang="en-US" sz="1000" dirty="0">
                <a:latin typeface="+mn-ea"/>
                <a:ea typeface="+mn-ea"/>
              </a:rPr>
              <a:t>注）</a:t>
            </a:r>
            <a:r>
              <a:rPr lang="en-US" altLang="ja-JP" sz="1000" dirty="0">
                <a:latin typeface="+mn-ea"/>
                <a:ea typeface="+mn-ea"/>
              </a:rPr>
              <a:t>*1</a:t>
            </a:r>
            <a:r>
              <a:rPr lang="ja-JP" altLang="en-US" sz="1000" dirty="0">
                <a:latin typeface="+mn-ea"/>
                <a:ea typeface="+mn-ea"/>
              </a:rPr>
              <a:t>：使用する記事欄は正式決定ではないため、制定時の最新整理状況として記載する</a:t>
            </a:r>
            <a:endParaRPr lang="en-US" altLang="ja-JP" sz="1000" dirty="0">
              <a:latin typeface="+mn-ea"/>
              <a:ea typeface="+mn-ea"/>
            </a:endParaRPr>
          </a:p>
        </p:txBody>
      </p:sp>
    </p:spTree>
    <p:extLst>
      <p:ext uri="{BB962C8B-B14F-4D97-AF65-F5344CB8AC3E}">
        <p14:creationId xmlns:p14="http://schemas.microsoft.com/office/powerpoint/2010/main" val="28903012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２．　前提条件（２／６）</a:t>
            </a:r>
          </a:p>
          <a:p>
            <a:pPr lvl="0"/>
            <a:r>
              <a:rPr lang="ja-JP" altLang="en-US" dirty="0"/>
              <a:t>　</a:t>
            </a:r>
            <a:r>
              <a:rPr lang="ja-JP" altLang="en-US" dirty="0">
                <a:solidFill>
                  <a:prstClr val="black"/>
                </a:solidFill>
              </a:rPr>
              <a:t>本施策における前提条件（業務前提・システム前提・移行前提）の一覧を以下に示す</a:t>
            </a:r>
            <a:endParaRPr lang="ja-JP" altLang="en-US" dirty="0"/>
          </a:p>
        </p:txBody>
      </p:sp>
      <p:graphicFrame>
        <p:nvGraphicFramePr>
          <p:cNvPr id="12" name="表 11"/>
          <p:cNvGraphicFramePr>
            <a:graphicFrameLocks noGrp="1"/>
          </p:cNvGraphicFramePr>
          <p:nvPr>
            <p:extLst>
              <p:ext uri="{D42A27DB-BD31-4B8C-83A1-F6EECF244321}">
                <p14:modId xmlns:p14="http://schemas.microsoft.com/office/powerpoint/2010/main" val="2482833490"/>
              </p:ext>
            </p:extLst>
          </p:nvPr>
        </p:nvGraphicFramePr>
        <p:xfrm>
          <a:off x="854865" y="1992288"/>
          <a:ext cx="11091871" cy="6480567"/>
        </p:xfrm>
        <a:graphic>
          <a:graphicData uri="http://schemas.openxmlformats.org/drawingml/2006/table">
            <a:tbl>
              <a:tblPr/>
              <a:tblGrid>
                <a:gridCol w="736712">
                  <a:extLst>
                    <a:ext uri="{9D8B030D-6E8A-4147-A177-3AD203B41FA5}">
                      <a16:colId xmlns:a16="http://schemas.microsoft.com/office/drawing/2014/main" val="752278401"/>
                    </a:ext>
                  </a:extLst>
                </a:gridCol>
                <a:gridCol w="1402859">
                  <a:extLst>
                    <a:ext uri="{9D8B030D-6E8A-4147-A177-3AD203B41FA5}">
                      <a16:colId xmlns:a16="http://schemas.microsoft.com/office/drawing/2014/main" val="20000"/>
                    </a:ext>
                  </a:extLst>
                </a:gridCol>
                <a:gridCol w="8952300">
                  <a:extLst>
                    <a:ext uri="{9D8B030D-6E8A-4147-A177-3AD203B41FA5}">
                      <a16:colId xmlns:a16="http://schemas.microsoft.com/office/drawing/2014/main" val="20001"/>
                    </a:ext>
                  </a:extLst>
                </a:gridCol>
              </a:tblGrid>
              <a:tr h="361174">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項番</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分類</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tc>
                  <a:txBody>
                    <a:bodyPr/>
                    <a:lstStyle/>
                    <a:p>
                      <a:pPr algn="ctr" rtl="0"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cs typeface="Meiryo UI" panose="020B0604030504040204" pitchFamily="50" charset="-128"/>
                        </a:rPr>
                        <a:t>内容</a:t>
                      </a:r>
                    </a:p>
                  </a:txBody>
                  <a:tcPr marL="36000" marR="36000" marT="36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560993">
                <a:tc>
                  <a:txBody>
                    <a:bodyPr/>
                    <a:lstStyle/>
                    <a:p>
                      <a:pPr algn="r"/>
                      <a:r>
                        <a:rPr kumimoji="1" lang="en-US" altLang="ja-JP" sz="1000" dirty="0">
                          <a:latin typeface="+mn-ea"/>
                          <a:ea typeface="+mn-ea"/>
                          <a:cs typeface="Meiryo UI" panose="020B0604030504040204" pitchFamily="50" charset="-128"/>
                        </a:rPr>
                        <a:t>2</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ja-JP" altLang="en-US" sz="1000" dirty="0">
                          <a:solidFill>
                            <a:schemeClr val="tx1"/>
                          </a:solidFill>
                          <a:latin typeface="+mn-ea"/>
                          <a:ea typeface="+mn-ea"/>
                        </a:rPr>
                        <a:t>システム前提</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baseline="0" dirty="0">
                          <a:solidFill>
                            <a:schemeClr val="tx1"/>
                          </a:solidFill>
                          <a:latin typeface="+mn-ea"/>
                          <a:ea typeface="+mn-ea"/>
                        </a:rPr>
                        <a:t>・双方向番号ポータビリティ対応は</a:t>
                      </a:r>
                      <a:r>
                        <a:rPr lang="en-US" altLang="ja-JP" sz="1000" baseline="0" dirty="0">
                          <a:solidFill>
                            <a:schemeClr val="tx1"/>
                          </a:solidFill>
                          <a:latin typeface="+mn-ea"/>
                          <a:ea typeface="+mn-ea"/>
                        </a:rPr>
                        <a:t>2025</a:t>
                      </a:r>
                      <a:r>
                        <a:rPr lang="ja-JP" altLang="en-US" sz="1000" baseline="0" dirty="0">
                          <a:solidFill>
                            <a:schemeClr val="tx1"/>
                          </a:solidFill>
                          <a:latin typeface="+mn-ea"/>
                          <a:ea typeface="+mn-ea"/>
                        </a:rPr>
                        <a:t>年</a:t>
                      </a:r>
                      <a:r>
                        <a:rPr lang="en-US" altLang="ja-JP" sz="1000" baseline="0" dirty="0">
                          <a:solidFill>
                            <a:schemeClr val="tx1"/>
                          </a:solidFill>
                          <a:latin typeface="+mn-ea"/>
                          <a:ea typeface="+mn-ea"/>
                        </a:rPr>
                        <a:t>1</a:t>
                      </a:r>
                      <a:r>
                        <a:rPr lang="ja-JP" altLang="en-US" sz="1000" baseline="0" dirty="0">
                          <a:solidFill>
                            <a:schemeClr val="tx1"/>
                          </a:solidFill>
                          <a:latin typeface="+mn-ea"/>
                          <a:ea typeface="+mn-ea"/>
                        </a:rPr>
                        <a:t>月対応と</a:t>
                      </a:r>
                      <a:r>
                        <a:rPr lang="en-US" altLang="ja-JP" sz="1000" baseline="0" dirty="0">
                          <a:solidFill>
                            <a:schemeClr val="tx1"/>
                          </a:solidFill>
                          <a:latin typeface="+mn-ea"/>
                          <a:ea typeface="+mn-ea"/>
                        </a:rPr>
                        <a:t>2026</a:t>
                      </a:r>
                      <a:r>
                        <a:rPr lang="ja-JP" altLang="en-US" sz="1000" baseline="0" dirty="0">
                          <a:solidFill>
                            <a:schemeClr val="tx1"/>
                          </a:solidFill>
                          <a:latin typeface="+mn-ea"/>
                          <a:ea typeface="+mn-ea"/>
                        </a:rPr>
                        <a:t>年</a:t>
                      </a:r>
                      <a:r>
                        <a:rPr lang="en-US" altLang="ja-JP" sz="1000" baseline="0" dirty="0">
                          <a:solidFill>
                            <a:schemeClr val="tx1"/>
                          </a:solidFill>
                          <a:latin typeface="+mn-ea"/>
                          <a:ea typeface="+mn-ea"/>
                        </a:rPr>
                        <a:t>1</a:t>
                      </a:r>
                      <a:r>
                        <a:rPr lang="ja-JP" altLang="en-US" sz="1000" baseline="0" dirty="0">
                          <a:solidFill>
                            <a:schemeClr val="tx1"/>
                          </a:solidFill>
                          <a:latin typeface="+mn-ea"/>
                          <a:ea typeface="+mn-ea"/>
                        </a:rPr>
                        <a:t>月対応の</a:t>
                      </a:r>
                      <a:r>
                        <a:rPr lang="en-US" altLang="ja-JP" sz="1000" baseline="0" dirty="0">
                          <a:solidFill>
                            <a:schemeClr val="tx1"/>
                          </a:solidFill>
                          <a:latin typeface="+mn-ea"/>
                          <a:ea typeface="+mn-ea"/>
                        </a:rPr>
                        <a:t>2</a:t>
                      </a:r>
                      <a:r>
                        <a:rPr lang="ja-JP" altLang="en-US" sz="1000" baseline="0" dirty="0">
                          <a:solidFill>
                            <a:schemeClr val="tx1"/>
                          </a:solidFill>
                          <a:latin typeface="+mn-ea"/>
                          <a:ea typeface="+mn-ea"/>
                        </a:rPr>
                        <a:t>回で対応する。本書は</a:t>
                      </a:r>
                      <a:r>
                        <a:rPr lang="en-US" altLang="ja-JP" sz="1000" baseline="0" dirty="0">
                          <a:solidFill>
                            <a:schemeClr val="tx1"/>
                          </a:solidFill>
                          <a:latin typeface="+mn-ea"/>
                          <a:ea typeface="+mn-ea"/>
                        </a:rPr>
                        <a:t>2025</a:t>
                      </a:r>
                      <a:r>
                        <a:rPr lang="ja-JP" altLang="en-US" sz="1000" baseline="0" dirty="0">
                          <a:solidFill>
                            <a:schemeClr val="tx1"/>
                          </a:solidFill>
                          <a:latin typeface="+mn-ea"/>
                          <a:ea typeface="+mn-ea"/>
                        </a:rPr>
                        <a:t>年</a:t>
                      </a:r>
                      <a:r>
                        <a:rPr lang="en-US" altLang="ja-JP" sz="1000" baseline="0" dirty="0">
                          <a:solidFill>
                            <a:schemeClr val="tx1"/>
                          </a:solidFill>
                          <a:latin typeface="+mn-ea"/>
                          <a:ea typeface="+mn-ea"/>
                        </a:rPr>
                        <a:t>1</a:t>
                      </a:r>
                      <a:r>
                        <a:rPr lang="ja-JP" altLang="en-US" sz="1000" baseline="0" dirty="0">
                          <a:solidFill>
                            <a:schemeClr val="tx1"/>
                          </a:solidFill>
                          <a:latin typeface="+mn-ea"/>
                          <a:ea typeface="+mn-ea"/>
                        </a:rPr>
                        <a:t>月対応について示す</a:t>
                      </a: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baseline="0" dirty="0">
                          <a:solidFill>
                            <a:schemeClr val="tx1"/>
                          </a:solidFill>
                          <a:latin typeface="+mn-ea"/>
                          <a:ea typeface="+mn-ea"/>
                        </a:rPr>
                        <a:t>・本開発以降、番ポ工事は、ひかり・メタルともに</a:t>
                      </a:r>
                      <a:r>
                        <a:rPr lang="en-US" altLang="ja-JP" sz="1000" baseline="0" dirty="0">
                          <a:solidFill>
                            <a:schemeClr val="tx1"/>
                          </a:solidFill>
                          <a:latin typeface="+mn-ea"/>
                          <a:ea typeface="+mn-ea"/>
                        </a:rPr>
                        <a:t>BB-CASTAR</a:t>
                      </a:r>
                      <a:r>
                        <a:rPr lang="ja-JP" altLang="en-US" sz="1000" baseline="0" dirty="0">
                          <a:solidFill>
                            <a:schemeClr val="tx1"/>
                          </a:solidFill>
                          <a:latin typeface="+mn-ea"/>
                          <a:ea typeface="+mn-ea"/>
                        </a:rPr>
                        <a:t>に依頼する。片方向番号ポータビリティ（</a:t>
                      </a:r>
                      <a:r>
                        <a:rPr lang="en-US" altLang="ja-JP" sz="1000" baseline="0" dirty="0">
                          <a:solidFill>
                            <a:schemeClr val="tx1"/>
                          </a:solidFill>
                          <a:latin typeface="+mn-ea"/>
                          <a:ea typeface="+mn-ea"/>
                        </a:rPr>
                        <a:t>NTT</a:t>
                      </a:r>
                      <a:r>
                        <a:rPr lang="ja-JP" altLang="en-US" sz="1000" baseline="0" dirty="0">
                          <a:solidFill>
                            <a:schemeClr val="tx1"/>
                          </a:solidFill>
                          <a:latin typeface="+mn-ea"/>
                          <a:ea typeface="+mn-ea"/>
                        </a:rPr>
                        <a:t>東西</a:t>
                      </a:r>
                      <a:r>
                        <a:rPr lang="en-US" altLang="ja-JP" sz="1000" baseline="0" dirty="0">
                          <a:solidFill>
                            <a:schemeClr val="tx1"/>
                          </a:solidFill>
                          <a:latin typeface="+mn-ea"/>
                          <a:ea typeface="+mn-ea"/>
                        </a:rPr>
                        <a:t>PSTN</a:t>
                      </a:r>
                      <a:r>
                        <a:rPr lang="ja-JP" altLang="en-US" sz="1000" baseline="0" dirty="0">
                          <a:solidFill>
                            <a:schemeClr val="tx1"/>
                          </a:solidFill>
                          <a:latin typeface="+mn-ea"/>
                          <a:ea typeface="+mn-ea"/>
                        </a:rPr>
                        <a:t>ネイティブ番号帯）含め、並行運転期間後は、</a:t>
                      </a:r>
                      <a:r>
                        <a:rPr lang="en-US" altLang="ja-JP" sz="1000" baseline="0" dirty="0">
                          <a:solidFill>
                            <a:schemeClr val="tx1"/>
                          </a:solidFill>
                          <a:latin typeface="+mn-ea"/>
                          <a:ea typeface="+mn-ea"/>
                        </a:rPr>
                        <a:t>BB-CASTAR</a:t>
                      </a:r>
                      <a:r>
                        <a:rPr lang="ja-JP" altLang="en-US" sz="1000" baseline="0" dirty="0">
                          <a:solidFill>
                            <a:schemeClr val="tx1"/>
                          </a:solidFill>
                          <a:latin typeface="+mn-ea"/>
                          <a:ea typeface="+mn-ea"/>
                        </a:rPr>
                        <a:t>から事業者情報と工事結果情報が流通される前提とする</a:t>
                      </a: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dirty="0">
                          <a:solidFill>
                            <a:schemeClr val="tx1"/>
                          </a:solidFill>
                          <a:latin typeface="+mn-ea"/>
                          <a:ea typeface="+mn-ea"/>
                        </a:rPr>
                        <a:t>・</a:t>
                      </a:r>
                      <a:r>
                        <a:rPr lang="en-US" altLang="ja-JP" sz="1000" dirty="0">
                          <a:solidFill>
                            <a:schemeClr val="tx1"/>
                          </a:solidFill>
                          <a:latin typeface="+mn-ea"/>
                          <a:ea typeface="+mn-ea"/>
                        </a:rPr>
                        <a:t>BB-CASTAR</a:t>
                      </a:r>
                      <a:r>
                        <a:rPr lang="ja-JP" altLang="en-US" sz="1000" dirty="0">
                          <a:solidFill>
                            <a:schemeClr val="tx1"/>
                          </a:solidFill>
                          <a:latin typeface="+mn-ea"/>
                          <a:ea typeface="+mn-ea"/>
                        </a:rPr>
                        <a:t>から流通される事業者情報と工事結果情報は、事業者情報が先に流通される前提とする（並行運転期間は工事結果情報のみ流通される）。工事結果情報流通後に事業者情報が流通された場合はエラーとする</a:t>
                      </a:r>
                      <a:endParaRPr lang="en-US" altLang="ja-JP" sz="100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baseline="0" dirty="0">
                          <a:solidFill>
                            <a:schemeClr val="tx1"/>
                          </a:solidFill>
                          <a:latin typeface="+mn-ea"/>
                          <a:ea typeface="+mn-ea"/>
                        </a:rPr>
                        <a:t>・工事結果情報は、</a:t>
                      </a:r>
                      <a:r>
                        <a:rPr lang="en-US" altLang="ja-JP" sz="1000" baseline="0" dirty="0">
                          <a:solidFill>
                            <a:schemeClr val="tx1"/>
                          </a:solidFill>
                          <a:latin typeface="+mn-ea"/>
                          <a:ea typeface="+mn-ea"/>
                        </a:rPr>
                        <a:t>BB-CASTAR</a:t>
                      </a:r>
                      <a:r>
                        <a:rPr lang="ja-JP" altLang="en-US" sz="1000" baseline="0" dirty="0">
                          <a:solidFill>
                            <a:schemeClr val="tx1"/>
                          </a:solidFill>
                          <a:latin typeface="+mn-ea"/>
                          <a:ea typeface="+mn-ea"/>
                        </a:rPr>
                        <a:t>がオーダ流通システムで管理する番ポ工事の結果情報を参照し流通される。工事が正常に完了しなければ工事結果情報は流通されず、工事結果情報が再流通することはない前提とする</a:t>
                      </a: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baseline="0" dirty="0">
                          <a:solidFill>
                            <a:schemeClr val="tx1"/>
                          </a:solidFill>
                          <a:latin typeface="+mn-ea"/>
                          <a:ea typeface="+mn-ea"/>
                        </a:rPr>
                        <a:t>・</a:t>
                      </a:r>
                      <a:r>
                        <a:rPr lang="en-US" altLang="ja-JP" sz="1000" baseline="0" dirty="0">
                          <a:solidFill>
                            <a:schemeClr val="tx1"/>
                          </a:solidFill>
                          <a:latin typeface="+mn-ea"/>
                          <a:ea typeface="+mn-ea"/>
                        </a:rPr>
                        <a:t>1</a:t>
                      </a:r>
                      <a:r>
                        <a:rPr lang="ja-JP" altLang="en-US" sz="1000" baseline="0" dirty="0">
                          <a:solidFill>
                            <a:schemeClr val="tx1"/>
                          </a:solidFill>
                          <a:latin typeface="+mn-ea"/>
                          <a:ea typeface="+mn-ea"/>
                        </a:rPr>
                        <a:t>オーダに</a:t>
                      </a:r>
                      <a:r>
                        <a:rPr lang="en-US" altLang="ja-JP" sz="1000" baseline="0" dirty="0">
                          <a:solidFill>
                            <a:schemeClr val="tx1"/>
                          </a:solidFill>
                          <a:latin typeface="+mn-ea"/>
                          <a:ea typeface="+mn-ea"/>
                        </a:rPr>
                        <a:t>1</a:t>
                      </a:r>
                      <a:r>
                        <a:rPr lang="ja-JP" altLang="en-US" sz="1000" baseline="0" dirty="0">
                          <a:solidFill>
                            <a:schemeClr val="tx1"/>
                          </a:solidFill>
                          <a:latin typeface="+mn-ea"/>
                          <a:ea typeface="+mn-ea"/>
                        </a:rPr>
                        <a:t>つの電話番号が紐づく場合と複数の電話番号が紐づく場合があるが、いずれの場合も、ひかりは</a:t>
                      </a:r>
                      <a:r>
                        <a:rPr lang="ja-JP" altLang="en-US" sz="1000" dirty="0">
                          <a:solidFill>
                            <a:schemeClr val="tx1"/>
                          </a:solidFill>
                        </a:rPr>
                        <a:t>利用部門管理番号</a:t>
                      </a:r>
                      <a:r>
                        <a:rPr lang="ja-JP" altLang="en-US" sz="1000" baseline="0" dirty="0">
                          <a:solidFill>
                            <a:schemeClr val="tx1"/>
                          </a:solidFill>
                          <a:latin typeface="+mn-ea"/>
                          <a:ea typeface="+mn-ea"/>
                        </a:rPr>
                        <a:t>、メタルは代表電話番号で番ポ工事依頼を行う（</a:t>
                      </a:r>
                      <a:r>
                        <a:rPr lang="en-US" altLang="ja-JP" sz="1000" baseline="0" dirty="0">
                          <a:solidFill>
                            <a:schemeClr val="tx1"/>
                          </a:solidFill>
                          <a:latin typeface="+mn-ea"/>
                          <a:ea typeface="+mn-ea"/>
                        </a:rPr>
                        <a:t>BB-CASTAR</a:t>
                      </a:r>
                      <a:r>
                        <a:rPr lang="ja-JP" altLang="en-US" sz="1000" baseline="0" dirty="0">
                          <a:solidFill>
                            <a:schemeClr val="tx1"/>
                          </a:solidFill>
                          <a:latin typeface="+mn-ea"/>
                          <a:ea typeface="+mn-ea"/>
                        </a:rPr>
                        <a:t>側で利用部門管理番号または代表電話番号に紐づく全ての電話番号を判断し処理する）</a:t>
                      </a: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baseline="0" dirty="0">
                          <a:solidFill>
                            <a:schemeClr val="tx1"/>
                          </a:solidFill>
                          <a:latin typeface="+mn-ea"/>
                          <a:ea typeface="+mn-ea"/>
                        </a:rPr>
                        <a:t>・番ポ有の</a:t>
                      </a:r>
                      <a:r>
                        <a:rPr lang="en-US" altLang="ja-JP" sz="1000" baseline="0" dirty="0">
                          <a:solidFill>
                            <a:schemeClr val="tx1"/>
                          </a:solidFill>
                          <a:latin typeface="+mn-ea"/>
                          <a:ea typeface="+mn-ea"/>
                        </a:rPr>
                        <a:t>1</a:t>
                      </a:r>
                      <a:r>
                        <a:rPr lang="ja-JP" altLang="en-US" sz="1000" baseline="0" dirty="0">
                          <a:solidFill>
                            <a:schemeClr val="tx1"/>
                          </a:solidFill>
                          <a:latin typeface="+mn-ea"/>
                          <a:ea typeface="+mn-ea"/>
                        </a:rPr>
                        <a:t>オーダに紐づく</a:t>
                      </a:r>
                      <a:r>
                        <a:rPr lang="ja-JP" altLang="en-US" sz="1000" dirty="0">
                          <a:solidFill>
                            <a:schemeClr val="tx1"/>
                          </a:solidFill>
                          <a:latin typeface="+mn-ea"/>
                          <a:ea typeface="+mn-ea"/>
                        </a:rPr>
                        <a:t>電話番号は最大</a:t>
                      </a:r>
                      <a:r>
                        <a:rPr lang="en-US" altLang="ja-JP" sz="1000" dirty="0">
                          <a:solidFill>
                            <a:schemeClr val="tx1"/>
                          </a:solidFill>
                          <a:latin typeface="+mn-ea"/>
                          <a:ea typeface="+mn-ea"/>
                        </a:rPr>
                        <a:t>300</a:t>
                      </a:r>
                      <a:r>
                        <a:rPr lang="ja-JP" altLang="en-US" sz="1000" dirty="0">
                          <a:solidFill>
                            <a:schemeClr val="tx1"/>
                          </a:solidFill>
                          <a:latin typeface="+mn-ea"/>
                          <a:ea typeface="+mn-ea"/>
                        </a:rPr>
                        <a:t>電番とし、すべての電話番号を統合</a:t>
                      </a:r>
                      <a:r>
                        <a:rPr lang="en-US" altLang="ja-JP" sz="1000" dirty="0">
                          <a:solidFill>
                            <a:schemeClr val="tx1"/>
                          </a:solidFill>
                          <a:latin typeface="+mn-ea"/>
                          <a:ea typeface="+mn-ea"/>
                        </a:rPr>
                        <a:t>HHC</a:t>
                      </a:r>
                      <a:r>
                        <a:rPr lang="ja-JP" altLang="en-US" sz="1000" dirty="0">
                          <a:solidFill>
                            <a:schemeClr val="tx1"/>
                          </a:solidFill>
                          <a:latin typeface="+mn-ea"/>
                          <a:ea typeface="+mn-ea"/>
                        </a:rPr>
                        <a:t>およびオーダ制御画面上に表示する</a:t>
                      </a:r>
                      <a:endParaRPr lang="en-US" altLang="ja-JP" sz="100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baseline="0" dirty="0">
                          <a:solidFill>
                            <a:schemeClr val="tx1"/>
                          </a:solidFill>
                          <a:latin typeface="+mn-ea"/>
                          <a:ea typeface="+mn-ea"/>
                        </a:rPr>
                        <a:t>・ひかりオーダで流通する既存項目の「番ポ同時工事有無」について、本開発でコード定義は変更しない。フロントからの流通値は、既存の片方向番ポ同様、ひかり電話手動工事有無：有、番ポ工事有無：有または有（他事業者）で流通される前提とする</a:t>
                      </a: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rPr>
                        <a:t>・本開発以降、メタルオーダ（ひかり→メタル戻りのオーダ）は、</a:t>
                      </a:r>
                      <a:r>
                        <a:rPr kumimoji="1" lang="en-US" altLang="ja-JP" sz="1000" baseline="0" dirty="0">
                          <a:solidFill>
                            <a:schemeClr val="tx1"/>
                          </a:solidFill>
                          <a:latin typeface="+mn-ea"/>
                          <a:ea typeface="+mn-ea"/>
                        </a:rPr>
                        <a:t>CUSTOM</a:t>
                      </a:r>
                      <a:r>
                        <a:rPr kumimoji="1" lang="ja-JP" altLang="en-US" sz="1000" baseline="0" dirty="0">
                          <a:solidFill>
                            <a:schemeClr val="tx1"/>
                          </a:solidFill>
                          <a:latin typeface="+mn-ea"/>
                          <a:ea typeface="+mn-ea"/>
                        </a:rPr>
                        <a:t>／メタル所外システムに交換機自動工事要求実施後、統合</a:t>
                      </a:r>
                      <a:r>
                        <a:rPr kumimoji="1" lang="en-US" altLang="ja-JP" sz="1000" baseline="0" dirty="0">
                          <a:solidFill>
                            <a:schemeClr val="tx1"/>
                          </a:solidFill>
                          <a:latin typeface="+mn-ea"/>
                          <a:ea typeface="+mn-ea"/>
                        </a:rPr>
                        <a:t>HHC</a:t>
                      </a:r>
                      <a:r>
                        <a:rPr kumimoji="1" lang="ja-JP" altLang="en-US" sz="1000" baseline="0" dirty="0">
                          <a:solidFill>
                            <a:schemeClr val="tx1"/>
                          </a:solidFill>
                          <a:latin typeface="+mn-ea"/>
                          <a:ea typeface="+mn-ea"/>
                        </a:rPr>
                        <a:t>から</a:t>
                      </a:r>
                      <a:r>
                        <a:rPr kumimoji="1" lang="en-US" altLang="ja-JP" sz="1000" baseline="0" dirty="0">
                          <a:solidFill>
                            <a:schemeClr val="tx1"/>
                          </a:solidFill>
                          <a:latin typeface="+mn-ea"/>
                          <a:ea typeface="+mn-ea"/>
                        </a:rPr>
                        <a:t>BB-CASTAR</a:t>
                      </a:r>
                      <a:r>
                        <a:rPr kumimoji="1" lang="ja-JP" altLang="en-US" sz="1000" baseline="0" dirty="0">
                          <a:solidFill>
                            <a:schemeClr val="tx1"/>
                          </a:solidFill>
                          <a:latin typeface="+mn-ea"/>
                          <a:ea typeface="+mn-ea"/>
                        </a:rPr>
                        <a:t>に番ポ工事依頼を実施する。既存の交換機自動工事要求では、電話工事と番ポ工事が依頼されることになるが、</a:t>
                      </a:r>
                      <a:r>
                        <a:rPr kumimoji="1" lang="en-US" altLang="ja-JP" sz="1000" baseline="0" dirty="0">
                          <a:solidFill>
                            <a:schemeClr val="tx1"/>
                          </a:solidFill>
                          <a:latin typeface="+mn-ea"/>
                          <a:ea typeface="+mn-ea"/>
                        </a:rPr>
                        <a:t>CUSTOM</a:t>
                      </a:r>
                      <a:r>
                        <a:rPr kumimoji="1" lang="ja-JP" altLang="en-US" sz="1000" baseline="0" dirty="0">
                          <a:solidFill>
                            <a:schemeClr val="tx1"/>
                          </a:solidFill>
                          <a:latin typeface="+mn-ea"/>
                          <a:ea typeface="+mn-ea"/>
                        </a:rPr>
                        <a:t>側で番ポ工事依頼を実施しないことを前提とする</a:t>
                      </a: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rPr>
                        <a:t>・統合</a:t>
                      </a:r>
                      <a:r>
                        <a:rPr kumimoji="1" lang="en-US" altLang="ja-JP" sz="1000" baseline="0" dirty="0">
                          <a:solidFill>
                            <a:schemeClr val="tx1"/>
                          </a:solidFill>
                          <a:latin typeface="+mn-ea"/>
                          <a:ea typeface="+mn-ea"/>
                        </a:rPr>
                        <a:t>HHC</a:t>
                      </a:r>
                      <a:r>
                        <a:rPr kumimoji="1" lang="ja-JP" altLang="en-US" sz="1000" baseline="0" dirty="0">
                          <a:solidFill>
                            <a:schemeClr val="tx1"/>
                          </a:solidFill>
                          <a:latin typeface="+mn-ea"/>
                          <a:ea typeface="+mn-ea"/>
                        </a:rPr>
                        <a:t>にて不感地</a:t>
                      </a:r>
                      <a:r>
                        <a:rPr kumimoji="1" lang="en-US" altLang="ja-JP" sz="1000" baseline="0" dirty="0">
                          <a:solidFill>
                            <a:schemeClr val="tx1"/>
                          </a:solidFill>
                          <a:latin typeface="+mn-ea"/>
                          <a:ea typeface="+mn-ea"/>
                        </a:rPr>
                        <a:t>AP</a:t>
                      </a:r>
                      <a:r>
                        <a:rPr kumimoji="1" lang="ja-JP" altLang="en-US" sz="1000" baseline="0" dirty="0">
                          <a:solidFill>
                            <a:schemeClr val="tx1"/>
                          </a:solidFill>
                          <a:latin typeface="+mn-ea"/>
                          <a:ea typeface="+mn-ea"/>
                        </a:rPr>
                        <a:t>および端末マスタの変更が発生するため、リリース後初回のログイン時にタブレット端末に資材が配信される前提とする</a:t>
                      </a: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rPr>
                        <a:t>・補正による番ポ工事依頼の内容変更、工事結果情報の差し替えは発生しない前提とする</a:t>
                      </a: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rPr>
                        <a:t>・番ポ工事結果情報は、統合</a:t>
                      </a:r>
                      <a:r>
                        <a:rPr kumimoji="1" lang="en-US" altLang="ja-JP" sz="1000" baseline="0" dirty="0">
                          <a:solidFill>
                            <a:schemeClr val="tx1"/>
                          </a:solidFill>
                          <a:latin typeface="+mn-ea"/>
                          <a:ea typeface="+mn-ea"/>
                        </a:rPr>
                        <a:t>HHC</a:t>
                      </a:r>
                      <a:r>
                        <a:rPr kumimoji="1" lang="ja-JP" altLang="en-US" sz="1000" baseline="0" dirty="0">
                          <a:solidFill>
                            <a:schemeClr val="tx1"/>
                          </a:solidFill>
                          <a:latin typeface="+mn-ea"/>
                          <a:ea typeface="+mn-ea"/>
                        </a:rPr>
                        <a:t>では有派遣オーダ、オーダ制御では無派遣オーダのみ表示される前提とする</a:t>
                      </a: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ja-JP" altLang="en-US"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rPr>
                        <a:t>・</a:t>
                      </a:r>
                      <a:r>
                        <a:rPr kumimoji="1" lang="en-US" altLang="ja-JP" sz="1000" baseline="0" dirty="0">
                          <a:solidFill>
                            <a:schemeClr val="tx1"/>
                          </a:solidFill>
                          <a:latin typeface="+mn-ea"/>
                          <a:ea typeface="+mn-ea"/>
                        </a:rPr>
                        <a:t>BB-CASTAR</a:t>
                      </a:r>
                      <a:r>
                        <a:rPr kumimoji="1" lang="ja-JP" altLang="en-US" sz="1000" baseline="0" dirty="0">
                          <a:solidFill>
                            <a:schemeClr val="tx1"/>
                          </a:solidFill>
                          <a:latin typeface="+mn-ea"/>
                          <a:ea typeface="+mn-ea"/>
                        </a:rPr>
                        <a:t>から工事結果情報流通（番ポ工事：事業者情報）で流通される着信試験用の電話番号、番号取得事業者の連絡先情報等は、統合</a:t>
                      </a:r>
                      <a:r>
                        <a:rPr kumimoji="1" lang="en-US" altLang="ja-JP" sz="1000" baseline="0" dirty="0">
                          <a:solidFill>
                            <a:schemeClr val="tx1"/>
                          </a:solidFill>
                          <a:latin typeface="+mn-ea"/>
                          <a:ea typeface="+mn-ea"/>
                        </a:rPr>
                        <a:t>HHC</a:t>
                      </a:r>
                      <a:r>
                        <a:rPr kumimoji="1" lang="ja-JP" altLang="en-US" sz="1000" baseline="0" dirty="0">
                          <a:solidFill>
                            <a:schemeClr val="tx1"/>
                          </a:solidFill>
                          <a:latin typeface="+mn-ea"/>
                          <a:ea typeface="+mn-ea"/>
                        </a:rPr>
                        <a:t>および</a:t>
                      </a:r>
                      <a:br>
                        <a:rPr kumimoji="1" lang="ja-JP" altLang="en-US" sz="1000" baseline="0" dirty="0">
                          <a:solidFill>
                            <a:schemeClr val="tx1"/>
                          </a:solidFill>
                          <a:latin typeface="+mn-ea"/>
                          <a:ea typeface="+mn-ea"/>
                        </a:rPr>
                      </a:br>
                      <a:r>
                        <a:rPr kumimoji="1" lang="ja-JP" altLang="en-US" sz="1000" baseline="0" dirty="0">
                          <a:solidFill>
                            <a:schemeClr val="tx1"/>
                          </a:solidFill>
                          <a:latin typeface="+mn-ea"/>
                          <a:ea typeface="+mn-ea"/>
                        </a:rPr>
                        <a:t>オーダ制御の帳票では出力不要とする。また、オーダ制御のオーダ完了情報出力　詳細画面での表示も不要とする</a:t>
                      </a: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ja-JP" altLang="en-US"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rPr>
                        <a:t>・アクセス</a:t>
                      </a:r>
                      <a:r>
                        <a:rPr kumimoji="1" lang="en-US" altLang="ja-JP" sz="1000" baseline="0" dirty="0">
                          <a:solidFill>
                            <a:schemeClr val="tx1"/>
                          </a:solidFill>
                          <a:latin typeface="+mn-ea"/>
                          <a:ea typeface="+mn-ea"/>
                        </a:rPr>
                        <a:t>PF</a:t>
                      </a:r>
                      <a:r>
                        <a:rPr kumimoji="1" lang="ja-JP" altLang="en-US" sz="1000" baseline="0" dirty="0">
                          <a:solidFill>
                            <a:schemeClr val="tx1"/>
                          </a:solidFill>
                          <a:latin typeface="+mn-ea"/>
                          <a:ea typeface="+mn-ea"/>
                        </a:rPr>
                        <a:t>から番ポ工事依頼する対象は、工事パターン：個別連絡工事のみであるため、</a:t>
                      </a:r>
                      <a:r>
                        <a:rPr kumimoji="1" lang="en-US" altLang="ja-JP" sz="1000" baseline="0" dirty="0">
                          <a:solidFill>
                            <a:schemeClr val="tx1"/>
                          </a:solidFill>
                          <a:latin typeface="+mn-ea"/>
                          <a:ea typeface="+mn-ea"/>
                        </a:rPr>
                        <a:t>BB-CASTAR</a:t>
                      </a:r>
                      <a:r>
                        <a:rPr kumimoji="1" lang="ja-JP" altLang="en-US" sz="1000" baseline="0" dirty="0">
                          <a:solidFill>
                            <a:schemeClr val="tx1"/>
                          </a:solidFill>
                          <a:latin typeface="+mn-ea"/>
                          <a:ea typeface="+mn-ea"/>
                        </a:rPr>
                        <a:t>から工事結果情報流通（番ポ工事：事業者情報）で流通される工事パターンは、統合</a:t>
                      </a:r>
                      <a:r>
                        <a:rPr kumimoji="1" lang="en-US" altLang="ja-JP" sz="1000" baseline="0" dirty="0">
                          <a:solidFill>
                            <a:schemeClr val="tx1"/>
                          </a:solidFill>
                          <a:latin typeface="+mn-ea"/>
                          <a:ea typeface="+mn-ea"/>
                        </a:rPr>
                        <a:t>HHC</a:t>
                      </a:r>
                      <a:r>
                        <a:rPr kumimoji="1" lang="ja-JP" altLang="en-US" sz="1000" baseline="0" dirty="0">
                          <a:solidFill>
                            <a:schemeClr val="tx1"/>
                          </a:solidFill>
                          <a:latin typeface="+mn-ea"/>
                          <a:ea typeface="+mn-ea"/>
                        </a:rPr>
                        <a:t>およびオーダ制御の画面、帳票で出力不要とする</a:t>
                      </a: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a:solidFill>
                            <a:schemeClr val="tx1"/>
                          </a:solidFill>
                          <a:latin typeface="Meiryo UI" panose="020B0604030504040204" pitchFamily="50" charset="-128"/>
                          <a:ea typeface="Meiryo UI" panose="020B0604030504040204" pitchFamily="50" charset="-128"/>
                        </a:rPr>
                        <a:t>CUSTOM</a:t>
                      </a:r>
                      <a:r>
                        <a:rPr lang="ja-JP" altLang="en-US" sz="1000" dirty="0">
                          <a:solidFill>
                            <a:schemeClr val="tx1"/>
                          </a:solidFill>
                          <a:latin typeface="Meiryo UI" panose="020B0604030504040204" pitchFamily="50" charset="-128"/>
                          <a:ea typeface="Meiryo UI" panose="020B0604030504040204" pitchFamily="50" charset="-128"/>
                        </a:rPr>
                        <a:t>との</a:t>
                      </a:r>
                      <a:r>
                        <a:rPr lang="en-US" altLang="ja-JP" sz="1000" dirty="0">
                          <a:solidFill>
                            <a:schemeClr val="tx1"/>
                          </a:solidFill>
                          <a:latin typeface="Meiryo UI" panose="020B0604030504040204" pitchFamily="50" charset="-128"/>
                          <a:ea typeface="Meiryo UI" panose="020B0604030504040204" pitchFamily="50" charset="-128"/>
                        </a:rPr>
                        <a:t>IF</a:t>
                      </a:r>
                      <a:r>
                        <a:rPr lang="ja-JP" altLang="en-US" sz="1000" dirty="0">
                          <a:solidFill>
                            <a:schemeClr val="tx1"/>
                          </a:solidFill>
                          <a:latin typeface="Meiryo UI" panose="020B0604030504040204" pitchFamily="50" charset="-128"/>
                          <a:ea typeface="Meiryo UI" panose="020B0604030504040204" pitchFamily="50" charset="-128"/>
                        </a:rPr>
                        <a:t>（交換機自動工事要求、回線試験要求）は既存から変更しない</a:t>
                      </a:r>
                      <a:endParaRPr kumimoji="1" lang="en-US" altLang="ja-JP" sz="1000" baseline="0" dirty="0">
                        <a:solidFill>
                          <a:schemeClr val="tx1"/>
                        </a:solidFill>
                        <a:latin typeface="+mn-ea"/>
                        <a:ea typeface="+mn-ea"/>
                      </a:endParaRPr>
                    </a:p>
                    <a:p>
                      <a:pPr marL="74613" marR="0" lvl="0" indent="-7461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1" lang="en-US" altLang="ja-JP" sz="1000" baseline="0" dirty="0">
                        <a:solidFill>
                          <a:schemeClr val="tx1"/>
                        </a:solidFill>
                        <a:highlight>
                          <a:srgbClr val="00FF00"/>
                        </a:highlight>
                        <a:latin typeface="+mn-ea"/>
                        <a:ea typeface="+mn-ea"/>
                      </a:endParaRP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5130644"/>
                  </a:ext>
                </a:extLst>
              </a:tr>
              <a:tr h="560993">
                <a:tc>
                  <a:txBody>
                    <a:bodyPr/>
                    <a:lstStyle/>
                    <a:p>
                      <a:pPr algn="r"/>
                      <a:r>
                        <a:rPr kumimoji="1" lang="en-US" altLang="ja-JP" sz="1000" dirty="0">
                          <a:latin typeface="+mn-ea"/>
                          <a:ea typeface="+mn-ea"/>
                          <a:cs typeface="Meiryo UI" panose="020B0604030504040204" pitchFamily="50" charset="-128"/>
                        </a:rPr>
                        <a:t>3</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lang="ja-JP" altLang="en-US" sz="1000" dirty="0">
                          <a:solidFill>
                            <a:schemeClr val="tx1"/>
                          </a:solidFill>
                          <a:latin typeface="+mn-ea"/>
                          <a:ea typeface="+mn-ea"/>
                        </a:rPr>
                        <a:t>移行前提</a:t>
                      </a: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lang="ja-JP" altLang="en-US" sz="1000" baseline="0" dirty="0">
                          <a:solidFill>
                            <a:schemeClr val="tx1"/>
                          </a:solidFill>
                          <a:latin typeface="+mn-ea"/>
                          <a:ea typeface="+mn-ea"/>
                        </a:rPr>
                        <a:t>・データ移行は発生しない</a:t>
                      </a:r>
                      <a:endParaRPr lang="en-US" altLang="ja-JP" sz="1000" baseline="0" dirty="0">
                        <a:solidFill>
                          <a:schemeClr val="tx1"/>
                        </a:solidFill>
                        <a:latin typeface="+mn-ea"/>
                        <a:ea typeface="+mn-ea"/>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US" altLang="ja-JP" sz="1000" baseline="0" dirty="0">
                        <a:solidFill>
                          <a:schemeClr val="tx1"/>
                        </a:solidFill>
                        <a:latin typeface="+mn-ea"/>
                        <a:ea typeface="+mn-ea"/>
                      </a:endParaRPr>
                    </a:p>
                    <a:p>
                      <a:pPr marL="68263" marR="0" lvl="0" indent="-68263" algn="l" defTabSz="649288" rtl="0" eaLnBrk="1" fontAlgn="base" latinLnBrk="0" hangingPunct="1">
                        <a:lnSpc>
                          <a:spcPct val="100000"/>
                        </a:lnSpc>
                        <a:spcBef>
                          <a:spcPct val="0"/>
                        </a:spcBef>
                        <a:spcAft>
                          <a:spcPct val="0"/>
                        </a:spcAft>
                        <a:buClrTx/>
                        <a:buSzTx/>
                        <a:buFont typeface="Arial" panose="020B0604020202020204" pitchFamily="34" charset="0"/>
                        <a:buNone/>
                        <a:tabLst/>
                        <a:defRPr/>
                      </a:pPr>
                      <a:r>
                        <a:rPr kumimoji="1" lang="ja-JP" altLang="en-US" sz="1000" baseline="0" dirty="0">
                          <a:solidFill>
                            <a:schemeClr val="tx1"/>
                          </a:solidFill>
                          <a:latin typeface="+mn-ea"/>
                          <a:ea typeface="+mn-ea"/>
                          <a:cs typeface="Meiryo UI" panose="020B0604030504040204" pitchFamily="50" charset="-128"/>
                        </a:rPr>
                        <a:t>・しかかり移行は発生しない</a:t>
                      </a:r>
                      <a:endParaRPr kumimoji="1" lang="en-US" altLang="ja-JP" sz="1000" baseline="0" dirty="0">
                        <a:solidFill>
                          <a:schemeClr val="tx1"/>
                        </a:solidFill>
                        <a:latin typeface="+mn-ea"/>
                        <a:ea typeface="+mn-ea"/>
                        <a:cs typeface="Meiryo UI" panose="020B0604030504040204" pitchFamily="50" charset="-128"/>
                      </a:endParaRPr>
                    </a:p>
                  </a:txBody>
                  <a:tcPr marL="36000" marR="36000" marT="36000" marB="3600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スライド番号プレースホルダー 1">
            <a:extLst>
              <a:ext uri="{FF2B5EF4-FFF2-40B4-BE49-F238E27FC236}">
                <a16:creationId xmlns:a16="http://schemas.microsoft.com/office/drawing/2014/main" id="{288ED6E9-C147-F3E9-09D5-93D7BA9D8744}"/>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5</a:t>
            </a:fld>
            <a:endParaRPr lang="en-US" altLang="ja-JP" dirty="0"/>
          </a:p>
        </p:txBody>
      </p:sp>
    </p:spTree>
    <p:extLst>
      <p:ext uri="{BB962C8B-B14F-4D97-AF65-F5344CB8AC3E}">
        <p14:creationId xmlns:p14="http://schemas.microsoft.com/office/powerpoint/2010/main" val="164159481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AE06D13C-6478-579C-CA89-2C70C45A97F3}"/>
              </a:ext>
            </a:extLst>
          </p:cNvPr>
          <p:cNvSpPr/>
          <p:nvPr/>
        </p:nvSpPr>
        <p:spPr bwMode="auto">
          <a:xfrm>
            <a:off x="504799" y="1514057"/>
            <a:ext cx="11826622" cy="7180066"/>
          </a:xfrm>
          <a:prstGeom prst="rect">
            <a:avLst/>
          </a:prstGeom>
          <a:solidFill>
            <a:schemeClr val="bg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063F1A92-9D11-80CF-4ACA-7CDDA0B1C7A5}"/>
              </a:ext>
            </a:extLst>
          </p:cNvPr>
          <p:cNvSpPr>
            <a:spLocks noGrp="1"/>
          </p:cNvSpPr>
          <p:nvPr>
            <p:ph type="sldNum" sz="quarter" idx="4"/>
          </p:nvPr>
        </p:nvSpPr>
        <p:spPr/>
        <p:txBody>
          <a:bodyPr/>
          <a:lstStyle/>
          <a:p>
            <a:r>
              <a:rPr lang="en-US" altLang="ja-JP"/>
              <a:t>01.1-</a:t>
            </a:r>
            <a:fld id="{4C5E2FD1-144F-442B-9A84-40AAF03513A2}" type="slidenum">
              <a:rPr lang="en-US" altLang="ja-JP" smtClean="0"/>
              <a:pPr/>
              <a:t>6</a:t>
            </a:fld>
            <a:endParaRPr lang="en-US" altLang="ja-JP" dirty="0"/>
          </a:p>
        </p:txBody>
      </p:sp>
      <p:pic>
        <p:nvPicPr>
          <p:cNvPr id="6" name="図 5" descr="テキスト&#10;&#10;自動的に生成された説明">
            <a:extLst>
              <a:ext uri="{FF2B5EF4-FFF2-40B4-BE49-F238E27FC236}">
                <a16:creationId xmlns:a16="http://schemas.microsoft.com/office/drawing/2014/main" id="{634CCBB4-B481-2D49-769D-903C28437C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0462" y="1999645"/>
            <a:ext cx="11155296" cy="6208890"/>
          </a:xfrm>
          <a:prstGeom prst="rect">
            <a:avLst/>
          </a:prstGeom>
        </p:spPr>
      </p:pic>
      <p:sp>
        <p:nvSpPr>
          <p:cNvPr id="7" name="テキスト ボックス 6">
            <a:extLst>
              <a:ext uri="{FF2B5EF4-FFF2-40B4-BE49-F238E27FC236}">
                <a16:creationId xmlns:a16="http://schemas.microsoft.com/office/drawing/2014/main" id="{79D16342-9F1A-0F31-3D84-A3203A126DFB}"/>
              </a:ext>
            </a:extLst>
          </p:cNvPr>
          <p:cNvSpPr txBox="1"/>
          <p:nvPr/>
        </p:nvSpPr>
        <p:spPr>
          <a:xfrm>
            <a:off x="504799" y="989127"/>
            <a:ext cx="9631071" cy="152414"/>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・以下、</a:t>
            </a:r>
            <a:r>
              <a:rPr kumimoji="1" lang="ja-JP" altLang="en-US" sz="1000" dirty="0">
                <a:latin typeface="+mn-ea"/>
                <a:ea typeface="+mn-ea"/>
              </a:rPr>
              <a:t>双方向番ポシステム要件概要</a:t>
            </a:r>
            <a:r>
              <a:rPr kumimoji="1" lang="en-US" altLang="ja-JP" sz="1000" dirty="0">
                <a:latin typeface="+mn-ea"/>
                <a:ea typeface="+mn-ea"/>
              </a:rPr>
              <a:t>【</a:t>
            </a:r>
            <a:r>
              <a:rPr kumimoji="1" lang="ja-JP" altLang="en-US" sz="1000" dirty="0">
                <a:latin typeface="+mn-ea"/>
                <a:ea typeface="+mn-ea"/>
              </a:rPr>
              <a:t>開通</a:t>
            </a:r>
            <a:r>
              <a:rPr kumimoji="1" lang="en-US" altLang="ja-JP" sz="1000" dirty="0">
                <a:latin typeface="+mn-ea"/>
                <a:ea typeface="+mn-ea"/>
              </a:rPr>
              <a:t>】_20230928.pptx</a:t>
            </a:r>
            <a:r>
              <a:rPr kumimoji="1" lang="ja-JP" altLang="en-US" sz="1000" dirty="0">
                <a:latin typeface="+mn-ea"/>
                <a:ea typeface="+mn-ea"/>
              </a:rPr>
              <a:t>　より抜粋、一部改善</a:t>
            </a:r>
            <a:endParaRPr lang="en-US" altLang="ja-JP" sz="1000" dirty="0">
              <a:solidFill>
                <a:srgbClr val="000000"/>
              </a:solidFill>
              <a:latin typeface="+mn-ea"/>
              <a:ea typeface="+mn-ea"/>
            </a:endParaRPr>
          </a:p>
        </p:txBody>
      </p:sp>
    </p:spTree>
    <p:extLst>
      <p:ext uri="{BB962C8B-B14F-4D97-AF65-F5344CB8AC3E}">
        <p14:creationId xmlns:p14="http://schemas.microsoft.com/office/powerpoint/2010/main" val="165802465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AFEFC92-A33F-7FA8-A4AE-B0E0C95EB407}"/>
              </a:ext>
            </a:extLst>
          </p:cNvPr>
          <p:cNvSpPr>
            <a:spLocks noGrp="1"/>
          </p:cNvSpPr>
          <p:nvPr>
            <p:ph type="sldNum" sz="quarter" idx="4"/>
          </p:nvPr>
        </p:nvSpPr>
        <p:spPr/>
        <p:txBody>
          <a:bodyPr/>
          <a:lstStyle/>
          <a:p>
            <a:r>
              <a:rPr lang="en-US" altLang="ja-JP"/>
              <a:t>01.1-</a:t>
            </a:r>
            <a:fld id="{4C5E2FD1-144F-442B-9A84-40AAF03513A2}" type="slidenum">
              <a:rPr lang="en-US" altLang="ja-JP" smtClean="0"/>
              <a:pPr/>
              <a:t>7</a:t>
            </a:fld>
            <a:endParaRPr lang="en-US" altLang="ja-JP" dirty="0"/>
          </a:p>
        </p:txBody>
      </p:sp>
      <p:sp>
        <p:nvSpPr>
          <p:cNvPr id="20" name="フローチャート: 磁気ディスク 19">
            <a:extLst>
              <a:ext uri="{FF2B5EF4-FFF2-40B4-BE49-F238E27FC236}">
                <a16:creationId xmlns:a16="http://schemas.microsoft.com/office/drawing/2014/main" id="{1D30A4F6-392A-5FDD-7997-59A737275E96}"/>
              </a:ext>
            </a:extLst>
          </p:cNvPr>
          <p:cNvSpPr/>
          <p:nvPr/>
        </p:nvSpPr>
        <p:spPr bwMode="auto">
          <a:xfrm>
            <a:off x="2027163" y="2911792"/>
            <a:ext cx="2011299" cy="810090"/>
          </a:xfrm>
          <a:prstGeom prst="flowChartMagneticDisk">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defTabSz="649288"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rPr>
              <a:t>オーダ流通システム</a:t>
            </a:r>
          </a:p>
        </p:txBody>
      </p:sp>
      <p:sp>
        <p:nvSpPr>
          <p:cNvPr id="21" name="正方形/長方形 20">
            <a:extLst>
              <a:ext uri="{FF2B5EF4-FFF2-40B4-BE49-F238E27FC236}">
                <a16:creationId xmlns:a16="http://schemas.microsoft.com/office/drawing/2014/main" id="{164D4ECE-993E-8CD8-5D90-E669AFE98FF8}"/>
              </a:ext>
            </a:extLst>
          </p:cNvPr>
          <p:cNvSpPr/>
          <p:nvPr/>
        </p:nvSpPr>
        <p:spPr bwMode="auto">
          <a:xfrm>
            <a:off x="5253597" y="2731772"/>
            <a:ext cx="2115235" cy="99011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r>
              <a:rPr kumimoji="0" lang="en-US" altLang="ja-JP" sz="1050" b="0" i="0" u="none" strike="noStrike" kern="0" cap="none" spc="0" normalizeH="0" baseline="0" noProof="0" dirty="0">
                <a:ln>
                  <a:noFill/>
                </a:ln>
                <a:solidFill>
                  <a:prstClr val="black"/>
                </a:solidFill>
                <a:effectLst/>
                <a:uLnTx/>
                <a:uFillTx/>
                <a:latin typeface="Meiryo UI"/>
                <a:ea typeface="Meiryo UI"/>
              </a:rPr>
              <a:t>BB-CASTAR</a:t>
            </a:r>
            <a:endParaRPr kumimoji="0" lang="ja-JP" altLang="en-US" sz="1050" b="0" i="0" u="none" strike="noStrike" kern="0" cap="none" spc="0" normalizeH="0" baseline="0" noProof="0" dirty="0">
              <a:ln>
                <a:noFill/>
              </a:ln>
              <a:solidFill>
                <a:prstClr val="black"/>
              </a:solidFill>
              <a:effectLst/>
              <a:uLnTx/>
              <a:uFillTx/>
              <a:latin typeface="Meiryo UI"/>
              <a:ea typeface="Meiryo UI"/>
            </a:endParaRPr>
          </a:p>
        </p:txBody>
      </p:sp>
      <p:sp>
        <p:nvSpPr>
          <p:cNvPr id="22" name="正方形/長方形 21">
            <a:extLst>
              <a:ext uri="{FF2B5EF4-FFF2-40B4-BE49-F238E27FC236}">
                <a16:creationId xmlns:a16="http://schemas.microsoft.com/office/drawing/2014/main" id="{FDEBC833-6A80-A57A-7C72-43852E36CCA8}"/>
              </a:ext>
            </a:extLst>
          </p:cNvPr>
          <p:cNvSpPr/>
          <p:nvPr/>
        </p:nvSpPr>
        <p:spPr bwMode="auto">
          <a:xfrm>
            <a:off x="8583967" y="2732178"/>
            <a:ext cx="2115235" cy="990110"/>
          </a:xfrm>
          <a:prstGeom prst="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prstClr val="black"/>
                </a:solidFill>
                <a:effectLst/>
                <a:uLnTx/>
                <a:uFillTx/>
                <a:latin typeface="Meiryo UI"/>
                <a:ea typeface="Meiryo UI"/>
              </a:rPr>
              <a:t>アクセス</a:t>
            </a:r>
            <a:r>
              <a:rPr kumimoji="0" lang="en-US" altLang="ja-JP" sz="1050" b="0" i="0" u="none" strike="noStrike" kern="0" cap="none" spc="0" normalizeH="0" baseline="0" noProof="0" dirty="0">
                <a:ln>
                  <a:noFill/>
                </a:ln>
                <a:solidFill>
                  <a:prstClr val="black"/>
                </a:solidFill>
                <a:effectLst/>
                <a:uLnTx/>
                <a:uFillTx/>
                <a:latin typeface="Meiryo UI"/>
                <a:ea typeface="Meiryo UI"/>
              </a:rPr>
              <a:t>PF</a:t>
            </a:r>
            <a:endParaRPr kumimoji="0" lang="ja-JP" altLang="en-US" sz="1050" b="0" i="0" u="none" strike="noStrike" kern="0" cap="none" spc="0" normalizeH="0" baseline="0" noProof="0" dirty="0">
              <a:ln>
                <a:noFill/>
              </a:ln>
              <a:solidFill>
                <a:prstClr val="black"/>
              </a:solidFill>
              <a:effectLst/>
              <a:uLnTx/>
              <a:uFillTx/>
              <a:latin typeface="Meiryo UI"/>
              <a:ea typeface="Meiryo UI"/>
            </a:endParaRPr>
          </a:p>
        </p:txBody>
      </p:sp>
      <p:sp>
        <p:nvSpPr>
          <p:cNvPr id="23" name="矢印: 左 22">
            <a:extLst>
              <a:ext uri="{FF2B5EF4-FFF2-40B4-BE49-F238E27FC236}">
                <a16:creationId xmlns:a16="http://schemas.microsoft.com/office/drawing/2014/main" id="{D115DEBF-D6F5-DC26-DB70-E59746E8C2AC}"/>
              </a:ext>
            </a:extLst>
          </p:cNvPr>
          <p:cNvSpPr/>
          <p:nvPr/>
        </p:nvSpPr>
        <p:spPr bwMode="auto">
          <a:xfrm>
            <a:off x="7368832" y="2876775"/>
            <a:ext cx="1215135" cy="160044"/>
          </a:xfrm>
          <a:prstGeom prst="leftArrow">
            <a:avLst/>
          </a:prstGeom>
          <a:solidFill>
            <a:srgbClr val="CCEC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dirty="0">
              <a:ln>
                <a:noFill/>
              </a:ln>
              <a:solidFill>
                <a:srgbClr val="0000FF"/>
              </a:solidFill>
              <a:effectLst/>
              <a:uLnTx/>
              <a:uFillTx/>
              <a:latin typeface="Meiryo UI"/>
              <a:ea typeface="Meiryo UI"/>
            </a:endParaRPr>
          </a:p>
        </p:txBody>
      </p:sp>
      <p:sp>
        <p:nvSpPr>
          <p:cNvPr id="24" name="矢印: 左 23">
            <a:extLst>
              <a:ext uri="{FF2B5EF4-FFF2-40B4-BE49-F238E27FC236}">
                <a16:creationId xmlns:a16="http://schemas.microsoft.com/office/drawing/2014/main" id="{710CA989-ED90-CC69-CCCA-B66C3CCE6D75}"/>
              </a:ext>
            </a:extLst>
          </p:cNvPr>
          <p:cNvSpPr/>
          <p:nvPr/>
        </p:nvSpPr>
        <p:spPr bwMode="auto">
          <a:xfrm rot="10800000">
            <a:off x="7368832" y="3181416"/>
            <a:ext cx="1215135" cy="160044"/>
          </a:xfrm>
          <a:prstGeom prst="leftArrow">
            <a:avLst/>
          </a:prstGeom>
          <a:solidFill>
            <a:srgbClr val="CCEC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dirty="0">
              <a:ln>
                <a:noFill/>
              </a:ln>
              <a:solidFill>
                <a:srgbClr val="0000FF"/>
              </a:solidFill>
              <a:effectLst/>
              <a:uLnTx/>
              <a:uFillTx/>
              <a:latin typeface="Meiryo UI"/>
              <a:ea typeface="Meiryo UI"/>
            </a:endParaRPr>
          </a:p>
        </p:txBody>
      </p:sp>
      <p:sp>
        <p:nvSpPr>
          <p:cNvPr id="25" name="矢印: 左 24">
            <a:extLst>
              <a:ext uri="{FF2B5EF4-FFF2-40B4-BE49-F238E27FC236}">
                <a16:creationId xmlns:a16="http://schemas.microsoft.com/office/drawing/2014/main" id="{7F18D078-99B3-4D8D-F44A-15639E419421}"/>
              </a:ext>
            </a:extLst>
          </p:cNvPr>
          <p:cNvSpPr/>
          <p:nvPr/>
        </p:nvSpPr>
        <p:spPr bwMode="auto">
          <a:xfrm rot="10800000">
            <a:off x="7368832" y="3485285"/>
            <a:ext cx="1215135" cy="160044"/>
          </a:xfrm>
          <a:prstGeom prst="leftArrow">
            <a:avLst/>
          </a:prstGeom>
          <a:solidFill>
            <a:srgbClr val="CCEC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dirty="0">
              <a:ln>
                <a:noFill/>
              </a:ln>
              <a:solidFill>
                <a:srgbClr val="0000FF"/>
              </a:solidFill>
              <a:effectLst/>
              <a:uLnTx/>
              <a:uFillTx/>
              <a:latin typeface="Meiryo UI"/>
              <a:ea typeface="Meiryo UI"/>
            </a:endParaRPr>
          </a:p>
        </p:txBody>
      </p:sp>
      <p:graphicFrame>
        <p:nvGraphicFramePr>
          <p:cNvPr id="26" name="表 25">
            <a:extLst>
              <a:ext uri="{FF2B5EF4-FFF2-40B4-BE49-F238E27FC236}">
                <a16:creationId xmlns:a16="http://schemas.microsoft.com/office/drawing/2014/main" id="{E6996283-C07D-65E4-1497-1127702759B6}"/>
              </a:ext>
            </a:extLst>
          </p:cNvPr>
          <p:cNvGraphicFramePr>
            <a:graphicFrameLocks noGrp="1"/>
          </p:cNvGraphicFramePr>
          <p:nvPr>
            <p:extLst>
              <p:ext uri="{D42A27DB-BD31-4B8C-83A1-F6EECF244321}">
                <p14:modId xmlns:p14="http://schemas.microsoft.com/office/powerpoint/2010/main" val="1893715717"/>
              </p:ext>
            </p:extLst>
          </p:nvPr>
        </p:nvGraphicFramePr>
        <p:xfrm>
          <a:off x="1864296" y="5088632"/>
          <a:ext cx="8820980" cy="1485900"/>
        </p:xfrm>
        <a:graphic>
          <a:graphicData uri="http://schemas.openxmlformats.org/drawingml/2006/table">
            <a:tbl>
              <a:tblPr firstRow="1" bandRow="1"/>
              <a:tblGrid>
                <a:gridCol w="450050">
                  <a:extLst>
                    <a:ext uri="{9D8B030D-6E8A-4147-A177-3AD203B41FA5}">
                      <a16:colId xmlns:a16="http://schemas.microsoft.com/office/drawing/2014/main" val="2959168929"/>
                    </a:ext>
                  </a:extLst>
                </a:gridCol>
                <a:gridCol w="8370930">
                  <a:extLst>
                    <a:ext uri="{9D8B030D-6E8A-4147-A177-3AD203B41FA5}">
                      <a16:colId xmlns:a16="http://schemas.microsoft.com/office/drawing/2014/main" val="612155248"/>
                    </a:ext>
                  </a:extLst>
                </a:gridCol>
              </a:tblGrid>
              <a:tr h="228019">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algn="ctr"/>
                      <a:r>
                        <a:rPr kumimoji="1" lang="ja-JP" altLang="en-US" sz="1050" b="0" dirty="0">
                          <a:solidFill>
                            <a:schemeClr val="tx1"/>
                          </a:solidFill>
                          <a:latin typeface="+mn-ea"/>
                          <a:ea typeface="+mn-ea"/>
                        </a:rPr>
                        <a:t>項番</a:t>
                      </a: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lvl1pPr marL="0" algn="l" defTabSz="1221913" rtl="0" eaLnBrk="1" latinLnBrk="0" hangingPunct="1">
                        <a:defRPr kumimoji="1" sz="2400" b="1" kern="1200">
                          <a:solidFill>
                            <a:schemeClr val="lt1"/>
                          </a:solidFill>
                          <a:latin typeface="Meiryo UI"/>
                          <a:ea typeface="Meiryo UI"/>
                        </a:defRPr>
                      </a:lvl1pPr>
                      <a:lvl2pPr marL="610956" algn="l" defTabSz="1221913" rtl="0" eaLnBrk="1" latinLnBrk="0" hangingPunct="1">
                        <a:defRPr kumimoji="1" sz="2400" b="1" kern="1200">
                          <a:solidFill>
                            <a:schemeClr val="lt1"/>
                          </a:solidFill>
                          <a:latin typeface="Meiryo UI"/>
                          <a:ea typeface="Meiryo UI"/>
                        </a:defRPr>
                      </a:lvl2pPr>
                      <a:lvl3pPr marL="1221913" algn="l" defTabSz="1221913" rtl="0" eaLnBrk="1" latinLnBrk="0" hangingPunct="1">
                        <a:defRPr kumimoji="1" sz="2400" b="1" kern="1200">
                          <a:solidFill>
                            <a:schemeClr val="lt1"/>
                          </a:solidFill>
                          <a:latin typeface="Meiryo UI"/>
                          <a:ea typeface="Meiryo UI"/>
                        </a:defRPr>
                      </a:lvl3pPr>
                      <a:lvl4pPr marL="1832869" algn="l" defTabSz="1221913" rtl="0" eaLnBrk="1" latinLnBrk="0" hangingPunct="1">
                        <a:defRPr kumimoji="1" sz="2400" b="1" kern="1200">
                          <a:solidFill>
                            <a:schemeClr val="lt1"/>
                          </a:solidFill>
                          <a:latin typeface="Meiryo UI"/>
                          <a:ea typeface="Meiryo UI"/>
                        </a:defRPr>
                      </a:lvl4pPr>
                      <a:lvl5pPr marL="2443825" algn="l" defTabSz="1221913" rtl="0" eaLnBrk="1" latinLnBrk="0" hangingPunct="1">
                        <a:defRPr kumimoji="1" sz="2400" b="1" kern="1200">
                          <a:solidFill>
                            <a:schemeClr val="lt1"/>
                          </a:solidFill>
                          <a:latin typeface="Meiryo UI"/>
                          <a:ea typeface="Meiryo UI"/>
                        </a:defRPr>
                      </a:lvl5pPr>
                      <a:lvl6pPr marL="3054782" algn="l" defTabSz="1221913" rtl="0" eaLnBrk="1" latinLnBrk="0" hangingPunct="1">
                        <a:defRPr kumimoji="1" sz="2400" b="1" kern="1200">
                          <a:solidFill>
                            <a:schemeClr val="lt1"/>
                          </a:solidFill>
                          <a:latin typeface="Meiryo UI"/>
                          <a:ea typeface="Meiryo UI"/>
                        </a:defRPr>
                      </a:lvl6pPr>
                      <a:lvl7pPr marL="3665738" algn="l" defTabSz="1221913" rtl="0" eaLnBrk="1" latinLnBrk="0" hangingPunct="1">
                        <a:defRPr kumimoji="1" sz="2400" b="1" kern="1200">
                          <a:solidFill>
                            <a:schemeClr val="lt1"/>
                          </a:solidFill>
                          <a:latin typeface="Meiryo UI"/>
                          <a:ea typeface="Meiryo UI"/>
                        </a:defRPr>
                      </a:lvl7pPr>
                      <a:lvl8pPr marL="4276695" algn="l" defTabSz="1221913" rtl="0" eaLnBrk="1" latinLnBrk="0" hangingPunct="1">
                        <a:defRPr kumimoji="1" sz="2400" b="1" kern="1200">
                          <a:solidFill>
                            <a:schemeClr val="lt1"/>
                          </a:solidFill>
                          <a:latin typeface="Meiryo UI"/>
                          <a:ea typeface="Meiryo UI"/>
                        </a:defRPr>
                      </a:lvl8pPr>
                      <a:lvl9pPr marL="4887651" algn="l" defTabSz="1221913" rtl="0" eaLnBrk="1" latinLnBrk="0" hangingPunct="1">
                        <a:defRPr kumimoji="1" sz="2400" b="1" kern="1200">
                          <a:solidFill>
                            <a:schemeClr val="lt1"/>
                          </a:solidFill>
                          <a:latin typeface="Meiryo UI"/>
                          <a:ea typeface="Meiryo UI"/>
                        </a:defRPr>
                      </a:lvl9pPr>
                    </a:lstStyle>
                    <a:p>
                      <a:pPr algn="ctr"/>
                      <a:r>
                        <a:rPr kumimoji="1" lang="ja-JP" altLang="en-US" sz="1050" b="0" dirty="0">
                          <a:solidFill>
                            <a:schemeClr val="tx1"/>
                          </a:solidFill>
                          <a:latin typeface="+mn-ea"/>
                          <a:ea typeface="+mn-ea"/>
                        </a:rPr>
                        <a:t>並行運転期間中の制約事項</a:t>
                      </a: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3057541863"/>
                  </a:ext>
                </a:extLst>
              </a:tr>
              <a:tr h="373121">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r"/>
                      <a:r>
                        <a:rPr kumimoji="1" lang="en-US" altLang="ja-JP" sz="1050" b="0" dirty="0">
                          <a:solidFill>
                            <a:schemeClr val="tx1"/>
                          </a:solidFill>
                          <a:latin typeface="+mn-ea"/>
                          <a:ea typeface="+mn-ea"/>
                        </a:rPr>
                        <a:t>1</a:t>
                      </a:r>
                      <a:endParaRPr kumimoji="1" lang="ja-JP" altLang="en-US" sz="1050" b="0" dirty="0">
                        <a:solidFill>
                          <a:schemeClr val="tx1"/>
                        </a:solidFill>
                        <a:latin typeface="+mn-ea"/>
                        <a:ea typeface="+mn-ea"/>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r>
                        <a:rPr kumimoji="1" lang="ja-JP" altLang="en-US" sz="1050" b="0" dirty="0">
                          <a:solidFill>
                            <a:schemeClr val="tx1"/>
                          </a:solidFill>
                          <a:latin typeface="+mn-ea"/>
                          <a:ea typeface="+mn-ea"/>
                        </a:rPr>
                        <a:t>事業者情報が流通されないため、</a:t>
                      </a:r>
                      <a:r>
                        <a:rPr kumimoji="1" lang="ja-JP" altLang="en-US" sz="1050" b="0" baseline="0" dirty="0">
                          <a:solidFill>
                            <a:schemeClr val="tx1"/>
                          </a:solidFill>
                          <a:latin typeface="+mn-ea"/>
                          <a:ea typeface="+mn-ea"/>
                          <a:cs typeface="Meiryo UI" panose="020B0604030504040204" pitchFamily="50" charset="-128"/>
                        </a:rPr>
                        <a:t>移転元事業者および番号取得事業者の担当者、連絡先電話番号、</a:t>
                      </a:r>
                      <a:r>
                        <a:rPr kumimoji="1" lang="zh-TW" altLang="en-US" sz="1050" b="0" baseline="0" dirty="0">
                          <a:solidFill>
                            <a:schemeClr val="tx1"/>
                          </a:solidFill>
                          <a:latin typeface="+mn-ea"/>
                          <a:ea typeface="+mn-ea"/>
                          <a:cs typeface="Meiryo UI" panose="020B0604030504040204" pitchFamily="50" charset="-128"/>
                        </a:rPr>
                        <a:t>着信試験用</a:t>
                      </a:r>
                      <a:r>
                        <a:rPr kumimoji="1" lang="ja-JP" altLang="en-US" sz="1050" b="0" baseline="0" dirty="0">
                          <a:solidFill>
                            <a:schemeClr val="tx1"/>
                          </a:solidFill>
                          <a:latin typeface="+mn-ea"/>
                          <a:ea typeface="+mn-ea"/>
                          <a:cs typeface="Meiryo UI" panose="020B0604030504040204" pitchFamily="50" charset="-128"/>
                        </a:rPr>
                        <a:t>の</a:t>
                      </a:r>
                      <a:r>
                        <a:rPr kumimoji="1" lang="zh-TW" altLang="en-US" sz="1050" b="0" baseline="0" dirty="0">
                          <a:solidFill>
                            <a:schemeClr val="tx1"/>
                          </a:solidFill>
                          <a:latin typeface="+mn-ea"/>
                          <a:ea typeface="+mn-ea"/>
                          <a:cs typeface="Meiryo UI" panose="020B0604030504040204" pitchFamily="50" charset="-128"/>
                        </a:rPr>
                        <a:t>電話番号</a:t>
                      </a:r>
                      <a:r>
                        <a:rPr kumimoji="1" lang="ja-JP" altLang="en-US" sz="1050" b="0" baseline="0" dirty="0">
                          <a:solidFill>
                            <a:schemeClr val="tx1"/>
                          </a:solidFill>
                          <a:latin typeface="+mn-ea"/>
                          <a:ea typeface="+mn-ea"/>
                          <a:cs typeface="Meiryo UI" panose="020B0604030504040204" pitchFamily="50" charset="-128"/>
                        </a:rPr>
                        <a:t>等</a:t>
                      </a:r>
                      <a:r>
                        <a:rPr kumimoji="1" lang="ja-JP" altLang="en-US" sz="1050" b="0" dirty="0">
                          <a:solidFill>
                            <a:schemeClr val="tx1"/>
                          </a:solidFill>
                          <a:latin typeface="+mn-ea"/>
                          <a:ea typeface="+mn-ea"/>
                        </a:rPr>
                        <a:t>はアクセス</a:t>
                      </a:r>
                      <a:r>
                        <a:rPr kumimoji="1" lang="en-US" altLang="ja-JP" sz="1050" b="0" dirty="0">
                          <a:solidFill>
                            <a:schemeClr val="tx1"/>
                          </a:solidFill>
                          <a:latin typeface="+mn-ea"/>
                          <a:ea typeface="+mn-ea"/>
                        </a:rPr>
                        <a:t>PF</a:t>
                      </a:r>
                      <a:r>
                        <a:rPr kumimoji="1" lang="ja-JP" altLang="en-US" sz="1050" b="0" dirty="0">
                          <a:solidFill>
                            <a:schemeClr val="tx1"/>
                          </a:solidFill>
                          <a:latin typeface="+mn-ea"/>
                          <a:ea typeface="+mn-ea"/>
                        </a:rPr>
                        <a:t>の画面上で表示不可となる（必要があれば、フロントシステムから記事欄で流通する）</a:t>
                      </a: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426042755"/>
                  </a:ext>
                </a:extLst>
              </a:tr>
              <a:tr h="336270">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r"/>
                      <a:r>
                        <a:rPr kumimoji="1" lang="en-US" altLang="ja-JP" sz="1050" b="0" dirty="0">
                          <a:solidFill>
                            <a:schemeClr val="tx1"/>
                          </a:solidFill>
                          <a:latin typeface="+mn-ea"/>
                          <a:ea typeface="+mn-ea"/>
                        </a:rPr>
                        <a:t>2</a:t>
                      </a:r>
                      <a:endParaRPr kumimoji="1" lang="ja-JP" altLang="en-US" sz="1050" b="0" dirty="0">
                        <a:solidFill>
                          <a:schemeClr val="tx1"/>
                        </a:solidFill>
                        <a:latin typeface="+mn-ea"/>
                        <a:ea typeface="+mn-ea"/>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r>
                        <a:rPr kumimoji="1" lang="ja-JP" altLang="en-US" sz="1050" b="0" dirty="0">
                          <a:solidFill>
                            <a:schemeClr val="tx1"/>
                          </a:solidFill>
                          <a:latin typeface="+mn-ea"/>
                          <a:ea typeface="+mn-ea"/>
                        </a:rPr>
                        <a:t>事業者情報が流通されないため、</a:t>
                      </a:r>
                      <a:r>
                        <a:rPr kumimoji="1" lang="en-US" altLang="ja-JP" sz="1050" b="0" dirty="0">
                          <a:solidFill>
                            <a:schemeClr val="tx1"/>
                          </a:solidFill>
                          <a:latin typeface="+mn-ea"/>
                          <a:ea typeface="+mn-ea"/>
                        </a:rPr>
                        <a:t>1</a:t>
                      </a:r>
                      <a:r>
                        <a:rPr kumimoji="1" lang="ja-JP" altLang="en-US" sz="1050" b="0" dirty="0">
                          <a:solidFill>
                            <a:schemeClr val="tx1"/>
                          </a:solidFill>
                          <a:latin typeface="+mn-ea"/>
                          <a:ea typeface="+mn-ea"/>
                        </a:rPr>
                        <a:t>オーダに何件の工事結果情報が紐づくかはアクセス</a:t>
                      </a:r>
                      <a:r>
                        <a:rPr kumimoji="1" lang="en-US" altLang="ja-JP" sz="1050" b="0" dirty="0">
                          <a:solidFill>
                            <a:schemeClr val="tx1"/>
                          </a:solidFill>
                          <a:latin typeface="+mn-ea"/>
                          <a:ea typeface="+mn-ea"/>
                        </a:rPr>
                        <a:t>PF</a:t>
                      </a:r>
                      <a:r>
                        <a:rPr kumimoji="1" lang="ja-JP" altLang="en-US" sz="1050" b="0" dirty="0">
                          <a:solidFill>
                            <a:schemeClr val="tx1"/>
                          </a:solidFill>
                          <a:latin typeface="+mn-ea"/>
                          <a:ea typeface="+mn-ea"/>
                        </a:rPr>
                        <a:t>の画面上では把握不可となる（必要があれば、フロントシステムから記事欄で流通する）</a:t>
                      </a: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93146367"/>
                  </a:ext>
                </a:extLst>
              </a:tr>
              <a:tr h="373121">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pPr algn="r"/>
                      <a:r>
                        <a:rPr kumimoji="1" lang="en-US" altLang="ja-JP" sz="1050" b="0" dirty="0">
                          <a:solidFill>
                            <a:schemeClr val="tx1"/>
                          </a:solidFill>
                          <a:latin typeface="+mn-ea"/>
                          <a:ea typeface="+mn-ea"/>
                        </a:rPr>
                        <a:t>3</a:t>
                      </a:r>
                      <a:endParaRPr kumimoji="1" lang="ja-JP" altLang="en-US" sz="1050" b="0" dirty="0">
                        <a:solidFill>
                          <a:schemeClr val="tx1"/>
                        </a:solidFill>
                        <a:latin typeface="+mn-ea"/>
                        <a:ea typeface="+mn-ea"/>
                      </a:endParaRP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1221913" rtl="0" eaLnBrk="1" latinLnBrk="0" hangingPunct="1">
                        <a:defRPr kumimoji="1" sz="2400" kern="1200">
                          <a:solidFill>
                            <a:schemeClr val="dk1"/>
                          </a:solidFill>
                          <a:latin typeface="Meiryo UI"/>
                          <a:ea typeface="Meiryo UI"/>
                        </a:defRPr>
                      </a:lvl1pPr>
                      <a:lvl2pPr marL="610956" algn="l" defTabSz="1221913" rtl="0" eaLnBrk="1" latinLnBrk="0" hangingPunct="1">
                        <a:defRPr kumimoji="1" sz="2400" kern="1200">
                          <a:solidFill>
                            <a:schemeClr val="dk1"/>
                          </a:solidFill>
                          <a:latin typeface="Meiryo UI"/>
                          <a:ea typeface="Meiryo UI"/>
                        </a:defRPr>
                      </a:lvl2pPr>
                      <a:lvl3pPr marL="1221913" algn="l" defTabSz="1221913" rtl="0" eaLnBrk="1" latinLnBrk="0" hangingPunct="1">
                        <a:defRPr kumimoji="1" sz="2400" kern="1200">
                          <a:solidFill>
                            <a:schemeClr val="dk1"/>
                          </a:solidFill>
                          <a:latin typeface="Meiryo UI"/>
                          <a:ea typeface="Meiryo UI"/>
                        </a:defRPr>
                      </a:lvl3pPr>
                      <a:lvl4pPr marL="1832869" algn="l" defTabSz="1221913" rtl="0" eaLnBrk="1" latinLnBrk="0" hangingPunct="1">
                        <a:defRPr kumimoji="1" sz="2400" kern="1200">
                          <a:solidFill>
                            <a:schemeClr val="dk1"/>
                          </a:solidFill>
                          <a:latin typeface="Meiryo UI"/>
                          <a:ea typeface="Meiryo UI"/>
                        </a:defRPr>
                      </a:lvl4pPr>
                      <a:lvl5pPr marL="2443825" algn="l" defTabSz="1221913" rtl="0" eaLnBrk="1" latinLnBrk="0" hangingPunct="1">
                        <a:defRPr kumimoji="1" sz="2400" kern="1200">
                          <a:solidFill>
                            <a:schemeClr val="dk1"/>
                          </a:solidFill>
                          <a:latin typeface="Meiryo UI"/>
                          <a:ea typeface="Meiryo UI"/>
                        </a:defRPr>
                      </a:lvl5pPr>
                      <a:lvl6pPr marL="3054782" algn="l" defTabSz="1221913" rtl="0" eaLnBrk="1" latinLnBrk="0" hangingPunct="1">
                        <a:defRPr kumimoji="1" sz="2400" kern="1200">
                          <a:solidFill>
                            <a:schemeClr val="dk1"/>
                          </a:solidFill>
                          <a:latin typeface="Meiryo UI"/>
                          <a:ea typeface="Meiryo UI"/>
                        </a:defRPr>
                      </a:lvl6pPr>
                      <a:lvl7pPr marL="3665738" algn="l" defTabSz="1221913" rtl="0" eaLnBrk="1" latinLnBrk="0" hangingPunct="1">
                        <a:defRPr kumimoji="1" sz="2400" kern="1200">
                          <a:solidFill>
                            <a:schemeClr val="dk1"/>
                          </a:solidFill>
                          <a:latin typeface="Meiryo UI"/>
                          <a:ea typeface="Meiryo UI"/>
                        </a:defRPr>
                      </a:lvl7pPr>
                      <a:lvl8pPr marL="4276695" algn="l" defTabSz="1221913" rtl="0" eaLnBrk="1" latinLnBrk="0" hangingPunct="1">
                        <a:defRPr kumimoji="1" sz="2400" kern="1200">
                          <a:solidFill>
                            <a:schemeClr val="dk1"/>
                          </a:solidFill>
                          <a:latin typeface="Meiryo UI"/>
                          <a:ea typeface="Meiryo UI"/>
                        </a:defRPr>
                      </a:lvl8pPr>
                      <a:lvl9pPr marL="4887651" algn="l" defTabSz="1221913" rtl="0" eaLnBrk="1" latinLnBrk="0" hangingPunct="1">
                        <a:defRPr kumimoji="1" sz="2400" kern="1200">
                          <a:solidFill>
                            <a:schemeClr val="dk1"/>
                          </a:solidFill>
                          <a:latin typeface="Meiryo UI"/>
                          <a:ea typeface="Meiryo UI"/>
                        </a:defRPr>
                      </a:lvl9pPr>
                    </a:lstStyle>
                    <a:p>
                      <a:r>
                        <a:rPr kumimoji="1" lang="en-US" altLang="ja-JP" sz="1050" b="0" dirty="0">
                          <a:solidFill>
                            <a:schemeClr val="tx1"/>
                          </a:solidFill>
                          <a:latin typeface="+mn-ea"/>
                          <a:ea typeface="+mn-ea"/>
                        </a:rPr>
                        <a:t>1</a:t>
                      </a:r>
                      <a:r>
                        <a:rPr kumimoji="1" lang="ja-JP" altLang="en-US" sz="1050" b="0" dirty="0">
                          <a:solidFill>
                            <a:schemeClr val="tx1"/>
                          </a:solidFill>
                          <a:latin typeface="+mn-ea"/>
                          <a:ea typeface="+mn-ea"/>
                        </a:rPr>
                        <a:t>オーダに何件の工事結果情報が紐づくかが把握不可であり、番ポ工事が全件完了したことの判断ができないため、オーダ制御の画面から所内</a:t>
                      </a:r>
                      <a:r>
                        <a:rPr kumimoji="1" lang="en-US" altLang="ja-JP" sz="1050" b="0" dirty="0">
                          <a:solidFill>
                            <a:schemeClr val="tx1"/>
                          </a:solidFill>
                          <a:latin typeface="+mn-ea"/>
                          <a:ea typeface="+mn-ea"/>
                        </a:rPr>
                        <a:t>SO</a:t>
                      </a:r>
                      <a:r>
                        <a:rPr kumimoji="1" lang="ja-JP" altLang="en-US" sz="1050" b="0" dirty="0">
                          <a:solidFill>
                            <a:schemeClr val="tx1"/>
                          </a:solidFill>
                          <a:latin typeface="+mn-ea"/>
                          <a:ea typeface="+mn-ea"/>
                        </a:rPr>
                        <a:t>工事結果／所内</a:t>
                      </a:r>
                      <a:r>
                        <a:rPr kumimoji="1" lang="en-US" altLang="ja-JP" sz="1050" b="0" dirty="0">
                          <a:solidFill>
                            <a:schemeClr val="tx1"/>
                          </a:solidFill>
                          <a:latin typeface="+mn-ea"/>
                          <a:ea typeface="+mn-ea"/>
                        </a:rPr>
                        <a:t>SO</a:t>
                      </a:r>
                      <a:r>
                        <a:rPr kumimoji="1" lang="ja-JP" altLang="en-US" sz="1050" b="0" dirty="0">
                          <a:solidFill>
                            <a:schemeClr val="tx1"/>
                          </a:solidFill>
                          <a:latin typeface="+mn-ea"/>
                          <a:ea typeface="+mn-ea"/>
                        </a:rPr>
                        <a:t>工事結果確認ステータスを手動更新する際、本ケースはチェック不可となる</a:t>
                      </a:r>
                    </a:p>
                  </a:txBody>
                  <a:tcPr>
                    <a:lnL w="9525" cap="flat" cmpd="sng" algn="ctr">
                      <a:solidFill>
                        <a:sysClr val="windowText" lastClr="000000"/>
                      </a:solidFill>
                      <a:prstDash val="solid"/>
                      <a:round/>
                      <a:headEnd type="none" w="med" len="med"/>
                      <a:tailEnd type="none" w="med" len="med"/>
                    </a:lnL>
                    <a:lnR w="9525" cap="flat" cmpd="sng" algn="ctr">
                      <a:solidFill>
                        <a:sysClr val="windowText" lastClr="000000"/>
                      </a:solidFill>
                      <a:prstDash val="solid"/>
                      <a:round/>
                      <a:headEnd type="none" w="med" len="med"/>
                      <a:tailEnd type="none" w="med" len="med"/>
                    </a:lnR>
                    <a:lnT w="9525" cap="flat" cmpd="sng" algn="ctr">
                      <a:solidFill>
                        <a:sysClr val="windowText" lastClr="000000"/>
                      </a:solidFill>
                      <a:prstDash val="solid"/>
                      <a:round/>
                      <a:headEnd type="none" w="med" len="med"/>
                      <a:tailEnd type="none" w="med" len="med"/>
                    </a:lnT>
                    <a:lnB w="9525"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48203738"/>
                  </a:ext>
                </a:extLst>
              </a:tr>
            </a:tbl>
          </a:graphicData>
        </a:graphic>
      </p:graphicFrame>
      <p:sp>
        <p:nvSpPr>
          <p:cNvPr id="27" name="タイトル 1">
            <a:extLst>
              <a:ext uri="{FF2B5EF4-FFF2-40B4-BE49-F238E27FC236}">
                <a16:creationId xmlns:a16="http://schemas.microsoft.com/office/drawing/2014/main" id="{D9605931-D604-A0CF-3435-20860DD6E508}"/>
              </a:ext>
            </a:extLst>
          </p:cNvPr>
          <p:cNvSpPr txBox="1">
            <a:spLocks/>
          </p:cNvSpPr>
          <p:nvPr/>
        </p:nvSpPr>
        <p:spPr>
          <a:xfrm>
            <a:off x="1393808" y="2101702"/>
            <a:ext cx="8482500" cy="360000"/>
          </a:xfrm>
        </p:spPr>
        <p:txBody>
          <a:bodyPr>
            <a:normAutofit/>
          </a:bodyPr>
          <a:lstStyle>
            <a:lvl1pPr algn="ctr" defTabSz="677863" rtl="0" eaLnBrk="1" fontAlgn="base" hangingPunct="1">
              <a:spcBef>
                <a:spcPct val="0"/>
              </a:spcBef>
              <a:spcAft>
                <a:spcPct val="0"/>
              </a:spcAft>
              <a:defRPr kumimoji="1" sz="1463" b="1">
                <a:solidFill>
                  <a:schemeClr val="tx2"/>
                </a:solidFill>
                <a:latin typeface="Meiryo UI" panose="020B0604030504040204" pitchFamily="50" charset="-128"/>
                <a:ea typeface="Meiryo UI" panose="020B0604030504040204" pitchFamily="50" charset="-128"/>
                <a:cs typeface="+mj-cs"/>
              </a:defRPr>
            </a:lvl1pPr>
            <a:lvl2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2pPr>
            <a:lvl3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3pPr>
            <a:lvl4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4pPr>
            <a:lvl5pPr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5pPr>
            <a:lvl6pPr marL="4572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6pPr>
            <a:lvl7pPr marL="9144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7pPr>
            <a:lvl8pPr marL="13716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8pPr>
            <a:lvl9pPr marL="1828800" algn="ctr" defTabSz="677863" rtl="0" eaLnBrk="1" fontAlgn="base" hangingPunct="1">
              <a:spcBef>
                <a:spcPct val="0"/>
              </a:spcBef>
              <a:spcAft>
                <a:spcPct val="0"/>
              </a:spcAft>
              <a:defRPr kumimoji="1" sz="3100">
                <a:solidFill>
                  <a:schemeClr val="tx2"/>
                </a:solidFill>
                <a:latin typeface="Times New Roman" pitchFamily="18" charset="0"/>
                <a:ea typeface="ＭＳ Ｐゴシック" charset="-128"/>
              </a:defRPr>
            </a:lvl9pPr>
          </a:lstStyle>
          <a:p>
            <a:pPr marL="0" marR="0" lvl="0" indent="0" algn="l" defTabSz="677863" rtl="0" eaLnBrk="1" fontAlgn="base" latinLnBrk="0" hangingPunct="1">
              <a:lnSpc>
                <a:spcPct val="100000"/>
              </a:lnSpc>
              <a:spcBef>
                <a:spcPct val="0"/>
              </a:spcBef>
              <a:spcAft>
                <a:spcPct val="0"/>
              </a:spcAft>
              <a:buClrTx/>
              <a:buSzTx/>
              <a:buFontTx/>
              <a:buNone/>
              <a:tabLst/>
              <a:defRPr/>
            </a:pPr>
            <a:r>
              <a:rPr kumimoji="1" lang="ja-JP" altLang="en-US" sz="1463" b="0"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j-cs"/>
              </a:rPr>
              <a:t>並行運転期間中の制約事項について</a:t>
            </a:r>
          </a:p>
        </p:txBody>
      </p:sp>
      <p:sp>
        <p:nvSpPr>
          <p:cNvPr id="28" name="矢印: 右カーブ 27">
            <a:extLst>
              <a:ext uri="{FF2B5EF4-FFF2-40B4-BE49-F238E27FC236}">
                <a16:creationId xmlns:a16="http://schemas.microsoft.com/office/drawing/2014/main" id="{B068309A-4A93-F20A-8524-846F74AFEBE5}"/>
              </a:ext>
            </a:extLst>
          </p:cNvPr>
          <p:cNvSpPr/>
          <p:nvPr/>
        </p:nvSpPr>
        <p:spPr bwMode="auto">
          <a:xfrm>
            <a:off x="3934527" y="3091387"/>
            <a:ext cx="1395154" cy="393897"/>
          </a:xfrm>
          <a:prstGeom prst="curvedRightArrow">
            <a:avLst/>
          </a:prstGeom>
          <a:solidFill>
            <a:srgbClr val="CCECFF"/>
          </a:solidFill>
          <a:ln w="9525" cap="flat" cmpd="sng" algn="ctr">
            <a:solidFill>
              <a:sysClr val="windowText" lastClr="000000"/>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dirty="0">
              <a:ln>
                <a:noFill/>
              </a:ln>
              <a:solidFill>
                <a:srgbClr val="0000FF"/>
              </a:solidFill>
              <a:effectLst/>
              <a:uLnTx/>
              <a:uFillTx/>
              <a:latin typeface="Meiryo UI"/>
              <a:ea typeface="Meiryo UI"/>
            </a:endParaRPr>
          </a:p>
        </p:txBody>
      </p:sp>
      <p:sp>
        <p:nvSpPr>
          <p:cNvPr id="29" name="乗算記号 28">
            <a:extLst>
              <a:ext uri="{FF2B5EF4-FFF2-40B4-BE49-F238E27FC236}">
                <a16:creationId xmlns:a16="http://schemas.microsoft.com/office/drawing/2014/main" id="{E968B6E8-22AE-A58E-39DA-248CC739B1BA}"/>
              </a:ext>
            </a:extLst>
          </p:cNvPr>
          <p:cNvSpPr/>
          <p:nvPr/>
        </p:nvSpPr>
        <p:spPr bwMode="auto">
          <a:xfrm>
            <a:off x="3914683" y="2536596"/>
            <a:ext cx="1582138" cy="1469579"/>
          </a:xfrm>
          <a:prstGeom prst="mathMultiply">
            <a:avLst>
              <a:gd name="adj1" fmla="val 4219"/>
            </a:avLst>
          </a:prstGeom>
          <a:solidFill>
            <a:srgbClr val="FF0000"/>
          </a:solid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endParaRPr lang="ja-JP" altLang="en-US" sz="1050" dirty="0">
              <a:solidFill>
                <a:srgbClr val="0000FF"/>
              </a:solidFill>
              <a:latin typeface="Meiryo UI"/>
              <a:ea typeface="Meiryo UI"/>
            </a:endParaRPr>
          </a:p>
        </p:txBody>
      </p:sp>
      <p:sp>
        <p:nvSpPr>
          <p:cNvPr id="30" name="乗算記号 29">
            <a:extLst>
              <a:ext uri="{FF2B5EF4-FFF2-40B4-BE49-F238E27FC236}">
                <a16:creationId xmlns:a16="http://schemas.microsoft.com/office/drawing/2014/main" id="{C8035E36-DE11-E54B-D4FE-BC5F411C29AE}"/>
              </a:ext>
            </a:extLst>
          </p:cNvPr>
          <p:cNvSpPr/>
          <p:nvPr/>
        </p:nvSpPr>
        <p:spPr bwMode="auto">
          <a:xfrm>
            <a:off x="7313325" y="2997099"/>
            <a:ext cx="492366" cy="497786"/>
          </a:xfrm>
          <a:prstGeom prst="mathMultiply">
            <a:avLst>
              <a:gd name="adj1" fmla="val 7949"/>
            </a:avLst>
          </a:prstGeom>
          <a:solidFill>
            <a:srgbClr val="FF0000"/>
          </a:solidFill>
          <a:ln w="12700" cap="flat" cmpd="sng" algn="ctr">
            <a:no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algn="l" defTabSz="649288"/>
            <a:endParaRPr lang="ja-JP" altLang="en-US" sz="1050" dirty="0">
              <a:solidFill>
                <a:srgbClr val="0000FF"/>
              </a:solidFill>
              <a:latin typeface="Meiryo UI"/>
              <a:ea typeface="Meiryo UI"/>
            </a:endParaRPr>
          </a:p>
        </p:txBody>
      </p:sp>
      <p:sp>
        <p:nvSpPr>
          <p:cNvPr id="31" name="テキスト ボックス 30">
            <a:extLst>
              <a:ext uri="{FF2B5EF4-FFF2-40B4-BE49-F238E27FC236}">
                <a16:creationId xmlns:a16="http://schemas.microsoft.com/office/drawing/2014/main" id="{8FD9589A-B5F6-6DEB-BACB-AEBFFBD56641}"/>
              </a:ext>
            </a:extLst>
          </p:cNvPr>
          <p:cNvSpPr txBox="1"/>
          <p:nvPr/>
        </p:nvSpPr>
        <p:spPr>
          <a:xfrm>
            <a:off x="7714946" y="2702076"/>
            <a:ext cx="866331" cy="226591"/>
          </a:xfrm>
          <a:prstGeom prst="rect">
            <a:avLst/>
          </a:prstGeom>
          <a:noFill/>
        </p:spPr>
        <p:txBody>
          <a:bodyPr wrap="square" lIns="36000" tIns="36000" rIns="36000" bIns="36000" rtlCol="0" anchor="ctr" anchorCtr="0">
            <a:spAutoFit/>
          </a:bodyPr>
          <a:lstStyle/>
          <a:p>
            <a:pPr algn="l"/>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番ポ工事依頼</a:t>
            </a:r>
          </a:p>
        </p:txBody>
      </p:sp>
      <p:sp>
        <p:nvSpPr>
          <p:cNvPr id="32" name="テキスト ボックス 31">
            <a:extLst>
              <a:ext uri="{FF2B5EF4-FFF2-40B4-BE49-F238E27FC236}">
                <a16:creationId xmlns:a16="http://schemas.microsoft.com/office/drawing/2014/main" id="{22320A34-FC05-0E3A-B50B-2C60D63DBEA3}"/>
              </a:ext>
            </a:extLst>
          </p:cNvPr>
          <p:cNvSpPr txBox="1"/>
          <p:nvPr/>
        </p:nvSpPr>
        <p:spPr>
          <a:xfrm>
            <a:off x="7717636" y="3000236"/>
            <a:ext cx="866331" cy="226591"/>
          </a:xfrm>
          <a:prstGeom prst="rect">
            <a:avLst/>
          </a:prstGeom>
          <a:noFill/>
        </p:spPr>
        <p:txBody>
          <a:bodyPr wrap="square" lIns="36000" tIns="36000" rIns="36000" bIns="36000" rtlCol="0" anchor="ctr" anchorCtr="0">
            <a:spAutoFit/>
          </a:bodyPr>
          <a:lstStyle/>
          <a:p>
            <a:pPr algn="l"/>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事業者情報</a:t>
            </a:r>
          </a:p>
        </p:txBody>
      </p:sp>
      <p:sp>
        <p:nvSpPr>
          <p:cNvPr id="33" name="テキスト ボックス 32">
            <a:extLst>
              <a:ext uri="{FF2B5EF4-FFF2-40B4-BE49-F238E27FC236}">
                <a16:creationId xmlns:a16="http://schemas.microsoft.com/office/drawing/2014/main" id="{2BACFEB2-0A58-F63F-BA02-E9B9230BFB5A}"/>
              </a:ext>
            </a:extLst>
          </p:cNvPr>
          <p:cNvSpPr txBox="1"/>
          <p:nvPr/>
        </p:nvSpPr>
        <p:spPr>
          <a:xfrm>
            <a:off x="7717636" y="3311640"/>
            <a:ext cx="866331" cy="226591"/>
          </a:xfrm>
          <a:prstGeom prst="rect">
            <a:avLst/>
          </a:prstGeom>
          <a:noFill/>
        </p:spPr>
        <p:txBody>
          <a:bodyPr wrap="square" lIns="36000" tIns="36000" rIns="36000" bIns="36000" rtlCol="0" anchor="ctr" anchorCtr="0">
            <a:spAutoFit/>
          </a:bodyPr>
          <a:lstStyle/>
          <a:p>
            <a:pPr algn="l"/>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工事結果情報</a:t>
            </a:r>
          </a:p>
        </p:txBody>
      </p:sp>
      <p:sp>
        <p:nvSpPr>
          <p:cNvPr id="34" name="吹き出し: 線 33">
            <a:extLst>
              <a:ext uri="{FF2B5EF4-FFF2-40B4-BE49-F238E27FC236}">
                <a16:creationId xmlns:a16="http://schemas.microsoft.com/office/drawing/2014/main" id="{70667FCD-C2F3-4E2F-38A7-CB5EFAE51630}"/>
              </a:ext>
            </a:extLst>
          </p:cNvPr>
          <p:cNvSpPr/>
          <p:nvPr/>
        </p:nvSpPr>
        <p:spPr bwMode="auto">
          <a:xfrm>
            <a:off x="5734726" y="4018624"/>
            <a:ext cx="1607998" cy="360000"/>
          </a:xfrm>
          <a:prstGeom prst="borderCallout1">
            <a:avLst>
              <a:gd name="adj1" fmla="val -159"/>
              <a:gd name="adj2" fmla="val 95906"/>
              <a:gd name="adj3" fmla="val -196218"/>
              <a:gd name="adj4" fmla="val 115079"/>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0000FF"/>
                </a:solidFill>
                <a:effectLst/>
                <a:uLnTx/>
                <a:uFillTx/>
                <a:latin typeface="Meiryo UI"/>
                <a:ea typeface="Meiryo UI"/>
              </a:rPr>
              <a:t>事業者情報が流通されない</a:t>
            </a:r>
          </a:p>
        </p:txBody>
      </p:sp>
      <p:sp>
        <p:nvSpPr>
          <p:cNvPr id="35" name="吹き出し: 線 34">
            <a:extLst>
              <a:ext uri="{FF2B5EF4-FFF2-40B4-BE49-F238E27FC236}">
                <a16:creationId xmlns:a16="http://schemas.microsoft.com/office/drawing/2014/main" id="{FA06D9C9-FF1C-9AF5-A3F9-0FD84141741D}"/>
              </a:ext>
            </a:extLst>
          </p:cNvPr>
          <p:cNvSpPr/>
          <p:nvPr/>
        </p:nvSpPr>
        <p:spPr bwMode="auto">
          <a:xfrm>
            <a:off x="7413837" y="4018624"/>
            <a:ext cx="2551359" cy="540000"/>
          </a:xfrm>
          <a:prstGeom prst="borderCallout1">
            <a:avLst>
              <a:gd name="adj1" fmla="val -1968"/>
              <a:gd name="adj2" fmla="val 46539"/>
              <a:gd name="adj3" fmla="val -76260"/>
              <a:gd name="adj4" fmla="val 31034"/>
            </a:avLst>
          </a:prstGeom>
          <a:solidFill>
            <a:sysClr val="window" lastClr="FFFFFF"/>
          </a:solidFill>
          <a:ln w="12700" cap="flat" cmpd="sng" algn="ctr">
            <a:solidFill>
              <a:srgbClr val="0000FF"/>
            </a:solidFill>
            <a:prstDash val="solid"/>
            <a:round/>
            <a:headEnd type="none" w="med" len="med"/>
            <a:tailEnd type="none" w="med" len="med"/>
          </a:ln>
          <a:effectLst/>
        </p:spPr>
        <p:txBody>
          <a:bodyPr vert="horz" wrap="square" lIns="36000" tIns="36000" rIns="36000" bIns="36000" numCol="1" rtlCol="0" anchor="ctr" anchorCtr="0" compatLnSpc="1">
            <a:prstTxWarp prst="textNoShape">
              <a:avLst/>
            </a:prstTxWarp>
          </a:bodyPr>
          <a:lstStyle/>
          <a:p>
            <a:pPr marL="0" marR="0" lvl="0" indent="0" algn="l" defTabSz="649288"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0000FF"/>
                </a:solidFill>
                <a:effectLst/>
                <a:uLnTx/>
                <a:uFillTx/>
                <a:latin typeface="Meiryo UI"/>
                <a:ea typeface="Meiryo UI"/>
              </a:rPr>
              <a:t>工事結果情報は流通されるが、事業者情報が流通されないため、</a:t>
            </a:r>
            <a:r>
              <a:rPr kumimoji="0" lang="en-US" altLang="ja-JP" sz="1050" b="0" i="0" u="none" strike="noStrike" kern="0" cap="none" spc="0" normalizeH="0" baseline="0" noProof="0" dirty="0">
                <a:ln>
                  <a:noFill/>
                </a:ln>
                <a:solidFill>
                  <a:srgbClr val="0000FF"/>
                </a:solidFill>
                <a:effectLst/>
                <a:uLnTx/>
                <a:uFillTx/>
                <a:latin typeface="Meiryo UI"/>
                <a:ea typeface="Meiryo UI"/>
              </a:rPr>
              <a:t>1</a:t>
            </a:r>
            <a:r>
              <a:rPr kumimoji="0" lang="ja-JP" altLang="en-US" sz="1050" b="0" i="0" u="none" strike="noStrike" kern="0" cap="none" spc="0" normalizeH="0" baseline="0" noProof="0" dirty="0">
                <a:ln>
                  <a:noFill/>
                </a:ln>
                <a:solidFill>
                  <a:srgbClr val="0000FF"/>
                </a:solidFill>
                <a:effectLst/>
                <a:uLnTx/>
                <a:uFillTx/>
                <a:latin typeface="Meiryo UI"/>
                <a:ea typeface="Meiryo UI"/>
              </a:rPr>
              <a:t>オーダに何件の工事結果情報が紐づくか把握不可</a:t>
            </a:r>
          </a:p>
        </p:txBody>
      </p:sp>
      <p:sp>
        <p:nvSpPr>
          <p:cNvPr id="36" name="コンテンツ プレースホルダー 5">
            <a:extLst>
              <a:ext uri="{FF2B5EF4-FFF2-40B4-BE49-F238E27FC236}">
                <a16:creationId xmlns:a16="http://schemas.microsoft.com/office/drawing/2014/main" id="{D460F57A-1D6B-A006-E14C-DE2612607632}"/>
              </a:ext>
            </a:extLst>
          </p:cNvPr>
          <p:cNvSpPr>
            <a:spLocks noGrp="1"/>
          </p:cNvSpPr>
          <p:nvPr>
            <p:ph sz="quarter" idx="10"/>
          </p:nvPr>
        </p:nvSpPr>
        <p:spPr>
          <a:xfrm>
            <a:off x="190110" y="660140"/>
            <a:ext cx="12456000" cy="914400"/>
          </a:xfrm>
        </p:spPr>
        <p:txBody>
          <a:bodyPr/>
          <a:lstStyle/>
          <a:p>
            <a:r>
              <a:rPr lang="ja-JP" altLang="en-US" u="sng" dirty="0"/>
              <a:t>２．　前提条件（３／６）</a:t>
            </a:r>
          </a:p>
          <a:p>
            <a:pPr lvl="0"/>
            <a:r>
              <a:rPr lang="ja-JP" altLang="en-US" dirty="0"/>
              <a:t>　</a:t>
            </a:r>
            <a:r>
              <a:rPr lang="ja-JP" altLang="en-US" dirty="0">
                <a:solidFill>
                  <a:prstClr val="black"/>
                </a:solidFill>
              </a:rPr>
              <a:t>並行運転期間中の制約事項について以下に示す</a:t>
            </a:r>
            <a:endParaRPr lang="ja-JP" altLang="en-US" dirty="0"/>
          </a:p>
        </p:txBody>
      </p:sp>
    </p:spTree>
    <p:extLst>
      <p:ext uri="{BB962C8B-B14F-4D97-AF65-F5344CB8AC3E}">
        <p14:creationId xmlns:p14="http://schemas.microsoft.com/office/powerpoint/2010/main" val="27812855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0E0C7AE8-67F2-DF32-4B76-42A23829258F}"/>
              </a:ext>
            </a:extLst>
          </p:cNvPr>
          <p:cNvSpPr/>
          <p:nvPr/>
        </p:nvSpPr>
        <p:spPr bwMode="auto">
          <a:xfrm>
            <a:off x="504799" y="1514057"/>
            <a:ext cx="11826622" cy="7180066"/>
          </a:xfrm>
          <a:prstGeom prst="rect">
            <a:avLst/>
          </a:prstGeom>
          <a:solidFill>
            <a:schemeClr val="bg1"/>
          </a:solidFill>
          <a:ln w="12700" cap="flat" cmpd="sng" algn="ctr">
            <a:solidFill>
              <a:schemeClr val="tx1"/>
            </a:solidFill>
            <a:prstDash val="solid"/>
            <a:round/>
            <a:headEnd type="triangle" w="sm" len="sm"/>
            <a:tailEnd type="none" w="sm" len="sm"/>
          </a:ln>
          <a:effectLst/>
        </p:spPr>
        <p:txBody>
          <a:bodyPr vert="horz" wrap="square" lIns="36000" tIns="36000" rIns="36000" bIns="36000" numCol="1" rtlCol="0" anchor="t" anchorCtr="0" compatLnSpc="1">
            <a:prstTxWarp prst="textNoShape">
              <a:avLst/>
            </a:prstTxWarp>
          </a:bodyPr>
          <a:lstStyle/>
          <a:p>
            <a:pPr marL="0" marR="0" indent="0" algn="l" defTabSz="649288" rtl="0" eaLnBrk="1" fontAlgn="base" latinLnBrk="0" hangingPunct="1">
              <a:lnSpc>
                <a:spcPct val="100000"/>
              </a:lnSpc>
              <a:spcBef>
                <a:spcPct val="0"/>
              </a:spcBef>
              <a:spcAft>
                <a:spcPct val="0"/>
              </a:spcAft>
              <a:buClrTx/>
              <a:buSzTx/>
              <a:buFontTx/>
              <a:buNone/>
              <a:tabLst/>
            </a:pPr>
            <a:endParaRPr kumimoji="1" lang="ja-JP" altLang="en-US" sz="105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B278D88A-6F9F-FEF0-B6BA-DBB9416503EB}"/>
              </a:ext>
            </a:extLst>
          </p:cNvPr>
          <p:cNvSpPr>
            <a:spLocks noGrp="1"/>
          </p:cNvSpPr>
          <p:nvPr>
            <p:ph type="sldNum" sz="quarter" idx="4"/>
          </p:nvPr>
        </p:nvSpPr>
        <p:spPr/>
        <p:txBody>
          <a:bodyPr/>
          <a:lstStyle/>
          <a:p>
            <a:r>
              <a:rPr lang="en-US" altLang="ja-JP"/>
              <a:t>01.1-</a:t>
            </a:r>
            <a:fld id="{4C5E2FD1-144F-442B-9A84-40AAF03513A2}" type="slidenum">
              <a:rPr lang="en-US" altLang="ja-JP" smtClean="0"/>
              <a:pPr/>
              <a:t>8</a:t>
            </a:fld>
            <a:endParaRPr lang="en-US" altLang="ja-JP" dirty="0"/>
          </a:p>
        </p:txBody>
      </p:sp>
      <p:sp>
        <p:nvSpPr>
          <p:cNvPr id="10" name="テキスト ボックス 9">
            <a:extLst>
              <a:ext uri="{FF2B5EF4-FFF2-40B4-BE49-F238E27FC236}">
                <a16:creationId xmlns:a16="http://schemas.microsoft.com/office/drawing/2014/main" id="{E4894A0C-3E5E-EB4B-3928-82776260C56E}"/>
              </a:ext>
            </a:extLst>
          </p:cNvPr>
          <p:cNvSpPr txBox="1"/>
          <p:nvPr/>
        </p:nvSpPr>
        <p:spPr>
          <a:xfrm>
            <a:off x="504799" y="989127"/>
            <a:ext cx="9631071" cy="152414"/>
          </a:xfrm>
          <a:prstGeom prst="rect">
            <a:avLst/>
          </a:prstGeom>
          <a:noFill/>
        </p:spPr>
        <p:txBody>
          <a:bodyPr wrap="square" lIns="0" tIns="0" rIns="0" bIns="0" rtlCol="0">
            <a:spAutoFit/>
          </a:bodyPr>
          <a:lstStyle/>
          <a:p>
            <a:pPr algn="l">
              <a:lnSpc>
                <a:spcPct val="110000"/>
              </a:lnSpc>
            </a:pPr>
            <a:r>
              <a:rPr lang="ja-JP" altLang="en-US" sz="1000" dirty="0">
                <a:solidFill>
                  <a:srgbClr val="000000"/>
                </a:solidFill>
                <a:latin typeface="+mn-lt"/>
                <a:ea typeface="+mn-ea"/>
              </a:rPr>
              <a:t>・以下、</a:t>
            </a:r>
            <a:r>
              <a:rPr kumimoji="1" lang="ja-JP" altLang="en-US" sz="1000" dirty="0">
                <a:latin typeface="+mn-ea"/>
                <a:ea typeface="+mn-ea"/>
              </a:rPr>
              <a:t>双方向番ポシステム要件概要</a:t>
            </a:r>
            <a:r>
              <a:rPr kumimoji="1" lang="en-US" altLang="ja-JP" sz="1000" dirty="0">
                <a:latin typeface="+mn-ea"/>
                <a:ea typeface="+mn-ea"/>
              </a:rPr>
              <a:t>【</a:t>
            </a:r>
            <a:r>
              <a:rPr kumimoji="1" lang="ja-JP" altLang="en-US" sz="1000" dirty="0">
                <a:latin typeface="+mn-ea"/>
                <a:ea typeface="+mn-ea"/>
              </a:rPr>
              <a:t>開通</a:t>
            </a:r>
            <a:r>
              <a:rPr kumimoji="1" lang="en-US" altLang="ja-JP" sz="1000" dirty="0">
                <a:latin typeface="+mn-ea"/>
                <a:ea typeface="+mn-ea"/>
              </a:rPr>
              <a:t>】_20230928.pptx</a:t>
            </a:r>
            <a:r>
              <a:rPr kumimoji="1" lang="ja-JP" altLang="en-US" sz="1000" dirty="0">
                <a:latin typeface="+mn-ea"/>
                <a:ea typeface="+mn-ea"/>
              </a:rPr>
              <a:t>　より抜粋</a:t>
            </a:r>
            <a:endParaRPr lang="en-US" altLang="ja-JP" sz="1000" dirty="0">
              <a:solidFill>
                <a:srgbClr val="000000"/>
              </a:solidFill>
              <a:latin typeface="+mn-ea"/>
              <a:ea typeface="+mn-ea"/>
            </a:endParaRPr>
          </a:p>
        </p:txBody>
      </p:sp>
      <p:pic>
        <p:nvPicPr>
          <p:cNvPr id="4" name="図 3">
            <a:extLst>
              <a:ext uri="{FF2B5EF4-FFF2-40B4-BE49-F238E27FC236}">
                <a16:creationId xmlns:a16="http://schemas.microsoft.com/office/drawing/2014/main" id="{A0DF4110-779D-95EB-2BB1-29FC734E751D}"/>
              </a:ext>
            </a:extLst>
          </p:cNvPr>
          <p:cNvPicPr>
            <a:picLocks noChangeAspect="1"/>
          </p:cNvPicPr>
          <p:nvPr/>
        </p:nvPicPr>
        <p:blipFill>
          <a:blip r:embed="rId2"/>
          <a:stretch>
            <a:fillRect/>
          </a:stretch>
        </p:blipFill>
        <p:spPr>
          <a:xfrm>
            <a:off x="724340" y="2136304"/>
            <a:ext cx="11387539" cy="6101574"/>
          </a:xfrm>
          <a:prstGeom prst="rect">
            <a:avLst/>
          </a:prstGeom>
        </p:spPr>
      </p:pic>
    </p:spTree>
    <p:extLst>
      <p:ext uri="{BB962C8B-B14F-4D97-AF65-F5344CB8AC3E}">
        <p14:creationId xmlns:p14="http://schemas.microsoft.com/office/powerpoint/2010/main" val="334414879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5"/>
          <p:cNvSpPr>
            <a:spLocks noGrp="1"/>
          </p:cNvSpPr>
          <p:nvPr>
            <p:ph sz="quarter" idx="10"/>
          </p:nvPr>
        </p:nvSpPr>
        <p:spPr>
          <a:xfrm>
            <a:off x="190110" y="660140"/>
            <a:ext cx="12456000" cy="914400"/>
          </a:xfrm>
        </p:spPr>
        <p:txBody>
          <a:bodyPr/>
          <a:lstStyle/>
          <a:p>
            <a:r>
              <a:rPr lang="ja-JP" altLang="en-US" u="sng" dirty="0"/>
              <a:t>２．　前提条件（４／６）</a:t>
            </a:r>
          </a:p>
          <a:p>
            <a:pPr lvl="0"/>
            <a:r>
              <a:rPr lang="ja-JP" altLang="en-US" dirty="0"/>
              <a:t>　</a:t>
            </a:r>
            <a:r>
              <a:rPr lang="ja-JP" altLang="en-US" dirty="0">
                <a:solidFill>
                  <a:prstClr val="black"/>
                </a:solidFill>
              </a:rPr>
              <a:t>本施策における対象サービスの一覧を以下に示す</a:t>
            </a:r>
            <a:endParaRPr lang="ja-JP" altLang="en-US" dirty="0"/>
          </a:p>
        </p:txBody>
      </p:sp>
      <p:sp>
        <p:nvSpPr>
          <p:cNvPr id="11" name="テキスト ボックス 10"/>
          <p:cNvSpPr txBox="1"/>
          <p:nvPr/>
        </p:nvSpPr>
        <p:spPr>
          <a:xfrm>
            <a:off x="10289232" y="4842377"/>
            <a:ext cx="1944216" cy="246221"/>
          </a:xfrm>
          <a:prstGeom prst="rect">
            <a:avLst/>
          </a:prstGeom>
          <a:noFill/>
        </p:spPr>
        <p:txBody>
          <a:bodyPr wrap="square" rtlCol="0">
            <a:spAutoFit/>
          </a:bodyPr>
          <a:lstStyle/>
          <a:p>
            <a:pPr algn="l"/>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凡例</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○：対象　－：対象外</a:t>
            </a:r>
          </a:p>
        </p:txBody>
      </p:sp>
      <p:graphicFrame>
        <p:nvGraphicFramePr>
          <p:cNvPr id="8" name="表 7">
            <a:extLst>
              <a:ext uri="{FF2B5EF4-FFF2-40B4-BE49-F238E27FC236}">
                <a16:creationId xmlns:a16="http://schemas.microsoft.com/office/drawing/2014/main" id="{F403E945-F870-8DCE-AB01-C572CF9032DA}"/>
              </a:ext>
            </a:extLst>
          </p:cNvPr>
          <p:cNvGraphicFramePr>
            <a:graphicFrameLocks noGrp="1"/>
          </p:cNvGraphicFramePr>
          <p:nvPr>
            <p:extLst>
              <p:ext uri="{D42A27DB-BD31-4B8C-83A1-F6EECF244321}">
                <p14:modId xmlns:p14="http://schemas.microsoft.com/office/powerpoint/2010/main" val="2989463224"/>
              </p:ext>
            </p:extLst>
          </p:nvPr>
        </p:nvGraphicFramePr>
        <p:xfrm>
          <a:off x="743347" y="2208312"/>
          <a:ext cx="11314907" cy="2550512"/>
        </p:xfrm>
        <a:graphic>
          <a:graphicData uri="http://schemas.openxmlformats.org/drawingml/2006/table">
            <a:tbl>
              <a:tblPr firstRow="1" bandRow="1">
                <a:tableStyleId>{5C22544A-7EE6-4342-B048-85BDC9FD1C3A}</a:tableStyleId>
              </a:tblPr>
              <a:tblGrid>
                <a:gridCol w="542039">
                  <a:extLst>
                    <a:ext uri="{9D8B030D-6E8A-4147-A177-3AD203B41FA5}">
                      <a16:colId xmlns:a16="http://schemas.microsoft.com/office/drawing/2014/main" val="3289584234"/>
                    </a:ext>
                  </a:extLst>
                </a:gridCol>
                <a:gridCol w="1882091">
                  <a:extLst>
                    <a:ext uri="{9D8B030D-6E8A-4147-A177-3AD203B41FA5}">
                      <a16:colId xmlns:a16="http://schemas.microsoft.com/office/drawing/2014/main" val="20000"/>
                    </a:ext>
                  </a:extLst>
                </a:gridCol>
                <a:gridCol w="1886228">
                  <a:extLst>
                    <a:ext uri="{9D8B030D-6E8A-4147-A177-3AD203B41FA5}">
                      <a16:colId xmlns:a16="http://schemas.microsoft.com/office/drawing/2014/main" val="20001"/>
                    </a:ext>
                  </a:extLst>
                </a:gridCol>
                <a:gridCol w="1171901">
                  <a:extLst>
                    <a:ext uri="{9D8B030D-6E8A-4147-A177-3AD203B41FA5}">
                      <a16:colId xmlns:a16="http://schemas.microsoft.com/office/drawing/2014/main" val="20002"/>
                    </a:ext>
                  </a:extLst>
                </a:gridCol>
                <a:gridCol w="5832648">
                  <a:extLst>
                    <a:ext uri="{9D8B030D-6E8A-4147-A177-3AD203B41FA5}">
                      <a16:colId xmlns:a16="http://schemas.microsoft.com/office/drawing/2014/main" val="20003"/>
                    </a:ext>
                  </a:extLst>
                </a:gridCol>
              </a:tblGrid>
              <a:tr h="378512">
                <a:tc>
                  <a:txBody>
                    <a:bodyPr/>
                    <a:lstStyle/>
                    <a:p>
                      <a:pPr algn="ctr"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項番</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分類</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サ－ビス</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ja-JP" altLang="en-US" sz="1000" b="0" i="0" u="none" strike="noStrike" baseline="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対象</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備考</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1296182934"/>
                  </a:ext>
                </a:extLst>
              </a:tr>
              <a:tr h="156104">
                <a:tc>
                  <a:txBody>
                    <a:bodyPr/>
                    <a:lstStyle/>
                    <a:p>
                      <a:pPr algn="r" fontAlgn="t"/>
                      <a:r>
                        <a:rPr lang="en-US" altLang="ja-JP" sz="1000" b="0" i="0" u="none" strike="noStrike" dirty="0">
                          <a:effectLst/>
                          <a:latin typeface="Meiryo UI" panose="020B0604030504040204" pitchFamily="50" charset="-128"/>
                          <a:ea typeface="Meiryo UI" panose="020B0604030504040204" pitchFamily="50" charset="-128"/>
                        </a:rPr>
                        <a:t>1</a:t>
                      </a:r>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専用線</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000" b="0" i="0" u="none" strike="noStrike" dirty="0">
                          <a:effectLst/>
                          <a:latin typeface="Meiryo UI" panose="020B0604030504040204" pitchFamily="50" charset="-128"/>
                          <a:ea typeface="Meiryo UI" panose="020B0604030504040204" pitchFamily="50" charset="-128"/>
                        </a:rPr>
                        <a:t>光</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lt"/>
                          <a:ea typeface="+mn-ea"/>
                          <a:cs typeface="Meiryo UI" panose="020B0604030504040204" pitchFamily="50" charset="-128"/>
                        </a:rPr>
                        <a:t>ー</a:t>
                      </a: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56104">
                <a:tc>
                  <a:txBody>
                    <a:bodyPr/>
                    <a:lstStyle/>
                    <a:p>
                      <a:pPr algn="r" fontAlgn="t"/>
                      <a:r>
                        <a:rPr lang="en-US" altLang="ja-JP" sz="1000" b="0" i="0" u="none" strike="noStrike" dirty="0">
                          <a:effectLst/>
                          <a:latin typeface="Meiryo UI" panose="020B0604030504040204" pitchFamily="50" charset="-128"/>
                          <a:ea typeface="Meiryo UI" panose="020B0604030504040204" pitchFamily="50" charset="-128"/>
                        </a:rPr>
                        <a:t>2</a:t>
                      </a:r>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tc>
                  <a:txBody>
                    <a:bodyPr/>
                    <a:lstStyle/>
                    <a:p>
                      <a:pPr algn="l" fontAlgn="ctr"/>
                      <a:r>
                        <a:rPr lang="ja-JP" altLang="en-US" sz="1000" b="0" i="0" u="none" strike="noStrike" dirty="0">
                          <a:effectLst/>
                          <a:latin typeface="Meiryo UI" panose="020B0604030504040204" pitchFamily="50" charset="-128"/>
                          <a:ea typeface="Meiryo UI" panose="020B0604030504040204" pitchFamily="50" charset="-128"/>
                        </a:rPr>
                        <a:t>メタル</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ー</a:t>
                      </a: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56104">
                <a:tc>
                  <a:txBody>
                    <a:bodyPr/>
                    <a:lstStyle/>
                    <a:p>
                      <a:pPr algn="r" fontAlgn="t"/>
                      <a:r>
                        <a:rPr lang="en-US" altLang="ja-JP" sz="1000" b="0" i="0" u="none" strike="noStrike" dirty="0">
                          <a:effectLst/>
                          <a:latin typeface="Meiryo UI" panose="020B0604030504040204" pitchFamily="50" charset="-128"/>
                          <a:ea typeface="Meiryo UI" panose="020B0604030504040204" pitchFamily="50" charset="-128"/>
                        </a:rPr>
                        <a:t>3</a:t>
                      </a:r>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アンバンドル</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000" b="0" i="0" u="none" strike="noStrike" dirty="0">
                          <a:effectLst/>
                          <a:latin typeface="Meiryo UI" panose="020B0604030504040204" pitchFamily="50" charset="-128"/>
                          <a:ea typeface="Meiryo UI" panose="020B0604030504040204" pitchFamily="50" charset="-128"/>
                        </a:rPr>
                        <a:t>アンバンドル</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lt"/>
                          <a:ea typeface="+mn-ea"/>
                          <a:cs typeface="Meiryo UI" panose="020B0604030504040204" pitchFamily="50" charset="-128"/>
                        </a:rPr>
                        <a:t>ー</a:t>
                      </a: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56104">
                <a:tc>
                  <a:txBody>
                    <a:bodyPr/>
                    <a:lstStyle/>
                    <a:p>
                      <a:pPr algn="r" fontAlgn="t"/>
                      <a:r>
                        <a:rPr lang="en-US" sz="1000" b="0" i="0" u="none" strike="noStrike" dirty="0">
                          <a:effectLst/>
                          <a:latin typeface="Meiryo UI" panose="020B0604030504040204" pitchFamily="50" charset="-128"/>
                          <a:ea typeface="Meiryo UI" panose="020B0604030504040204" pitchFamily="50" charset="-128"/>
                        </a:rPr>
                        <a:t>4</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en-US" sz="1000" b="0" i="0" u="none" strike="noStrike" dirty="0">
                          <a:effectLst/>
                          <a:latin typeface="Meiryo UI" panose="020B0604030504040204" pitchFamily="50" charset="-128"/>
                          <a:ea typeface="Meiryo UI" panose="020B0604030504040204" pitchFamily="50" charset="-128"/>
                        </a:rPr>
                        <a:t>FTTH</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US" sz="1000" b="0" i="0" u="none" strike="noStrike" dirty="0">
                          <a:effectLst/>
                          <a:latin typeface="Meiryo UI" panose="020B0604030504040204" pitchFamily="50" charset="-128"/>
                          <a:ea typeface="Meiryo UI" panose="020B0604030504040204" pitchFamily="50" charset="-128"/>
                        </a:rPr>
                        <a:t>NGN</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endParaRPr lang="en-US" altLang="ja-JP" sz="10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156104">
                <a:tc>
                  <a:txBody>
                    <a:bodyPr/>
                    <a:lstStyle/>
                    <a:p>
                      <a:pPr algn="r" fontAlgn="t"/>
                      <a:r>
                        <a:rPr lang="en-US" sz="1000" b="0" i="0" u="none" strike="noStrike" dirty="0">
                          <a:effectLst/>
                          <a:latin typeface="Meiryo UI" panose="020B0604030504040204" pitchFamily="50" charset="-128"/>
                          <a:ea typeface="Meiryo UI" panose="020B0604030504040204" pitchFamily="50" charset="-128"/>
                        </a:rPr>
                        <a:t>5</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en-US" sz="1000" b="0" i="0" u="none" strike="noStrike" dirty="0">
                          <a:effectLst/>
                          <a:latin typeface="Meiryo UI" panose="020B0604030504040204" pitchFamily="50" charset="-128"/>
                          <a:ea typeface="Meiryo UI" panose="020B0604030504040204" pitchFamily="50" charset="-128"/>
                        </a:rPr>
                        <a:t>FTTR</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US" sz="1000" b="0" i="0" u="none" strike="noStrike" dirty="0">
                          <a:effectLst/>
                          <a:latin typeface="Meiryo UI" panose="020B0604030504040204" pitchFamily="50" charset="-128"/>
                          <a:ea typeface="Meiryo UI" panose="020B0604030504040204" pitchFamily="50" charset="-128"/>
                        </a:rPr>
                        <a:t>NGN</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cs typeface="Meiryo UI" panose="020B0604030504040204" pitchFamily="50" charset="-128"/>
                        </a:rPr>
                        <a:t>○</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0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156104">
                <a:tc>
                  <a:txBody>
                    <a:bodyPr/>
                    <a:lstStyle/>
                    <a:p>
                      <a:pPr algn="r" fontAlgn="t"/>
                      <a:r>
                        <a:rPr lang="en-US" altLang="ja-JP" sz="1000" b="0" i="0" u="none" strike="noStrike" dirty="0">
                          <a:effectLst/>
                          <a:latin typeface="Meiryo UI" panose="020B0604030504040204" pitchFamily="50" charset="-128"/>
                          <a:ea typeface="Meiryo UI" panose="020B0604030504040204" pitchFamily="50" charset="-128"/>
                        </a:rPr>
                        <a:t>6</a:t>
                      </a:r>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t"/>
                      <a:r>
                        <a:rPr lang="ja-JP" altLang="en-US" sz="1000" b="0" i="0" u="none" strike="noStrike" dirty="0">
                          <a:effectLst/>
                          <a:latin typeface="Meiryo UI" panose="020B0604030504040204" pitchFamily="50" charset="-128"/>
                          <a:ea typeface="Meiryo UI" panose="020B0604030504040204" pitchFamily="50" charset="-128"/>
                        </a:rPr>
                        <a:t>マンション（</a:t>
                      </a:r>
                      <a:r>
                        <a:rPr lang="en-US" altLang="ja-JP" sz="1000" b="0" i="0" u="none" strike="noStrike" dirty="0">
                          <a:effectLst/>
                          <a:latin typeface="Meiryo UI" panose="020B0604030504040204" pitchFamily="50" charset="-128"/>
                          <a:ea typeface="Meiryo UI" panose="020B0604030504040204" pitchFamily="50" charset="-128"/>
                        </a:rPr>
                        <a:t>VDSL</a:t>
                      </a:r>
                      <a:r>
                        <a:rPr lang="ja-JP" altLang="en-US" sz="1000" b="0" i="0" u="none" strike="noStrike" dirty="0">
                          <a:effectLst/>
                          <a:latin typeface="Meiryo UI" panose="020B0604030504040204" pitchFamily="50" charset="-128"/>
                          <a:ea typeface="Meiryo UI" panose="020B0604030504040204" pitchFamily="50" charset="-128"/>
                        </a:rPr>
                        <a:t>）</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en-US" sz="1000" b="0" i="0" u="none" strike="noStrike" dirty="0">
                          <a:effectLst/>
                          <a:latin typeface="Meiryo UI" panose="020B0604030504040204" pitchFamily="50" charset="-128"/>
                          <a:ea typeface="Meiryo UI" panose="020B0604030504040204" pitchFamily="50" charset="-128"/>
                        </a:rPr>
                        <a:t>NGN</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cs typeface="Meiryo UI" panose="020B0604030504040204" pitchFamily="50" charset="-128"/>
                        </a:rPr>
                        <a:t>○</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9"/>
                  </a:ext>
                </a:extLst>
              </a:tr>
              <a:tr h="156104">
                <a:tc>
                  <a:txBody>
                    <a:bodyPr/>
                    <a:lstStyle/>
                    <a:p>
                      <a:pPr algn="r" fontAlgn="ctr"/>
                      <a:r>
                        <a:rPr lang="en-US" altLang="zh-TW" sz="1000" b="0" i="0" u="none" strike="noStrike" dirty="0">
                          <a:effectLst/>
                          <a:latin typeface="Meiryo UI" panose="020B0604030504040204" pitchFamily="50" charset="-128"/>
                          <a:ea typeface="Meiryo UI" panose="020B0604030504040204" pitchFamily="50" charset="-128"/>
                        </a:rPr>
                        <a:t>7</a:t>
                      </a:r>
                      <a:endParaRPr lang="zh-TW"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zh-TW" altLang="en-US" sz="1000" b="0" i="0" u="none" strike="noStrike" dirty="0">
                          <a:effectLst/>
                          <a:latin typeface="Meiryo UI" panose="020B0604030504040204" pitchFamily="50" charset="-128"/>
                          <a:ea typeface="Meiryo UI" panose="020B0604030504040204" pitchFamily="50" charset="-128"/>
                        </a:rPr>
                        <a:t>建物内設備構築</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zh-TW" altLang="en-US" sz="1000" b="0" i="0" u="none" strike="noStrike" dirty="0">
                          <a:effectLst/>
                          <a:latin typeface="Meiryo UI" panose="020B0604030504040204" pitchFamily="50" charset="-128"/>
                          <a:ea typeface="Meiryo UI" panose="020B0604030504040204" pitchFamily="50" charset="-128"/>
                        </a:rPr>
                        <a:t>建物内設備構築</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ー</a:t>
                      </a: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156104">
                <a:tc>
                  <a:txBody>
                    <a:bodyPr/>
                    <a:lstStyle/>
                    <a:p>
                      <a:pPr algn="r" fontAlgn="ctr"/>
                      <a:r>
                        <a:rPr lang="en-US" altLang="ja-JP" sz="1000" b="0" i="0" u="none" strike="noStrike" dirty="0">
                          <a:effectLst/>
                          <a:latin typeface="Meiryo UI" panose="020B0604030504040204" pitchFamily="50" charset="-128"/>
                          <a:ea typeface="Meiryo UI" panose="020B0604030504040204" pitchFamily="50" charset="-128"/>
                        </a:rPr>
                        <a:t>8</a:t>
                      </a:r>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000" b="0" i="0" u="none" strike="noStrike" dirty="0">
                          <a:effectLst/>
                          <a:latin typeface="Meiryo UI" panose="020B0604030504040204" pitchFamily="50" charset="-128"/>
                          <a:ea typeface="Meiryo UI" panose="020B0604030504040204" pitchFamily="50" charset="-128"/>
                        </a:rPr>
                        <a:t>手書き電子</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000" b="0" i="0" u="none" strike="noStrike" dirty="0">
                          <a:effectLst/>
                          <a:latin typeface="Meiryo UI" panose="020B0604030504040204" pitchFamily="50" charset="-128"/>
                          <a:ea typeface="Meiryo UI" panose="020B0604030504040204" pitchFamily="50" charset="-128"/>
                        </a:rPr>
                        <a:t>手書き電子</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n-lt"/>
                          <a:ea typeface="+mn-ea"/>
                          <a:cs typeface="Meiryo UI" panose="020B0604030504040204" pitchFamily="50" charset="-128"/>
                        </a:rPr>
                        <a:t>ー</a:t>
                      </a: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1"/>
                  </a:ext>
                </a:extLst>
              </a:tr>
              <a:tr h="156104">
                <a:tc>
                  <a:txBody>
                    <a:bodyPr/>
                    <a:lstStyle/>
                    <a:p>
                      <a:pPr algn="r" fontAlgn="ctr"/>
                      <a:r>
                        <a:rPr lang="en-US" altLang="ja-JP" sz="1000" b="0" i="0" u="none" strike="noStrike" dirty="0">
                          <a:effectLst/>
                          <a:latin typeface="Meiryo UI" panose="020B0604030504040204" pitchFamily="50" charset="-128"/>
                          <a:ea typeface="Meiryo UI" panose="020B0604030504040204" pitchFamily="50" charset="-128"/>
                        </a:rPr>
                        <a:t>9</a:t>
                      </a:r>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000" b="0" i="0" u="none" strike="noStrike" dirty="0">
                          <a:effectLst/>
                          <a:latin typeface="Meiryo UI" panose="020B0604030504040204" pitchFamily="50" charset="-128"/>
                          <a:ea typeface="Meiryo UI" panose="020B0604030504040204" pitchFamily="50" charset="-128"/>
                        </a:rPr>
                        <a:t>メタル</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000" b="0" i="0" u="none" strike="noStrike" dirty="0">
                          <a:effectLst/>
                          <a:latin typeface="Meiryo UI" panose="020B0604030504040204" pitchFamily="50" charset="-128"/>
                          <a:ea typeface="Meiryo UI" panose="020B0604030504040204" pitchFamily="50" charset="-128"/>
                        </a:rPr>
                        <a:t>メタル</a:t>
                      </a:r>
                    </a:p>
                  </a:txBody>
                  <a:tcPr marL="36000" marR="36000" marT="36000" marB="3600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cs typeface="Meiryo UI" panose="020B0604030504040204" pitchFamily="50" charset="-128"/>
                        </a:rPr>
                        <a:t>○</a:t>
                      </a: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cs typeface="Meiryo UI" panose="020B0604030504040204" pitchFamily="50" charset="-128"/>
                        </a:rPr>
                        <a:t>統合</a:t>
                      </a:r>
                      <a:r>
                        <a:rPr kumimoji="1" lang="en-US" altLang="ja-JP" sz="1000" dirty="0">
                          <a:solidFill>
                            <a:schemeClr val="tx1"/>
                          </a:solidFill>
                          <a:latin typeface="+mn-ea"/>
                          <a:ea typeface="+mn-ea"/>
                          <a:cs typeface="Meiryo UI" panose="020B0604030504040204" pitchFamily="50" charset="-128"/>
                        </a:rPr>
                        <a:t>HHC</a:t>
                      </a:r>
                      <a:r>
                        <a:rPr kumimoji="1" lang="ja-JP" altLang="en-US" sz="1000" dirty="0">
                          <a:solidFill>
                            <a:schemeClr val="tx1"/>
                          </a:solidFill>
                          <a:latin typeface="+mn-ea"/>
                          <a:ea typeface="+mn-ea"/>
                          <a:cs typeface="Meiryo UI" panose="020B0604030504040204" pitchFamily="50" charset="-128"/>
                        </a:rPr>
                        <a:t>から</a:t>
                      </a:r>
                      <a:r>
                        <a:rPr kumimoji="1" lang="en-US" altLang="ja-JP" sz="1000" dirty="0">
                          <a:solidFill>
                            <a:schemeClr val="tx1"/>
                          </a:solidFill>
                          <a:latin typeface="+mn-ea"/>
                          <a:ea typeface="+mn-ea"/>
                          <a:cs typeface="Meiryo UI" panose="020B0604030504040204" pitchFamily="50" charset="-128"/>
                        </a:rPr>
                        <a:t>CUSTOM</a:t>
                      </a:r>
                      <a:r>
                        <a:rPr kumimoji="1" lang="ja-JP" altLang="en-US" sz="1000" dirty="0">
                          <a:solidFill>
                            <a:schemeClr val="tx1"/>
                          </a:solidFill>
                          <a:latin typeface="+mn-ea"/>
                          <a:ea typeface="+mn-ea"/>
                          <a:cs typeface="Meiryo UI" panose="020B0604030504040204" pitchFamily="50" charset="-128"/>
                        </a:rPr>
                        <a:t>ミニコンに依頼する交換機自動工事要求（電話工事＋番ポ工事）について、</a:t>
                      </a:r>
                      <a:endParaRPr kumimoji="1" lang="en-US" altLang="ja-JP" sz="1000" dirty="0">
                        <a:solidFill>
                          <a:schemeClr val="tx1"/>
                        </a:solidFill>
                        <a:latin typeface="+mn-ea"/>
                        <a:ea typeface="+mn-ea"/>
                        <a:cs typeface="Meiryo UI" panose="020B0604030504040204"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solidFill>
                          <a:latin typeface="+mn-ea"/>
                          <a:ea typeface="+mn-ea"/>
                          <a:cs typeface="Meiryo UI" panose="020B0604030504040204" pitchFamily="50" charset="-128"/>
                        </a:rPr>
                        <a:t>本開発でひかりとメタルで汎用的な仕組みとするため、番ポ工事のみ</a:t>
                      </a:r>
                      <a:r>
                        <a:rPr kumimoji="1" lang="en-US" altLang="ja-JP" sz="1000" dirty="0">
                          <a:solidFill>
                            <a:schemeClr val="tx1"/>
                          </a:solidFill>
                          <a:latin typeface="+mn-ea"/>
                          <a:ea typeface="+mn-ea"/>
                          <a:cs typeface="Meiryo UI" panose="020B0604030504040204" pitchFamily="50" charset="-128"/>
                        </a:rPr>
                        <a:t>BB-CASTAR</a:t>
                      </a:r>
                      <a:r>
                        <a:rPr kumimoji="1" lang="ja-JP" altLang="en-US" sz="1000" dirty="0">
                          <a:solidFill>
                            <a:schemeClr val="tx1"/>
                          </a:solidFill>
                          <a:latin typeface="+mn-ea"/>
                          <a:ea typeface="+mn-ea"/>
                          <a:cs typeface="Meiryo UI" panose="020B0604030504040204" pitchFamily="50" charset="-128"/>
                        </a:rPr>
                        <a:t>に依頼するよう変更する</a:t>
                      </a:r>
                      <a:endParaRPr kumimoji="1" lang="en-US" altLang="ja-JP" sz="1000" dirty="0">
                        <a:solidFill>
                          <a:schemeClr val="tx1"/>
                        </a:solidFill>
                        <a:latin typeface="+mn-ea"/>
                        <a:ea typeface="+mn-ea"/>
                        <a:cs typeface="Meiryo UI" panose="020B0604030504040204" pitchFamily="50" charset="-128"/>
                      </a:endParaRPr>
                    </a:p>
                  </a:txBody>
                  <a:tcPr marL="36000" marR="36000" marT="36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59748477"/>
                  </a:ext>
                </a:extLst>
              </a:tr>
            </a:tbl>
          </a:graphicData>
        </a:graphic>
      </p:graphicFrame>
      <p:sp>
        <p:nvSpPr>
          <p:cNvPr id="3" name="スライド番号プレースホルダー 1">
            <a:extLst>
              <a:ext uri="{FF2B5EF4-FFF2-40B4-BE49-F238E27FC236}">
                <a16:creationId xmlns:a16="http://schemas.microsoft.com/office/drawing/2014/main" id="{8C7DC90E-DD5E-F865-9937-3ADA584BEB44}"/>
              </a:ext>
            </a:extLst>
          </p:cNvPr>
          <p:cNvSpPr>
            <a:spLocks noGrp="1"/>
          </p:cNvSpPr>
          <p:nvPr>
            <p:ph type="sldNum" sz="quarter" idx="4"/>
          </p:nvPr>
        </p:nvSpPr>
        <p:spPr>
          <a:xfrm>
            <a:off x="5262410" y="9301100"/>
            <a:ext cx="2311400" cy="179387"/>
          </a:xfrm>
        </p:spPr>
        <p:txBody>
          <a:bodyPr/>
          <a:lstStyle/>
          <a:p>
            <a:r>
              <a:rPr lang="en-US" altLang="ja-JP" dirty="0"/>
              <a:t>01.1-</a:t>
            </a:r>
            <a:fld id="{4C5E2FD1-144F-442B-9A84-40AAF03513A2}" type="slidenum">
              <a:rPr lang="en-US" altLang="ja-JP" smtClean="0"/>
              <a:pPr/>
              <a:t>9</a:t>
            </a:fld>
            <a:endParaRPr lang="en-US" altLang="ja-JP" dirty="0"/>
          </a:p>
        </p:txBody>
      </p:sp>
    </p:spTree>
    <p:extLst>
      <p:ext uri="{BB962C8B-B14F-4D97-AF65-F5344CB8AC3E}">
        <p14:creationId xmlns:p14="http://schemas.microsoft.com/office/powerpoint/2010/main" val="2203742718"/>
      </p:ext>
    </p:extLst>
  </p:cSld>
  <p:clrMapOvr>
    <a:masterClrMapping/>
  </p:clrMapOvr>
  <p:transition/>
</p:sld>
</file>

<file path=ppt/theme/theme1.xml><?xml version="1.0" encoding="utf-8"?>
<a:theme xmlns:a="http://schemas.openxmlformats.org/drawingml/2006/main" name="0X_フォーマッ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lumMod val="20000"/>
            <a:lumOff val="80000"/>
          </a:schemeClr>
        </a:solidFill>
        <a:ln w="12700" cap="flat" cmpd="sng" algn="ctr">
          <a:solidFill>
            <a:schemeClr val="tx1"/>
          </a:solidFill>
          <a:prstDash val="solid"/>
          <a:round/>
          <a:headEnd type="triangle" w="sm" len="sm"/>
          <a:tailEnd type="none" w="sm" len="sm"/>
        </a:ln>
        <a:effectLst/>
      </a:spPr>
      <a:bodyPr vert="horz" wrap="square" lIns="36000" tIns="36000" rIns="36000" bIns="36000" numCol="1" rtlCol="0" anchor="t" anchorCtr="0" compatLnSpc="1">
        <a:prstTxWarp prst="textNoShape">
          <a:avLst/>
        </a:prstTxWarp>
      </a:bodyPr>
      <a:lstStyle>
        <a:defPPr marL="0" marR="0" indent="0" algn="l" defTabSz="649288" rtl="0" eaLnBrk="1" fontAlgn="base" latinLnBrk="0" hangingPunct="1">
          <a:lnSpc>
            <a:spcPct val="100000"/>
          </a:lnSpc>
          <a:spcBef>
            <a:spcPct val="0"/>
          </a:spcBef>
          <a:spcAft>
            <a:spcPct val="0"/>
          </a:spcAft>
          <a:buClrTx/>
          <a:buSzTx/>
          <a:buFontTx/>
          <a:buNone/>
          <a:tabLst/>
          <a:defRPr kumimoji="1" sz="1050" b="0" i="0" u="none" strike="noStrike" cap="none" normalizeH="0" baseline="0" dirty="0" smtClean="0">
            <a:ln>
              <a:noFill/>
            </a:ln>
            <a:solidFill>
              <a:schemeClr val="tx1"/>
            </a:solidFill>
            <a:effectLst/>
            <a:latin typeface="Meiryo UI" panose="020B0604030504040204" pitchFamily="50" charset="-128"/>
            <a:ea typeface="Meiryo UI" panose="020B0604030504040204" pitchFamily="50" charset="-128"/>
            <a:cs typeface="Meiryo UI" panose="020B0604030504040204" pitchFamily="50" charset="-128"/>
          </a:defRPr>
        </a:defPPr>
      </a:lstStyle>
    </a:spDef>
    <a:lnDef>
      <a:spPr>
        <a:ln w="22225">
          <a:solidFill>
            <a:schemeClr val="tx1"/>
          </a:solidFill>
          <a:headEnd type="oval"/>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0000"/>
          </a:lnSpc>
          <a:defRPr sz="1050" dirty="0">
            <a:latin typeface="+mn-ea"/>
            <a:ea typeface="+mn-ea"/>
          </a:defRPr>
        </a:defPPr>
      </a:lstStyle>
    </a:tx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8C93399DE3C747ACE01A35C068FB97" ma:contentTypeVersion="0" ma:contentTypeDescription="Create a new document." ma:contentTypeScope="" ma:versionID="6dfc4ca7d004d969f4cd0e4bb307d878">
  <xsd:schema xmlns:xsd="http://www.w3.org/2001/XMLSchema" xmlns:xs="http://www.w3.org/2001/XMLSchema" xmlns:p="http://schemas.microsoft.com/office/2006/metadata/properties" targetNamespace="http://schemas.microsoft.com/office/2006/metadata/properties" ma:root="true" ma:fieldsID="b84c390a07b92f3072bc78982b6f0c3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F9E7C3B-0818-4578-A45F-681AB429A44F}"/>
</file>

<file path=customXml/itemProps2.xml><?xml version="1.0" encoding="utf-8"?>
<ds:datastoreItem xmlns:ds="http://schemas.openxmlformats.org/officeDocument/2006/customXml" ds:itemID="{28C551C1-0006-42E4-9A64-13473F377E6F}"/>
</file>

<file path=customXml/itemProps3.xml><?xml version="1.0" encoding="utf-8"?>
<ds:datastoreItem xmlns:ds="http://schemas.openxmlformats.org/officeDocument/2006/customXml" ds:itemID="{6F15445F-1F4F-4495-B0C1-385CBBA7DFFC}"/>
</file>

<file path=docProps/app.xml><?xml version="1.0" encoding="utf-8"?>
<Properties xmlns="http://schemas.openxmlformats.org/officeDocument/2006/extended-properties" xmlns:vt="http://schemas.openxmlformats.org/officeDocument/2006/docPropsVTypes">
  <Template>02.1_フレッツ光クロスSTEP2（都度切替）_共通</Template>
  <TotalTime>6257</TotalTime>
  <Words>8537</Words>
  <Application>Microsoft Office PowerPoint</Application>
  <PresentationFormat>A3 297x420 mm</PresentationFormat>
  <Paragraphs>988</Paragraphs>
  <Slides>29</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29</vt:i4>
      </vt:variant>
    </vt:vector>
  </HeadingPairs>
  <TitlesOfParts>
    <vt:vector size="33" baseType="lpstr">
      <vt:lpstr>Meiryo UI</vt:lpstr>
      <vt:lpstr>Arial</vt:lpstr>
      <vt:lpstr>Times New Roman</vt:lpstr>
      <vt:lpstr>0X_フォーマット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Fumika Sano（佐野文香）</dc:creator>
  <cp:lastModifiedBy>Hiroki Fukuda（福田浩生）</cp:lastModifiedBy>
  <cp:revision>79</cp:revision>
  <cp:lastPrinted>2017-04-28T06:11:29Z</cp:lastPrinted>
  <dcterms:created xsi:type="dcterms:W3CDTF">2023-02-10T05:56:52Z</dcterms:created>
  <dcterms:modified xsi:type="dcterms:W3CDTF">2024-08-02T06:44:56Z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0x010100DC8C93399DE3C747ACE01A35C068FB97</vt:lpwstr>
  </property>
  <property fmtid="{D5CDD505-2E9C-101B-9397-08002B2CF9AE}" pid="3" name="MediaServiceImageTags">
    <vt:lpwstr/>
  </property>
</Properties>
</file>