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6"/>
  </p:notesMasterIdLst>
  <p:handoutMasterIdLst>
    <p:handoutMasterId r:id="rId27"/>
  </p:handoutMasterIdLst>
  <p:sldIdLst>
    <p:sldId id="715" r:id="rId2"/>
    <p:sldId id="754" r:id="rId3"/>
    <p:sldId id="1266" r:id="rId4"/>
    <p:sldId id="1283" r:id="rId5"/>
    <p:sldId id="1284" r:id="rId6"/>
    <p:sldId id="1000" r:id="rId7"/>
    <p:sldId id="1045" r:id="rId8"/>
    <p:sldId id="1071" r:id="rId9"/>
    <p:sldId id="1064" r:id="rId10"/>
    <p:sldId id="1067" r:id="rId11"/>
    <p:sldId id="1279" r:id="rId12"/>
    <p:sldId id="1069" r:id="rId13"/>
    <p:sldId id="1068" r:id="rId14"/>
    <p:sldId id="1066" r:id="rId15"/>
    <p:sldId id="1285" r:id="rId16"/>
    <p:sldId id="1261" r:id="rId17"/>
    <p:sldId id="1276" r:id="rId18"/>
    <p:sldId id="1281" r:id="rId19"/>
    <p:sldId id="1269" r:id="rId20"/>
    <p:sldId id="1282" r:id="rId21"/>
    <p:sldId id="1272" r:id="rId22"/>
    <p:sldId id="1277" r:id="rId23"/>
    <p:sldId id="1274" r:id="rId24"/>
    <p:sldId id="1275" r:id="rId25"/>
  </p:sldIdLst>
  <p:sldSz cx="12801600" cy="9601200" type="A3"/>
  <p:notesSz cx="9939338" cy="6807200"/>
  <p:defaultTex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p:defaultTextStyle>
  <p:extLst>
    <p:ext uri="{521415D9-36F7-43E2-AB2F-B90AF26B5E84}">
      <p14:sectionLst xmlns:p14="http://schemas.microsoft.com/office/powerpoint/2010/main">
        <p14:section name="既定のセクション" id="{08825443-D7E4-4858-B1D3-955CDD4B1204}">
          <p14:sldIdLst>
            <p14:sldId id="715"/>
            <p14:sldId id="754"/>
            <p14:sldId id="1266"/>
            <p14:sldId id="1283"/>
            <p14:sldId id="1284"/>
            <p14:sldId id="1000"/>
            <p14:sldId id="1045"/>
            <p14:sldId id="1071"/>
            <p14:sldId id="1064"/>
            <p14:sldId id="1067"/>
            <p14:sldId id="1279"/>
            <p14:sldId id="1069"/>
            <p14:sldId id="1068"/>
            <p14:sldId id="1066"/>
            <p14:sldId id="1285"/>
            <p14:sldId id="1261"/>
            <p14:sldId id="1276"/>
            <p14:sldId id="1281"/>
            <p14:sldId id="1269"/>
            <p14:sldId id="1282"/>
            <p14:sldId id="1272"/>
            <p14:sldId id="1277"/>
            <p14:sldId id="1274"/>
            <p14:sldId id="1275"/>
          </p14:sldIdLst>
        </p14:section>
      </p14:sectionLst>
    </p:ext>
    <p:ext uri="{EFAFB233-063F-42B5-8137-9DF3F51BA10A}">
      <p15:sldGuideLst xmlns:p15="http://schemas.microsoft.com/office/powerpoint/2012/main">
        <p15:guide id="1" orient="horz" pos="6047">
          <p15:clr>
            <a:srgbClr val="A4A3A4"/>
          </p15:clr>
        </p15:guide>
        <p15:guide id="2" pos="7389" userDrawn="1">
          <p15:clr>
            <a:srgbClr val="A4A3A4"/>
          </p15:clr>
        </p15:guide>
        <p15:guide id="3" pos="176">
          <p15:clr>
            <a:srgbClr val="A4A3A4"/>
          </p15:clr>
        </p15:guide>
      </p15:sldGuideLst>
    </p:ext>
    <p:ext uri="{2D200454-40CA-4A62-9FC3-DE9A4176ACB9}">
      <p15:notesGuideLst xmlns:p15="http://schemas.microsoft.com/office/powerpoint/2012/main">
        <p15:guide id="1" orient="horz" pos="2143">
          <p15:clr>
            <a:srgbClr val="A4A3A4"/>
          </p15:clr>
        </p15:guide>
        <p15:guide id="2" pos="3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466FF"/>
    <a:srgbClr val="FFF5D0"/>
    <a:srgbClr val="99CCFF"/>
    <a:srgbClr val="FF0000"/>
    <a:srgbClr val="FFCCCC"/>
    <a:srgbClr val="FFCCFF"/>
    <a:srgbClr val="FFF7D6"/>
    <a:srgbClr val="FFFFCC"/>
    <a:srgbClr val="000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38" autoAdjust="0"/>
    <p:restoredTop sz="95904" autoAdjust="0"/>
  </p:normalViewPr>
  <p:slideViewPr>
    <p:cSldViewPr snapToObjects="1">
      <p:cViewPr>
        <p:scale>
          <a:sx n="75" d="100"/>
          <a:sy n="75" d="100"/>
        </p:scale>
        <p:origin x="1290" y="12"/>
      </p:cViewPr>
      <p:guideLst>
        <p:guide orient="horz" pos="6047"/>
        <p:guide pos="7389"/>
        <p:guide pos="176"/>
      </p:guideLst>
    </p:cSldViewPr>
  </p:slideViewPr>
  <p:outlineViewPr>
    <p:cViewPr>
      <p:scale>
        <a:sx n="50" d="100"/>
        <a:sy n="50" d="100"/>
      </p:scale>
      <p:origin x="0" y="0"/>
    </p:cViewPr>
  </p:outlineViewPr>
  <p:notesTextViewPr>
    <p:cViewPr>
      <p:scale>
        <a:sx n="125" d="100"/>
        <a:sy n="125" d="100"/>
      </p:scale>
      <p:origin x="0" y="0"/>
    </p:cViewPr>
  </p:notesTextViewPr>
  <p:sorterViewPr>
    <p:cViewPr>
      <p:scale>
        <a:sx n="125" d="100"/>
        <a:sy n="125" d="100"/>
      </p:scale>
      <p:origin x="0" y="0"/>
    </p:cViewPr>
  </p:sorterViewPr>
  <p:notesViewPr>
    <p:cSldViewPr snapToObjects="1">
      <p:cViewPr varScale="1">
        <p:scale>
          <a:sx n="120" d="100"/>
          <a:sy n="120" d="100"/>
        </p:scale>
        <p:origin x="-1392" y="-90"/>
      </p:cViewPr>
      <p:guideLst>
        <p:guide orient="horz" pos="2143"/>
        <p:guide pos="3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1026"/>
          <p:cNvSpPr>
            <a:spLocks noGrp="1" noChangeArrowheads="1"/>
          </p:cNvSpPr>
          <p:nvPr>
            <p:ph type="hdr" sz="quarter"/>
          </p:nvPr>
        </p:nvSpPr>
        <p:spPr bwMode="auto">
          <a:xfrm>
            <a:off x="0" y="0"/>
            <a:ext cx="4291013"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5" name="Rectangle 1027"/>
          <p:cNvSpPr>
            <a:spLocks noGrp="1" noChangeArrowheads="1"/>
          </p:cNvSpPr>
          <p:nvPr>
            <p:ph type="dt" sz="quarter" idx="1"/>
          </p:nvPr>
        </p:nvSpPr>
        <p:spPr bwMode="auto">
          <a:xfrm>
            <a:off x="5616575" y="0"/>
            <a:ext cx="4343400"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212996" name="Rectangle 1028"/>
          <p:cNvSpPr>
            <a:spLocks noGrp="1" noChangeArrowheads="1"/>
          </p:cNvSpPr>
          <p:nvPr>
            <p:ph type="ftr" sz="quarter" idx="2"/>
          </p:nvPr>
        </p:nvSpPr>
        <p:spPr bwMode="auto">
          <a:xfrm>
            <a:off x="0" y="6464300"/>
            <a:ext cx="4291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7" name="Rectangle 1029"/>
          <p:cNvSpPr>
            <a:spLocks noGrp="1" noChangeArrowheads="1"/>
          </p:cNvSpPr>
          <p:nvPr>
            <p:ph type="sldNum" sz="quarter" idx="3"/>
          </p:nvPr>
        </p:nvSpPr>
        <p:spPr bwMode="auto">
          <a:xfrm>
            <a:off x="5616575" y="6464300"/>
            <a:ext cx="434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r" defTabSz="630238">
              <a:defRPr sz="800">
                <a:ea typeface="ＭＳ Ｐゴシック" charset="-128"/>
              </a:defRPr>
            </a:lvl1pPr>
          </a:lstStyle>
          <a:p>
            <a:fld id="{6BBF0C93-703F-4B17-9108-CE7A43BE2130}" type="slidenum">
              <a:rPr lang="en-US" altLang="ja-JP"/>
              <a:pPr/>
              <a:t>‹#›</a:t>
            </a:fld>
            <a:endParaRPr lang="en-US" altLang="ja-JP" dirty="0"/>
          </a:p>
        </p:txBody>
      </p:sp>
    </p:spTree>
    <p:extLst>
      <p:ext uri="{BB962C8B-B14F-4D97-AF65-F5344CB8AC3E}">
        <p14:creationId xmlns:p14="http://schemas.microsoft.com/office/powerpoint/2010/main" val="359978066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298950"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099" name="Rectangle 3"/>
          <p:cNvSpPr>
            <a:spLocks noGrp="1" noChangeArrowheads="1"/>
          </p:cNvSpPr>
          <p:nvPr>
            <p:ph type="dt" idx="1"/>
          </p:nvPr>
        </p:nvSpPr>
        <p:spPr bwMode="auto">
          <a:xfrm>
            <a:off x="5600700" y="0"/>
            <a:ext cx="4373563"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4100" name="Rectangle 4"/>
          <p:cNvSpPr>
            <a:spLocks noGrp="1" noRot="1" noChangeAspect="1" noChangeArrowheads="1" noTextEdit="1"/>
          </p:cNvSpPr>
          <p:nvPr>
            <p:ph type="sldImg" idx="2"/>
          </p:nvPr>
        </p:nvSpPr>
        <p:spPr bwMode="auto">
          <a:xfrm>
            <a:off x="3297238" y="508000"/>
            <a:ext cx="3389312" cy="25415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304925" y="3228975"/>
            <a:ext cx="7288213" cy="30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102" name="Rectangle 6"/>
          <p:cNvSpPr>
            <a:spLocks noGrp="1" noChangeArrowheads="1"/>
          </p:cNvSpPr>
          <p:nvPr>
            <p:ph type="ftr" sz="quarter" idx="4"/>
          </p:nvPr>
        </p:nvSpPr>
        <p:spPr bwMode="auto">
          <a:xfrm>
            <a:off x="0" y="6459538"/>
            <a:ext cx="429895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103" name="Rectangle 7"/>
          <p:cNvSpPr>
            <a:spLocks noGrp="1" noChangeArrowheads="1"/>
          </p:cNvSpPr>
          <p:nvPr>
            <p:ph type="sldNum" sz="quarter" idx="5"/>
          </p:nvPr>
        </p:nvSpPr>
        <p:spPr bwMode="auto">
          <a:xfrm>
            <a:off x="5600700" y="6459538"/>
            <a:ext cx="4373563"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r" defTabSz="630238">
              <a:defRPr sz="800">
                <a:ea typeface="ＭＳ Ｐゴシック" charset="-128"/>
              </a:defRPr>
            </a:lvl1pPr>
          </a:lstStyle>
          <a:p>
            <a:fld id="{2DB7E34E-AF85-418C-A0F6-8EFAB1A321FC}" type="slidenum">
              <a:rPr lang="en-US" altLang="ja-JP"/>
              <a:pPr/>
              <a:t>‹#›</a:t>
            </a:fld>
            <a:endParaRPr lang="en-US" altLang="ja-JP" dirty="0"/>
          </a:p>
        </p:txBody>
      </p:sp>
    </p:spTree>
    <p:extLst>
      <p:ext uri="{BB962C8B-B14F-4D97-AF65-F5344CB8AC3E}">
        <p14:creationId xmlns:p14="http://schemas.microsoft.com/office/powerpoint/2010/main" val="2816405308"/>
      </p:ext>
    </p:extLst>
  </p:cSld>
  <p:clrMap bg1="lt1" tx1="dk1" bg2="lt2" tx2="dk2" accent1="accent1" accent2="accent2" accent3="accent3" accent4="accent4" accent5="accent5" accent6="accent6" hlink="hlink" folHlink="folHlink"/>
  <p:hf hdr="0" dt="0"/>
  <p:notesStyle>
    <a:lvl1pPr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1pPr>
    <a:lvl2pPr marL="610956"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2pPr>
    <a:lvl3pPr marL="1221913"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3pPr>
    <a:lvl4pPr marL="1832869"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4pPr>
    <a:lvl5pPr marL="2443825"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5pPr>
    <a:lvl6pPr marL="3054782" algn="l" defTabSz="1221913" rtl="0" eaLnBrk="1" latinLnBrk="0" hangingPunct="1">
      <a:defRPr kumimoji="1" sz="1600" kern="1200">
        <a:solidFill>
          <a:schemeClr val="tx1"/>
        </a:solidFill>
        <a:latin typeface="+mn-lt"/>
        <a:ea typeface="+mn-ea"/>
        <a:cs typeface="+mn-cs"/>
      </a:defRPr>
    </a:lvl6pPr>
    <a:lvl7pPr marL="3665738" algn="l" defTabSz="1221913" rtl="0" eaLnBrk="1" latinLnBrk="0" hangingPunct="1">
      <a:defRPr kumimoji="1" sz="1600" kern="1200">
        <a:solidFill>
          <a:schemeClr val="tx1"/>
        </a:solidFill>
        <a:latin typeface="+mn-lt"/>
        <a:ea typeface="+mn-ea"/>
        <a:cs typeface="+mn-cs"/>
      </a:defRPr>
    </a:lvl7pPr>
    <a:lvl8pPr marL="4276695" algn="l" defTabSz="1221913" rtl="0" eaLnBrk="1" latinLnBrk="0" hangingPunct="1">
      <a:defRPr kumimoji="1" sz="1600" kern="1200">
        <a:solidFill>
          <a:schemeClr val="tx1"/>
        </a:solidFill>
        <a:latin typeface="+mn-lt"/>
        <a:ea typeface="+mn-ea"/>
        <a:cs typeface="+mn-cs"/>
      </a:defRPr>
    </a:lvl8pPr>
    <a:lvl9pPr marL="4887651" algn="l" defTabSz="1221913" rtl="0" eaLnBrk="1" latinLnBrk="0" hangingPunct="1">
      <a:defRPr kumimoji="1"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endParaRPr lang="en-US" altLang="ja-JP" dirty="0"/>
          </a:p>
        </p:txBody>
      </p:sp>
      <p:sp>
        <p:nvSpPr>
          <p:cNvPr id="5" name="スライド番号プレースホルダー 4"/>
          <p:cNvSpPr>
            <a:spLocks noGrp="1"/>
          </p:cNvSpPr>
          <p:nvPr>
            <p:ph type="sldNum" sz="quarter" idx="5"/>
          </p:nvPr>
        </p:nvSpPr>
        <p:spPr/>
        <p:txBody>
          <a:bodyPr/>
          <a:lstStyle/>
          <a:p>
            <a:fld id="{2DB7E34E-AF85-418C-A0F6-8EFAB1A321FC}" type="slidenum">
              <a:rPr lang="en-US" altLang="ja-JP" smtClean="0"/>
              <a:pPr/>
              <a:t>14</a:t>
            </a:fld>
            <a:endParaRPr lang="en-US" altLang="ja-JP" dirty="0"/>
          </a:p>
        </p:txBody>
      </p:sp>
    </p:spTree>
    <p:extLst>
      <p:ext uri="{BB962C8B-B14F-4D97-AF65-F5344CB8AC3E}">
        <p14:creationId xmlns:p14="http://schemas.microsoft.com/office/powerpoint/2010/main" val="3369904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endParaRPr lang="en-US" altLang="ja-JP" dirty="0"/>
          </a:p>
        </p:txBody>
      </p:sp>
      <p:sp>
        <p:nvSpPr>
          <p:cNvPr id="5" name="スライド番号プレースホルダー 4"/>
          <p:cNvSpPr>
            <a:spLocks noGrp="1"/>
          </p:cNvSpPr>
          <p:nvPr>
            <p:ph type="sldNum" sz="quarter" idx="5"/>
          </p:nvPr>
        </p:nvSpPr>
        <p:spPr/>
        <p:txBody>
          <a:bodyPr/>
          <a:lstStyle/>
          <a:p>
            <a:fld id="{2DB7E34E-AF85-418C-A0F6-8EFAB1A321FC}" type="slidenum">
              <a:rPr lang="en-US" altLang="ja-JP" smtClean="0"/>
              <a:pPr/>
              <a:t>15</a:t>
            </a:fld>
            <a:endParaRPr lang="en-US" altLang="ja-JP" dirty="0"/>
          </a:p>
        </p:txBody>
      </p:sp>
    </p:spTree>
    <p:extLst>
      <p:ext uri="{BB962C8B-B14F-4D97-AF65-F5344CB8AC3E}">
        <p14:creationId xmlns:p14="http://schemas.microsoft.com/office/powerpoint/2010/main" val="1884108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コンテンツ プレースホルダー 3"/>
          <p:cNvSpPr>
            <a:spLocks noGrp="1"/>
          </p:cNvSpPr>
          <p:nvPr>
            <p:ph sz="quarter" idx="10"/>
          </p:nvPr>
        </p:nvSpPr>
        <p:spPr>
          <a:xfrm>
            <a:off x="190110" y="660140"/>
            <a:ext cx="12456000" cy="914400"/>
          </a:xfrm>
          <a:prstGeom prst="rect">
            <a:avLst/>
          </a:prstGeom>
          <a:solidFill>
            <a:srgbClr val="CCECFF"/>
          </a:solidFill>
          <a:ln>
            <a:solidFill>
              <a:schemeClr val="tx1"/>
            </a:solidFill>
          </a:ln>
        </p:spPr>
        <p:txBody>
          <a:bodyPr lIns="72000" tIns="72000" rIns="72000" bIns="72000"/>
          <a:lstStyle>
            <a:lvl1pPr marL="0" indent="0">
              <a:buNone/>
              <a:defRPr sz="1050">
                <a:latin typeface="Meiryo UI" panose="020B0604030504040204" pitchFamily="50" charset="-128"/>
                <a:ea typeface="Meiryo UI" panose="020B0604030504040204" pitchFamily="50" charset="-128"/>
                <a:cs typeface="Meiryo UI" panose="020B0604030504040204" pitchFamily="50" charset="-128"/>
              </a:defRPr>
            </a:lvl1pPr>
            <a:lvl2pPr>
              <a:defRPr sz="1050">
                <a:latin typeface="Meiryo UI" panose="020B0604030504040204" pitchFamily="50" charset="-128"/>
                <a:ea typeface="Meiryo UI" panose="020B0604030504040204" pitchFamily="50" charset="-128"/>
                <a:cs typeface="Meiryo UI" panose="020B0604030504040204" pitchFamily="50" charset="-128"/>
              </a:defRPr>
            </a:lvl2pPr>
            <a:lvl3pPr>
              <a:defRPr sz="1050">
                <a:latin typeface="Meiryo UI" panose="020B0604030504040204" pitchFamily="50" charset="-128"/>
                <a:ea typeface="Meiryo UI" panose="020B0604030504040204" pitchFamily="50" charset="-128"/>
                <a:cs typeface="Meiryo UI" panose="020B0604030504040204" pitchFamily="50" charset="-128"/>
              </a:defRPr>
            </a:lvl3pPr>
            <a:lvl4pPr>
              <a:defRPr sz="1050">
                <a:latin typeface="Meiryo UI" panose="020B0604030504040204" pitchFamily="50" charset="-128"/>
                <a:ea typeface="Meiryo UI" panose="020B0604030504040204" pitchFamily="50" charset="-128"/>
                <a:cs typeface="Meiryo UI" panose="020B0604030504040204" pitchFamily="50" charset="-128"/>
              </a:defRPr>
            </a:lvl4pPr>
            <a:lvl5pPr>
              <a:defRPr sz="1050">
                <a:latin typeface="Meiryo UI" panose="020B0604030504040204" pitchFamily="50" charset="-128"/>
                <a:ea typeface="Meiryo UI" panose="020B0604030504040204" pitchFamily="50" charset="-128"/>
                <a:cs typeface="Meiryo UI" panose="020B0604030504040204" pitchFamily="50" charset="-128"/>
              </a:defRPr>
            </a:lvl5pPr>
          </a:lstStyle>
          <a:p>
            <a:pPr lvl="0"/>
            <a:r>
              <a:rPr kumimoji="1" lang="ja-JP" altLang="en-US"/>
              <a:t>マスター テキストの書式設定</a:t>
            </a:r>
          </a:p>
        </p:txBody>
      </p:sp>
      <p:sp>
        <p:nvSpPr>
          <p:cNvPr id="10" name="タイトル 1"/>
          <p:cNvSpPr txBox="1">
            <a:spLocks/>
          </p:cNvSpPr>
          <p:nvPr userDrawn="1"/>
        </p:nvSpPr>
        <p:spPr>
          <a:xfrm>
            <a:off x="190110" y="120080"/>
            <a:ext cx="12456000" cy="360000"/>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r>
              <a:rPr lang="en-US" altLang="ja-JP" sz="1600" kern="0" dirty="0">
                <a:latin typeface="Meiryo UI" panose="020B0604030504040204" pitchFamily="50" charset="-128"/>
                <a:ea typeface="Meiryo UI" panose="020B0604030504040204" pitchFamily="50" charset="-128"/>
                <a:cs typeface="Meiryo UI" panose="020B0604030504040204" pitchFamily="50" charset="-128"/>
              </a:rPr>
              <a:t>01.2_</a:t>
            </a:r>
            <a:r>
              <a:rPr lang="ja-JP" altLang="en-US" sz="1600" kern="0" dirty="0">
                <a:latin typeface="Meiryo UI" panose="020B0604030504040204" pitchFamily="50" charset="-128"/>
                <a:ea typeface="Meiryo UI" panose="020B0604030504040204" pitchFamily="50" charset="-128"/>
                <a:cs typeface="Meiryo UI" panose="020B0604030504040204" pitchFamily="50" charset="-128"/>
              </a:rPr>
              <a:t>双方向番号ポータビリティ対応</a:t>
            </a:r>
            <a:r>
              <a:rPr lang="en-US" altLang="ja-JP" sz="1600" kern="0" dirty="0">
                <a:latin typeface="Meiryo UI" panose="020B0604030504040204" pitchFamily="50" charset="-128"/>
                <a:ea typeface="Meiryo UI" panose="020B0604030504040204" pitchFamily="50" charset="-128"/>
                <a:cs typeface="Meiryo UI" panose="020B0604030504040204" pitchFamily="50" charset="-128"/>
              </a:rPr>
              <a:t>_</a:t>
            </a:r>
            <a:r>
              <a:rPr lang="ja-JP" altLang="en-US" sz="1600" kern="0" dirty="0">
                <a:latin typeface="Meiryo UI" panose="020B0604030504040204" pitchFamily="50" charset="-128"/>
                <a:ea typeface="Meiryo UI" panose="020B0604030504040204" pitchFamily="50" charset="-128"/>
                <a:cs typeface="Meiryo UI" panose="020B0604030504040204" pitchFamily="50" charset="-128"/>
              </a:rPr>
              <a:t>オーダ制御</a:t>
            </a:r>
          </a:p>
        </p:txBody>
      </p:sp>
      <p:sp>
        <p:nvSpPr>
          <p:cNvPr id="7" name="スライド番号プレースホルダー 2"/>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01.2-</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4040012381"/>
      </p:ext>
    </p:extLst>
  </p:cSld>
  <p:clrMapOvr>
    <a:masterClrMapping/>
  </p:clrMapOvr>
  <p:transition/>
  <p:extLst>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859599" name="Rectangle 15"/>
          <p:cNvSpPr>
            <a:spLocks noChangeArrowheads="1"/>
          </p:cNvSpPr>
          <p:nvPr/>
        </p:nvSpPr>
        <p:spPr bwMode="auto">
          <a:xfrm flipV="1">
            <a:off x="0" y="9176703"/>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1859600" name="Rectangle 16"/>
          <p:cNvSpPr>
            <a:spLocks noChangeArrowheads="1"/>
          </p:cNvSpPr>
          <p:nvPr/>
        </p:nvSpPr>
        <p:spPr bwMode="auto">
          <a:xfrm flipV="1">
            <a:off x="0" y="516124"/>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5" name="スライド番号プレースホルダー 2"/>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01.2-</a:t>
            </a:r>
            <a:fld id="{4C5E2FD1-144F-442B-9A84-40AAF03513A2}" type="slidenum">
              <a:rPr lang="en-US" altLang="ja-JP" smtClean="0"/>
              <a:pPr/>
              <a:t>‹#›</a:t>
            </a:fld>
            <a:endParaRPr lang="en-US" altLang="ja-JP" dirty="0"/>
          </a:p>
        </p:txBody>
      </p:sp>
    </p:spTree>
  </p:cSld>
  <p:clrMap bg1="lt1" tx1="dk1" bg2="lt2" tx2="dk2" accent1="accent1" accent2="accent2" accent3="accent3" accent4="accent4" accent5="accent5" accent6="accent6" hlink="hlink" folHlink="folHlink"/>
  <p:sldLayoutIdLst>
    <p:sldLayoutId id="2147483651" r:id="rId1"/>
  </p:sldLayoutIdLst>
  <p:transition/>
  <p:hf hdr="0" ftr="0" dt="0"/>
  <p:txStyles>
    <p:title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p:titleStyle>
    <p:bodyStyle>
      <a:lvl1pPr marL="337299" indent="-337299" algn="l" defTabSz="905828" rtl="0" eaLnBrk="1" fontAlgn="base" hangingPunct="1">
        <a:spcBef>
          <a:spcPct val="20000"/>
        </a:spcBef>
        <a:spcAft>
          <a:spcPct val="0"/>
        </a:spcAft>
        <a:buChar char="•"/>
        <a:defRPr kumimoji="1" sz="3100">
          <a:solidFill>
            <a:schemeClr val="tx1"/>
          </a:solidFill>
          <a:latin typeface="+mn-lt"/>
          <a:ea typeface="+mn-ea"/>
          <a:cs typeface="+mn-cs"/>
        </a:defRPr>
      </a:lvl1pPr>
      <a:lvl2pPr marL="738239" indent="-282144" algn="l" defTabSz="905828" rtl="0" eaLnBrk="1" fontAlgn="base" hangingPunct="1">
        <a:spcBef>
          <a:spcPct val="20000"/>
        </a:spcBef>
        <a:spcAft>
          <a:spcPct val="0"/>
        </a:spcAft>
        <a:buChar char="–"/>
        <a:defRPr kumimoji="1" sz="2800">
          <a:solidFill>
            <a:schemeClr val="tx1"/>
          </a:solidFill>
          <a:latin typeface="+mn-lt"/>
          <a:ea typeface="+mn-ea"/>
        </a:defRPr>
      </a:lvl2pPr>
      <a:lvl3pPr marL="1134937" indent="-229109" algn="l" defTabSz="905828" rtl="0" eaLnBrk="1" fontAlgn="base" hangingPunct="1">
        <a:spcBef>
          <a:spcPct val="20000"/>
        </a:spcBef>
        <a:spcAft>
          <a:spcPct val="0"/>
        </a:spcAft>
        <a:buChar char="•"/>
        <a:defRPr kumimoji="1">
          <a:solidFill>
            <a:schemeClr val="tx1"/>
          </a:solidFill>
          <a:latin typeface="+mn-lt"/>
          <a:ea typeface="+mn-ea"/>
        </a:defRPr>
      </a:lvl3pPr>
      <a:lvl4pPr marL="1588911" indent="-226988" algn="l" defTabSz="905828" rtl="0" eaLnBrk="1" fontAlgn="base" hangingPunct="1">
        <a:spcBef>
          <a:spcPct val="20000"/>
        </a:spcBef>
        <a:spcAft>
          <a:spcPct val="0"/>
        </a:spcAft>
        <a:buChar char="–"/>
        <a:defRPr kumimoji="1" sz="2000">
          <a:solidFill>
            <a:schemeClr val="tx1"/>
          </a:solidFill>
          <a:latin typeface="+mn-lt"/>
          <a:ea typeface="+mn-ea"/>
        </a:defRPr>
      </a:lvl4pPr>
      <a:lvl5pPr marL="2040764" indent="-224866" algn="l" defTabSz="905828" rtl="0" eaLnBrk="1" fontAlgn="base" hangingPunct="1">
        <a:spcBef>
          <a:spcPct val="20000"/>
        </a:spcBef>
        <a:spcAft>
          <a:spcPct val="0"/>
        </a:spcAft>
        <a:buChar char="»"/>
        <a:defRPr kumimoji="1" sz="2000">
          <a:solidFill>
            <a:schemeClr val="tx1"/>
          </a:solidFill>
          <a:latin typeface="+mn-lt"/>
          <a:ea typeface="+mn-ea"/>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1221913" rtl="0" eaLnBrk="1" latinLnBrk="0" hangingPunct="1">
        <a:defRPr kumimoji="1" sz="2400" kern="1200">
          <a:solidFill>
            <a:schemeClr val="tx1"/>
          </a:solidFill>
          <a:latin typeface="+mn-lt"/>
          <a:ea typeface="+mn-ea"/>
          <a:cs typeface="+mn-cs"/>
        </a:defRPr>
      </a:lvl1pPr>
      <a:lvl2pPr marL="610956" algn="l" defTabSz="1221913" rtl="0" eaLnBrk="1" latinLnBrk="0" hangingPunct="1">
        <a:defRPr kumimoji="1" sz="2400" kern="1200">
          <a:solidFill>
            <a:schemeClr val="tx1"/>
          </a:solidFill>
          <a:latin typeface="+mn-lt"/>
          <a:ea typeface="+mn-ea"/>
          <a:cs typeface="+mn-cs"/>
        </a:defRPr>
      </a:lvl2pPr>
      <a:lvl3pPr marL="1221913" algn="l" defTabSz="1221913" rtl="0" eaLnBrk="1" latinLnBrk="0" hangingPunct="1">
        <a:defRPr kumimoji="1" sz="2400" kern="1200">
          <a:solidFill>
            <a:schemeClr val="tx1"/>
          </a:solidFill>
          <a:latin typeface="+mn-lt"/>
          <a:ea typeface="+mn-ea"/>
          <a:cs typeface="+mn-cs"/>
        </a:defRPr>
      </a:lvl3pPr>
      <a:lvl4pPr marL="1832869" algn="l" defTabSz="1221913" rtl="0" eaLnBrk="1" latinLnBrk="0" hangingPunct="1">
        <a:defRPr kumimoji="1" sz="2400" kern="1200">
          <a:solidFill>
            <a:schemeClr val="tx1"/>
          </a:solidFill>
          <a:latin typeface="+mn-lt"/>
          <a:ea typeface="+mn-ea"/>
          <a:cs typeface="+mn-cs"/>
        </a:defRPr>
      </a:lvl4pPr>
      <a:lvl5pPr marL="2443825" algn="l" defTabSz="1221913" rtl="0" eaLnBrk="1" latinLnBrk="0" hangingPunct="1">
        <a:defRPr kumimoji="1" sz="2400" kern="1200">
          <a:solidFill>
            <a:schemeClr val="tx1"/>
          </a:solidFill>
          <a:latin typeface="+mn-lt"/>
          <a:ea typeface="+mn-ea"/>
          <a:cs typeface="+mn-cs"/>
        </a:defRPr>
      </a:lvl5pPr>
      <a:lvl6pPr marL="3054782" algn="l" defTabSz="1221913" rtl="0" eaLnBrk="1" latinLnBrk="0" hangingPunct="1">
        <a:defRPr kumimoji="1" sz="2400" kern="1200">
          <a:solidFill>
            <a:schemeClr val="tx1"/>
          </a:solidFill>
          <a:latin typeface="+mn-lt"/>
          <a:ea typeface="+mn-ea"/>
          <a:cs typeface="+mn-cs"/>
        </a:defRPr>
      </a:lvl6pPr>
      <a:lvl7pPr marL="3665738" algn="l" defTabSz="1221913" rtl="0" eaLnBrk="1" latinLnBrk="0" hangingPunct="1">
        <a:defRPr kumimoji="1" sz="2400" kern="1200">
          <a:solidFill>
            <a:schemeClr val="tx1"/>
          </a:solidFill>
          <a:latin typeface="+mn-lt"/>
          <a:ea typeface="+mn-ea"/>
          <a:cs typeface="+mn-cs"/>
        </a:defRPr>
      </a:lvl7pPr>
      <a:lvl8pPr marL="4276695" algn="l" defTabSz="1221913" rtl="0" eaLnBrk="1" latinLnBrk="0" hangingPunct="1">
        <a:defRPr kumimoji="1" sz="2400" kern="1200">
          <a:solidFill>
            <a:schemeClr val="tx1"/>
          </a:solidFill>
          <a:latin typeface="+mn-lt"/>
          <a:ea typeface="+mn-ea"/>
          <a:cs typeface="+mn-cs"/>
        </a:defRPr>
      </a:lvl8pPr>
      <a:lvl9pPr marL="4887651" algn="l" defTabSz="1221913" rtl="0" eaLnBrk="1" latinLnBrk="0" hangingPunct="1">
        <a:defRPr kumimoji="1"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24" userDrawn="1">
          <p15:clr>
            <a:srgbClr val="F26B43"/>
          </p15:clr>
        </p15:guide>
        <p15:guide id="2" pos="40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2"/>
          <p:cNvSpPr txBox="1">
            <a:spLocks noChangeArrowheads="1"/>
          </p:cNvSpPr>
          <p:nvPr/>
        </p:nvSpPr>
        <p:spPr>
          <a:xfrm>
            <a:off x="2080321" y="3360440"/>
            <a:ext cx="8640960" cy="1695450"/>
          </a:xfrm>
          <a:prstGeom prst="rect">
            <a:avLst/>
          </a:prstGeom>
          <a:solidFill>
            <a:schemeClr val="bg1"/>
          </a:solidFill>
          <a:ln>
            <a:solidFill>
              <a:schemeClr val="tx1"/>
            </a:solidFill>
            <a:miter lim="800000"/>
            <a:headEnd/>
            <a:tailEnd/>
          </a:ln>
          <a:effectLst>
            <a:outerShdw blurRad="50800" dist="38100" dir="2700000" algn="tl" rotWithShape="0">
              <a:prstClr val="black">
                <a:alpha val="40000"/>
              </a:prstClr>
            </a:outerShdw>
          </a:effectLst>
        </p:spPr>
        <p:txBody>
          <a:bodyPr anchor="ctr"/>
          <a:lst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914400"/>
            <a:r>
              <a:rPr lang="ja-JP" altLang="en-US" kern="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３．全体概要</a:t>
            </a:r>
          </a:p>
        </p:txBody>
      </p:sp>
      <p:sp>
        <p:nvSpPr>
          <p:cNvPr id="3" name="スライド番号プレースホルダー 2">
            <a:extLst>
              <a:ext uri="{FF2B5EF4-FFF2-40B4-BE49-F238E27FC236}">
                <a16:creationId xmlns:a16="http://schemas.microsoft.com/office/drawing/2014/main" id="{32EE0D40-1906-0BEE-9A53-FEE599BF5CFC}"/>
              </a:ext>
            </a:extLst>
          </p:cNvPr>
          <p:cNvSpPr>
            <a:spLocks noGrp="1"/>
          </p:cNvSpPr>
          <p:nvPr>
            <p:ph type="sldNum" sz="quarter" idx="4"/>
          </p:nvPr>
        </p:nvSpPr>
        <p:spPr/>
        <p:txBody>
          <a:bodyPr/>
          <a:lstStyle/>
          <a:p>
            <a:r>
              <a:rPr lang="en-US" altLang="ja-JP"/>
              <a:t>01.2-</a:t>
            </a:r>
            <a:fld id="{4C5E2FD1-144F-442B-9A84-40AAF03513A2}" type="slidenum">
              <a:rPr lang="en-US" altLang="ja-JP" smtClean="0"/>
              <a:pPr/>
              <a:t>1</a:t>
            </a:fld>
            <a:endParaRPr lang="en-US" altLang="ja-JP" dirty="0"/>
          </a:p>
        </p:txBody>
      </p:sp>
    </p:spTree>
    <p:extLst>
      <p:ext uri="{BB962C8B-B14F-4D97-AF65-F5344CB8AC3E}">
        <p14:creationId xmlns:p14="http://schemas.microsoft.com/office/powerpoint/2010/main" val="28392232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127636685"/>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番ポ工事結果情報（２／４）</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4" name="図 3"/>
          <p:cNvPicPr>
            <a:picLocks noChangeAspect="1"/>
          </p:cNvPicPr>
          <p:nvPr/>
        </p:nvPicPr>
        <p:blipFill>
          <a:blip r:embed="rId2"/>
          <a:stretch>
            <a:fillRect/>
          </a:stretch>
        </p:blipFill>
        <p:spPr>
          <a:xfrm>
            <a:off x="591499" y="3206904"/>
            <a:ext cx="7401197" cy="5034872"/>
          </a:xfrm>
          <a:prstGeom prst="rect">
            <a:avLst/>
          </a:prstGeom>
          <a:ln>
            <a:solidFill>
              <a:schemeClr val="tx1"/>
            </a:solidFill>
          </a:ln>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５</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】【C】</a:t>
            </a:r>
            <a:r>
              <a:rPr lang="ja-JP" altLang="en-US" dirty="0">
                <a:latin typeface="+mn-ea"/>
                <a:ea typeface="+mn-ea"/>
              </a:rPr>
              <a:t>番ポ工事結果情報画面を新規に作成し、</a:t>
            </a:r>
            <a:r>
              <a:rPr lang="en-US" altLang="ja-JP" dirty="0">
                <a:latin typeface="+mn-ea"/>
                <a:ea typeface="+mn-ea"/>
              </a:rPr>
              <a:t>BB-CASTAR</a:t>
            </a:r>
            <a:r>
              <a:rPr lang="ja-JP" altLang="en-US" dirty="0">
                <a:latin typeface="+mn-ea"/>
                <a:ea typeface="+mn-ea"/>
              </a:rPr>
              <a:t>から受信した着信試験用の電話番号、番号取得事業者の連絡先情報等、事業者単位の番ポ工事結果の全件表示を可能とする（最大</a:t>
            </a:r>
            <a:r>
              <a:rPr lang="en-US" altLang="ja-JP" dirty="0">
                <a:latin typeface="+mn-ea"/>
                <a:ea typeface="+mn-ea"/>
              </a:rPr>
              <a:t>300</a:t>
            </a:r>
            <a:r>
              <a:rPr lang="ja-JP" altLang="en-US" dirty="0">
                <a:latin typeface="+mn-ea"/>
                <a:ea typeface="+mn-ea"/>
              </a:rPr>
              <a:t>電番）</a:t>
            </a:r>
          </a:p>
          <a:p>
            <a:r>
              <a:rPr lang="ja-JP" altLang="en-US" dirty="0">
                <a:latin typeface="+mn-ea"/>
                <a:ea typeface="+mn-ea"/>
              </a:rPr>
              <a:t>　　・</a:t>
            </a:r>
            <a:r>
              <a:rPr lang="en-US" altLang="ja-JP" dirty="0">
                <a:latin typeface="+mn-ea"/>
                <a:ea typeface="+mn-ea"/>
              </a:rPr>
              <a:t>BB-CASTAR</a:t>
            </a:r>
            <a:r>
              <a:rPr lang="ja-JP" altLang="en-US" dirty="0">
                <a:latin typeface="+mn-ea"/>
                <a:ea typeface="+mn-ea"/>
              </a:rPr>
              <a:t>から流通する工事結果情報流通（番ポ工事）（事業者情報）および工事結果情報流通（番ポ工事）（工事結果情報）の流通内容を表示可能とする</a:t>
            </a:r>
            <a:endParaRPr lang="en-US" altLang="ja-JP" dirty="0">
              <a:latin typeface="+mn-ea"/>
              <a:ea typeface="+mn-ea"/>
            </a:endParaRPr>
          </a:p>
          <a:p>
            <a:r>
              <a:rPr lang="ja-JP" altLang="en-US" dirty="0">
                <a:latin typeface="+mn-ea"/>
                <a:ea typeface="+mn-ea"/>
              </a:rPr>
              <a:t>　　　新規に作成する番ポ工事結果情報画面のイメージを以下に示す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10</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16" name="正方形/長方形 15"/>
          <p:cNvSpPr/>
          <p:nvPr/>
        </p:nvSpPr>
        <p:spPr bwMode="auto">
          <a:xfrm>
            <a:off x="582726" y="7562321"/>
            <a:ext cx="7363112" cy="613135"/>
          </a:xfrm>
          <a:prstGeom prst="rect">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7" name="AutoShape 81">
            <a:extLst>
              <a:ext uri="{FF2B5EF4-FFF2-40B4-BE49-F238E27FC236}">
                <a16:creationId xmlns:a16="http://schemas.microsoft.com/office/drawing/2014/main" id="{A9B90A21-AC3E-1D4D-E757-663E99245A2F}"/>
              </a:ext>
            </a:extLst>
          </p:cNvPr>
          <p:cNvSpPr>
            <a:spLocks/>
          </p:cNvSpPr>
          <p:nvPr/>
        </p:nvSpPr>
        <p:spPr bwMode="auto">
          <a:xfrm>
            <a:off x="8201001" y="2927726"/>
            <a:ext cx="4224532" cy="4290855"/>
          </a:xfrm>
          <a:prstGeom prst="borderCallout2">
            <a:avLst>
              <a:gd name="adj1" fmla="val 12471"/>
              <a:gd name="adj2" fmla="val -297"/>
              <a:gd name="adj3" fmla="val 13394"/>
              <a:gd name="adj4" fmla="val -9145"/>
              <a:gd name="adj5" fmla="val 22359"/>
              <a:gd name="adj6" fmla="val -3066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番ポ工事結果情報</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19" name="正方形/長方形 18"/>
          <p:cNvSpPr/>
          <p:nvPr/>
        </p:nvSpPr>
        <p:spPr bwMode="auto">
          <a:xfrm>
            <a:off x="570310" y="3813449"/>
            <a:ext cx="7375987" cy="3687500"/>
          </a:xfrm>
          <a:prstGeom prst="rect">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graphicFrame>
        <p:nvGraphicFramePr>
          <p:cNvPr id="22" name="表 21">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131175021"/>
              </p:ext>
            </p:extLst>
          </p:nvPr>
        </p:nvGraphicFramePr>
        <p:xfrm>
          <a:off x="8276434" y="3141442"/>
          <a:ext cx="4080409" cy="3235868"/>
        </p:xfrm>
        <a:graphic>
          <a:graphicData uri="http://schemas.openxmlformats.org/drawingml/2006/table">
            <a:tbl>
              <a:tblPr/>
              <a:tblGrid>
                <a:gridCol w="318105">
                  <a:extLst>
                    <a:ext uri="{9D8B030D-6E8A-4147-A177-3AD203B41FA5}">
                      <a16:colId xmlns:a16="http://schemas.microsoft.com/office/drawing/2014/main" val="20000"/>
                    </a:ext>
                  </a:extLst>
                </a:gridCol>
                <a:gridCol w="2024351">
                  <a:extLst>
                    <a:ext uri="{9D8B030D-6E8A-4147-A177-3AD203B41FA5}">
                      <a16:colId xmlns:a16="http://schemas.microsoft.com/office/drawing/2014/main" val="20001"/>
                    </a:ext>
                  </a:extLst>
                </a:gridCol>
                <a:gridCol w="1737953">
                  <a:extLst>
                    <a:ext uri="{9D8B030D-6E8A-4147-A177-3AD203B41FA5}">
                      <a16:colId xmlns:a16="http://schemas.microsoft.com/office/drawing/2014/main" val="20002"/>
                    </a:ext>
                  </a:extLst>
                </a:gridCol>
              </a:tblGrid>
              <a:tr h="318668">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項番</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項目名</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詳細</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統合オーダＩＤ</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半角英数字：</a:t>
                      </a:r>
                      <a:r>
                        <a:rPr lang="en-US" altLang="ja-JP" sz="1000" b="0" i="0" u="none" strike="noStrike" dirty="0">
                          <a:solidFill>
                            <a:schemeClr val="tx1"/>
                          </a:solidFill>
                          <a:effectLst/>
                          <a:latin typeface="+mn-ea"/>
                          <a:ea typeface="+mn-ea"/>
                          <a:cs typeface="Meiryo UI" panose="020B0604030504040204" pitchFamily="50" charset="-128"/>
                        </a:rPr>
                        <a:t>14</a:t>
                      </a:r>
                      <a:r>
                        <a:rPr lang="ja-JP" altLang="en-US" sz="1000" b="0" i="0" u="none" strike="noStrike" dirty="0">
                          <a:solidFill>
                            <a:schemeClr val="tx1"/>
                          </a:solidFill>
                          <a:effectLst/>
                          <a:latin typeface="+mn-ea"/>
                          <a:ea typeface="+mn-ea"/>
                          <a:cs typeface="Meiryo UI" panose="020B0604030504040204" pitchFamily="50" charset="-128"/>
                        </a:rPr>
                        <a:t>桁</a:t>
                      </a:r>
                      <a:endParaRPr lang="en-US" altLang="ja-JP" sz="1000" dirty="0">
                        <a:solidFill>
                          <a:schemeClr val="tx1"/>
                        </a:solidFill>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全角：最大</a:t>
                      </a: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30</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3</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移転元事業者連絡先担当者</a:t>
                      </a:r>
                      <a:endParaRPr lang="en-US" altLang="ja-JP"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全角：最大</a:t>
                      </a:r>
                      <a:r>
                        <a:rPr lang="en-US" altLang="ja-JP" sz="1000" b="0" i="0" u="none" strike="noStrike" dirty="0">
                          <a:solidFill>
                            <a:schemeClr val="tx1"/>
                          </a:solidFill>
                          <a:effectLst/>
                          <a:latin typeface="+mn-ea"/>
                          <a:ea typeface="+mn-ea"/>
                          <a:cs typeface="Meiryo UI" panose="020B0604030504040204" pitchFamily="50" charset="-128"/>
                        </a:rPr>
                        <a:t>30</a:t>
                      </a:r>
                      <a:r>
                        <a:rPr lang="ja-JP" altLang="en-US" sz="1000" b="0" i="0" u="none" strike="noStrike" dirty="0">
                          <a:solidFill>
                            <a:schemeClr val="tx1"/>
                          </a:solidFill>
                          <a:effectLst/>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892138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4</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移転元事業者連絡先電話番号</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zh-CN" altLang="en-US" sz="1000" b="0" i="0" u="none" strike="noStrike" dirty="0">
                          <a:solidFill>
                            <a:schemeClr val="tx1"/>
                          </a:solidFill>
                          <a:effectLst/>
                          <a:latin typeface="+mn-ea"/>
                          <a:ea typeface="+mn-ea"/>
                          <a:cs typeface="Meiryo UI" panose="020B0604030504040204" pitchFamily="50" charset="-128"/>
                        </a:rPr>
                        <a:t>半角数字</a:t>
                      </a:r>
                      <a:r>
                        <a:rPr lang="ja-JP" altLang="en-US" sz="1000" b="0" i="0" u="none" strike="noStrike" dirty="0">
                          <a:solidFill>
                            <a:schemeClr val="tx1"/>
                          </a:solidFill>
                          <a:effectLst/>
                          <a:latin typeface="+mn-ea"/>
                          <a:ea typeface="+mn-ea"/>
                          <a:cs typeface="Meiryo UI" panose="020B0604030504040204" pitchFamily="50" charset="-128"/>
                        </a:rPr>
                        <a:t>記号</a:t>
                      </a:r>
                      <a:r>
                        <a:rPr lang="zh-CN" altLang="en-US" sz="1000" b="0" i="0" u="none" strike="noStrike" dirty="0">
                          <a:solidFill>
                            <a:schemeClr val="tx1"/>
                          </a:solidFill>
                          <a:effectLst/>
                          <a:latin typeface="+mn-ea"/>
                          <a:ea typeface="+mn-ea"/>
                          <a:cs typeface="Meiryo UI" panose="020B0604030504040204" pitchFamily="50" charset="-128"/>
                        </a:rPr>
                        <a:t>：</a:t>
                      </a:r>
                      <a:r>
                        <a:rPr lang="en-US" altLang="zh-CN" sz="1000" b="0" i="0" u="none" strike="noStrike" dirty="0">
                          <a:solidFill>
                            <a:schemeClr val="tx1"/>
                          </a:solidFill>
                          <a:effectLst/>
                          <a:latin typeface="+mn-ea"/>
                          <a:ea typeface="+mn-ea"/>
                          <a:cs typeface="Meiryo UI" panose="020B0604030504040204" pitchFamily="50" charset="-128"/>
                        </a:rPr>
                        <a:t>13</a:t>
                      </a:r>
                      <a:r>
                        <a:rPr lang="zh-CN" altLang="en-US" sz="1000" b="0" i="0" u="none" strike="noStrike" dirty="0">
                          <a:solidFill>
                            <a:schemeClr val="tx1"/>
                          </a:solidFill>
                          <a:effectLst/>
                          <a:latin typeface="+mn-ea"/>
                          <a:ea typeface="+mn-ea"/>
                          <a:cs typeface="Meiryo UI" panose="020B0604030504040204" pitchFamily="50" charset="-128"/>
                        </a:rPr>
                        <a:t>桁 </a:t>
                      </a:r>
                      <a:r>
                        <a:rPr lang="en-US" altLang="zh-CN" sz="1000" b="0" i="0" u="none" strike="noStrike" dirty="0">
                          <a:solidFill>
                            <a:schemeClr val="tx1"/>
                          </a:solidFill>
                          <a:effectLst/>
                          <a:latin typeface="+mn-ea"/>
                          <a:ea typeface="+mn-ea"/>
                          <a:cs typeface="Meiryo UI" panose="020B0604030504040204" pitchFamily="50" charset="-128"/>
                        </a:rPr>
                        <a:t>*2</a:t>
                      </a:r>
                      <a:endParaRPr lang="zh-CN"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23320092"/>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5</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オーダ番号 </a:t>
                      </a:r>
                      <a:r>
                        <a:rPr lang="en-US" altLang="ja-JP" sz="1000" b="0" i="0" u="none" strike="noStrike" dirty="0">
                          <a:solidFill>
                            <a:schemeClr val="tx1"/>
                          </a:solidFill>
                          <a:effectLst/>
                          <a:latin typeface="+mn-ea"/>
                          <a:ea typeface="+mn-ea"/>
                          <a:cs typeface="Meiryo UI" panose="020B0604030504040204" pitchFamily="50" charset="-128"/>
                        </a:rPr>
                        <a:t>*1</a:t>
                      </a:r>
                      <a:endParaRPr lang="ja-JP"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zh-CN" altLang="en-US" sz="1000" dirty="0">
                          <a:solidFill>
                            <a:schemeClr val="tx1"/>
                          </a:solidFill>
                          <a:latin typeface="+mn-ea"/>
                          <a:ea typeface="+mn-ea"/>
                        </a:rPr>
                        <a:t>半角英数字：</a:t>
                      </a:r>
                      <a:r>
                        <a:rPr lang="en-US" altLang="zh-CN" sz="1000" dirty="0">
                          <a:solidFill>
                            <a:schemeClr val="tx1"/>
                          </a:solidFill>
                          <a:latin typeface="+mn-ea"/>
                          <a:ea typeface="+mn-ea"/>
                        </a:rPr>
                        <a:t>16</a:t>
                      </a:r>
                      <a:r>
                        <a:rPr lang="zh-CN" altLang="en-US" sz="1000" dirty="0">
                          <a:solidFill>
                            <a:schemeClr val="tx1"/>
                          </a:solidFill>
                          <a:latin typeface="+mn-ea"/>
                          <a:ea typeface="+mn-ea"/>
                        </a:rPr>
                        <a:t>桁</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102517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6</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ea typeface="+mn-ea"/>
                        </a:rPr>
                        <a:t>全角：最大</a:t>
                      </a:r>
                      <a:r>
                        <a:rPr lang="en-US" altLang="ja-JP" sz="1000" dirty="0">
                          <a:solidFill>
                            <a:schemeClr val="tx1"/>
                          </a:solidFill>
                          <a:latin typeface="+mn-ea"/>
                          <a:ea typeface="+mn-ea"/>
                        </a:rPr>
                        <a:t>30</a:t>
                      </a:r>
                      <a:r>
                        <a:rPr lang="ja-JP" altLang="en-US" sz="1000" dirty="0">
                          <a:solidFill>
                            <a:schemeClr val="tx1"/>
                          </a:solidFill>
                          <a:latin typeface="+mn-ea"/>
                          <a:ea typeface="+mn-ea"/>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785595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7</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番号取得事業者連絡先担当者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全角：最大</a:t>
                      </a:r>
                      <a:r>
                        <a:rPr lang="en-US" altLang="ja-JP" sz="1000" dirty="0">
                          <a:solidFill>
                            <a:schemeClr val="tx1"/>
                          </a:solidFill>
                          <a:latin typeface="+mn-ea"/>
                          <a:ea typeface="+mn-ea"/>
                        </a:rPr>
                        <a:t>30</a:t>
                      </a:r>
                      <a:r>
                        <a:rPr lang="ja-JP" altLang="en-US" sz="1000" dirty="0">
                          <a:solidFill>
                            <a:schemeClr val="tx1"/>
                          </a:solidFill>
                          <a:latin typeface="+mn-ea"/>
                          <a:ea typeface="+mn-ea"/>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305230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8</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r>
                        <a:rPr lang="zh-TW" altLang="en-US" sz="1000" dirty="0">
                          <a:solidFill>
                            <a:schemeClr val="tx1"/>
                          </a:solidFill>
                          <a:latin typeface="+mn-ea"/>
                          <a:ea typeface="+mn-ea"/>
                        </a:rPr>
                        <a:t>連絡先電話番号</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zh-CN" altLang="en-US" sz="1000" dirty="0">
                          <a:solidFill>
                            <a:schemeClr val="tx1"/>
                          </a:solidFill>
                          <a:latin typeface="+mn-ea"/>
                          <a:ea typeface="+mn-ea"/>
                        </a:rPr>
                        <a:t>半角数字</a:t>
                      </a:r>
                      <a:r>
                        <a:rPr lang="ja-JP" altLang="en-US" sz="1000" dirty="0">
                          <a:solidFill>
                            <a:schemeClr val="tx1"/>
                          </a:solidFill>
                          <a:latin typeface="+mn-ea"/>
                          <a:ea typeface="+mn-ea"/>
                        </a:rPr>
                        <a:t>記号</a:t>
                      </a:r>
                      <a:r>
                        <a:rPr lang="zh-CN" altLang="en-US" sz="1000" dirty="0">
                          <a:solidFill>
                            <a:schemeClr val="tx1"/>
                          </a:solidFill>
                          <a:latin typeface="+mn-ea"/>
                          <a:ea typeface="+mn-ea"/>
                        </a:rPr>
                        <a:t>：</a:t>
                      </a:r>
                      <a:r>
                        <a:rPr lang="en-US" altLang="zh-CN" sz="1000" dirty="0">
                          <a:solidFill>
                            <a:schemeClr val="tx1"/>
                          </a:solidFill>
                          <a:latin typeface="+mn-ea"/>
                          <a:ea typeface="+mn-ea"/>
                        </a:rPr>
                        <a:t>13</a:t>
                      </a:r>
                      <a:r>
                        <a:rPr lang="zh-CN" altLang="en-US" sz="1000" dirty="0">
                          <a:solidFill>
                            <a:schemeClr val="tx1"/>
                          </a:solidFill>
                          <a:latin typeface="+mn-ea"/>
                          <a:ea typeface="+mn-ea"/>
                        </a:rPr>
                        <a:t>桁 </a:t>
                      </a:r>
                      <a:r>
                        <a:rPr lang="en-US" altLang="zh-CN" sz="1000" dirty="0">
                          <a:solidFill>
                            <a:schemeClr val="tx1"/>
                          </a:solidFill>
                          <a:latin typeface="+mn-ea"/>
                          <a:ea typeface="+mn-ea"/>
                        </a:rPr>
                        <a:t>*2</a:t>
                      </a:r>
                      <a:endParaRPr lang="zh-CN"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987267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9</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電話番号</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半角数字記号：</a:t>
                      </a:r>
                      <a:r>
                        <a:rPr lang="en-US" altLang="ja-JP" sz="1000" b="0" i="0" u="none" strike="noStrike" dirty="0">
                          <a:solidFill>
                            <a:schemeClr val="tx1"/>
                          </a:solidFill>
                          <a:effectLst/>
                          <a:latin typeface="+mn-ea"/>
                          <a:ea typeface="+mn-ea"/>
                          <a:cs typeface="Meiryo UI" panose="020B0604030504040204" pitchFamily="50" charset="-128"/>
                        </a:rPr>
                        <a:t>12</a:t>
                      </a:r>
                      <a:r>
                        <a:rPr lang="ja-JP" altLang="en-US" sz="1000" b="0" i="0" u="none" strike="noStrike" dirty="0">
                          <a:solidFill>
                            <a:schemeClr val="tx1"/>
                          </a:solidFill>
                          <a:effectLst/>
                          <a:latin typeface="+mn-ea"/>
                          <a:ea typeface="+mn-ea"/>
                          <a:cs typeface="Meiryo UI" panose="020B0604030504040204" pitchFamily="50" charset="-128"/>
                        </a:rPr>
                        <a:t>桁 </a:t>
                      </a:r>
                      <a:r>
                        <a:rPr lang="en-US" altLang="ja-JP" sz="1000" b="0" i="0" u="none" strike="noStrike" dirty="0">
                          <a:solidFill>
                            <a:schemeClr val="tx1"/>
                          </a:solidFill>
                          <a:effectLst/>
                          <a:latin typeface="+mn-ea"/>
                          <a:ea typeface="+mn-ea"/>
                          <a:cs typeface="Meiryo UI" panose="020B0604030504040204" pitchFamily="50" charset="-128"/>
                        </a:rPr>
                        <a:t>*2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297246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10</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回線数</a:t>
                      </a:r>
                      <a:r>
                        <a:rPr lang="ja-JP" altLang="en-US" sz="1000" b="0" i="0" u="none" strike="noStrike" baseline="0" dirty="0">
                          <a:solidFill>
                            <a:schemeClr val="tx1"/>
                          </a:solidFill>
                          <a:effectLst/>
                          <a:latin typeface="+mn-ea"/>
                          <a:ea typeface="+mn-ea"/>
                          <a:cs typeface="Meiryo UI" panose="020B0604030504040204" pitchFamily="50" charset="-128"/>
                        </a:rPr>
                        <a:t> </a:t>
                      </a:r>
                      <a:r>
                        <a:rPr lang="en-US" altLang="ja-JP" sz="1000" b="0" i="0" u="none" strike="noStrike" baseline="0" dirty="0">
                          <a:solidFill>
                            <a:schemeClr val="tx1"/>
                          </a:solidFill>
                          <a:effectLst/>
                          <a:latin typeface="+mn-ea"/>
                          <a:ea typeface="+mn-ea"/>
                          <a:cs typeface="Meiryo UI" panose="020B0604030504040204" pitchFamily="50" charset="-128"/>
                        </a:rPr>
                        <a:t>*3</a:t>
                      </a:r>
                      <a:endParaRPr lang="ja-JP"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a:t>
                      </a:r>
                      <a:r>
                        <a:rPr lang="en-US" altLang="ja-JP" sz="1000" b="0" i="0" u="none" strike="noStrike" dirty="0">
                          <a:solidFill>
                            <a:schemeClr val="tx1"/>
                          </a:solidFill>
                          <a:effectLst/>
                          <a:latin typeface="+mn-ea"/>
                          <a:ea typeface="+mn-ea"/>
                          <a:cs typeface="Meiryo UI" panose="020B0604030504040204" pitchFamily="50" charset="-128"/>
                        </a:rPr>
                        <a:t>3</a:t>
                      </a:r>
                      <a:r>
                        <a:rPr lang="ja-JP" altLang="en-US" sz="1000" b="0" i="0" u="none" strike="noStrike" dirty="0">
                          <a:solidFill>
                            <a:schemeClr val="tx1"/>
                          </a:solidFill>
                          <a:effectLst/>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960925"/>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11</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ENUM</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切替工事</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無、有</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7842832"/>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番ポ工事結果受信日時</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n-lt"/>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1696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13</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n-lt"/>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500844"/>
                  </a:ext>
                </a:extLst>
              </a:tr>
            </a:tbl>
          </a:graphicData>
        </a:graphic>
      </p:graphicFrame>
      <p:sp>
        <p:nvSpPr>
          <p:cNvPr id="24" name="AutoShape 81">
            <a:extLst>
              <a:ext uri="{FF2B5EF4-FFF2-40B4-BE49-F238E27FC236}">
                <a16:creationId xmlns:a16="http://schemas.microsoft.com/office/drawing/2014/main" id="{A9B90A21-AC3E-1D4D-E757-663E99245A2F}"/>
              </a:ext>
            </a:extLst>
          </p:cNvPr>
          <p:cNvSpPr>
            <a:spLocks/>
          </p:cNvSpPr>
          <p:nvPr/>
        </p:nvSpPr>
        <p:spPr bwMode="auto">
          <a:xfrm>
            <a:off x="8201001" y="7302820"/>
            <a:ext cx="4224423" cy="1169341"/>
          </a:xfrm>
          <a:prstGeom prst="borderCallout2">
            <a:avLst>
              <a:gd name="adj1" fmla="val 39435"/>
              <a:gd name="adj2" fmla="val -1537"/>
              <a:gd name="adj3" fmla="val 40245"/>
              <a:gd name="adj4" fmla="val -11692"/>
              <a:gd name="adj5" fmla="val 51559"/>
              <a:gd name="adj6" fmla="val -22785"/>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電話番号一覧</a:t>
            </a:r>
            <a:r>
              <a:rPr lang="en-US" altLang="ja-JP" sz="1000" dirty="0">
                <a:solidFill>
                  <a:prstClr val="black"/>
                </a:solidFill>
                <a:latin typeface="Meiryo UI"/>
                <a:ea typeface="Meiryo UI"/>
              </a:rPr>
              <a:t>】</a:t>
            </a:r>
          </a:p>
        </p:txBody>
      </p:sp>
      <p:graphicFrame>
        <p:nvGraphicFramePr>
          <p:cNvPr id="25" name="表 24">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3831282143"/>
              </p:ext>
            </p:extLst>
          </p:nvPr>
        </p:nvGraphicFramePr>
        <p:xfrm>
          <a:off x="8280061" y="7528355"/>
          <a:ext cx="4076782" cy="538725"/>
        </p:xfrm>
        <a:graphic>
          <a:graphicData uri="http://schemas.openxmlformats.org/drawingml/2006/table">
            <a:tbl>
              <a:tblPr/>
              <a:tblGrid>
                <a:gridCol w="338174">
                  <a:extLst>
                    <a:ext uri="{9D8B030D-6E8A-4147-A177-3AD203B41FA5}">
                      <a16:colId xmlns:a16="http://schemas.microsoft.com/office/drawing/2014/main" val="20000"/>
                    </a:ext>
                  </a:extLst>
                </a:gridCol>
                <a:gridCol w="2031037">
                  <a:extLst>
                    <a:ext uri="{9D8B030D-6E8A-4147-A177-3AD203B41FA5}">
                      <a16:colId xmlns:a16="http://schemas.microsoft.com/office/drawing/2014/main" val="20001"/>
                    </a:ext>
                  </a:extLst>
                </a:gridCol>
                <a:gridCol w="1707571">
                  <a:extLst>
                    <a:ext uri="{9D8B030D-6E8A-4147-A177-3AD203B41FA5}">
                      <a16:colId xmlns:a16="http://schemas.microsoft.com/office/drawing/2014/main" val="20002"/>
                    </a:ext>
                  </a:extLst>
                </a:gridCol>
              </a:tblGrid>
              <a:tr h="314325">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項目名</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160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電話番号 </a:t>
                      </a:r>
                      <a:r>
                        <a:rPr lang="en-US" altLang="ja-JP" sz="1000" b="0" i="0" u="none" strike="noStrike" dirty="0">
                          <a:solidFill>
                            <a:schemeClr val="tx1"/>
                          </a:solidFill>
                          <a:effectLst/>
                          <a:latin typeface="+mn-ea"/>
                          <a:ea typeface="+mn-ea"/>
                          <a:cs typeface="Meiryo UI" panose="020B0604030504040204" pitchFamily="50" charset="-128"/>
                        </a:rPr>
                        <a:t>*1</a:t>
                      </a: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半角数字記号：</a:t>
                      </a:r>
                      <a:r>
                        <a:rPr lang="en-US" altLang="ja-JP" sz="1000" b="0" i="0" u="none" strike="noStrike" dirty="0">
                          <a:solidFill>
                            <a:schemeClr val="tx1"/>
                          </a:solidFill>
                          <a:effectLst/>
                          <a:latin typeface="+mn-ea"/>
                          <a:ea typeface="+mn-ea"/>
                          <a:cs typeface="Meiryo UI" panose="020B0604030504040204" pitchFamily="50" charset="-128"/>
                        </a:rPr>
                        <a:t>12</a:t>
                      </a:r>
                      <a:r>
                        <a:rPr lang="ja-JP" altLang="en-US" sz="1000" b="0" i="0" u="none" strike="noStrike" dirty="0">
                          <a:solidFill>
                            <a:schemeClr val="tx1"/>
                          </a:solidFill>
                          <a:effectLst/>
                          <a:latin typeface="+mn-ea"/>
                          <a:ea typeface="+mn-ea"/>
                          <a:cs typeface="Meiryo UI" panose="020B0604030504040204" pitchFamily="50" charset="-128"/>
                        </a:rPr>
                        <a:t>桁 </a:t>
                      </a:r>
                      <a:r>
                        <a:rPr lang="en-US" altLang="ja-JP" sz="1000" b="0" i="0" u="none" strike="noStrike" dirty="0">
                          <a:solidFill>
                            <a:schemeClr val="tx1"/>
                          </a:solidFill>
                          <a:effectLst/>
                          <a:latin typeface="+mn-ea"/>
                          <a:ea typeface="+mn-ea"/>
                          <a:cs typeface="Meiryo UI" panose="020B0604030504040204" pitchFamily="50" charset="-128"/>
                        </a:rPr>
                        <a:t>*2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28" name="テキスト ボックス 27"/>
          <p:cNvSpPr txBox="1"/>
          <p:nvPr/>
        </p:nvSpPr>
        <p:spPr>
          <a:xfrm>
            <a:off x="8369822" y="6432024"/>
            <a:ext cx="3863627" cy="710067"/>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：オーダ番号の昇順にレコードを表示する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：電話番号はハイフンあり</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なしの両方のケースが存在する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：移転元事業者に対する１番号取得事業者の電話番号総数を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表示する</a:t>
            </a:r>
          </a:p>
        </p:txBody>
      </p:sp>
      <p:sp>
        <p:nvSpPr>
          <p:cNvPr id="30" name="テキスト ボックス 29"/>
          <p:cNvSpPr txBox="1"/>
          <p:nvPr/>
        </p:nvSpPr>
        <p:spPr>
          <a:xfrm>
            <a:off x="686299" y="2675054"/>
            <a:ext cx="7259997"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■双方向番ポ（オーダ流通システムへの申込み）の場合の表示イメージ（１／２）</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工事結果情報流通（番ポ工事）（事業者情報）のみ受信時</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テキスト ボックス 39"/>
          <p:cNvSpPr txBox="1"/>
          <p:nvPr/>
        </p:nvSpPr>
        <p:spPr>
          <a:xfrm>
            <a:off x="8369822" y="8070717"/>
            <a:ext cx="3863627"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：電話番号の昇順にレコードを表示する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：電話番号はハイフンあり</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なしの両方のケースが存在する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4474508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3204510735"/>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番ポ工事結果情報（３／４）</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3" name="図 2"/>
          <p:cNvPicPr>
            <a:picLocks noChangeAspect="1"/>
          </p:cNvPicPr>
          <p:nvPr/>
        </p:nvPicPr>
        <p:blipFill>
          <a:blip r:embed="rId2"/>
          <a:stretch>
            <a:fillRect/>
          </a:stretch>
        </p:blipFill>
        <p:spPr>
          <a:xfrm>
            <a:off x="568152" y="3206904"/>
            <a:ext cx="7438729" cy="5060404"/>
          </a:xfrm>
          <a:prstGeom prst="rect">
            <a:avLst/>
          </a:prstGeom>
          <a:ln>
            <a:solidFill>
              <a:schemeClr val="tx1"/>
            </a:solidFill>
          </a:ln>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６</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】【C】</a:t>
            </a:r>
            <a:r>
              <a:rPr lang="ja-JP" altLang="en-US" dirty="0">
                <a:latin typeface="+mn-ea"/>
                <a:ea typeface="+mn-ea"/>
              </a:rPr>
              <a:t>番ポ工事結果情報画面を新規に作成し、</a:t>
            </a:r>
            <a:r>
              <a:rPr lang="en-US" altLang="ja-JP" dirty="0">
                <a:latin typeface="+mn-ea"/>
                <a:ea typeface="+mn-ea"/>
              </a:rPr>
              <a:t>BB-CASTAR</a:t>
            </a:r>
            <a:r>
              <a:rPr lang="ja-JP" altLang="en-US" dirty="0">
                <a:latin typeface="+mn-ea"/>
                <a:ea typeface="+mn-ea"/>
              </a:rPr>
              <a:t>から受信した着信試験用の電話番号、番号取得事業者の連絡先情報等、事業者単位の番ポ工事結果の全件表示を可能とする（最大</a:t>
            </a:r>
            <a:r>
              <a:rPr lang="en-US" altLang="ja-JP" dirty="0">
                <a:latin typeface="+mn-ea"/>
                <a:ea typeface="+mn-ea"/>
              </a:rPr>
              <a:t>300</a:t>
            </a:r>
            <a:r>
              <a:rPr lang="ja-JP" altLang="en-US" dirty="0">
                <a:latin typeface="+mn-ea"/>
                <a:ea typeface="+mn-ea"/>
              </a:rPr>
              <a:t>電番）</a:t>
            </a:r>
          </a:p>
          <a:p>
            <a:r>
              <a:rPr lang="ja-JP" altLang="en-US" dirty="0">
                <a:latin typeface="+mn-ea"/>
                <a:ea typeface="+mn-ea"/>
              </a:rPr>
              <a:t>　　・</a:t>
            </a:r>
            <a:r>
              <a:rPr lang="en-US" altLang="ja-JP" dirty="0">
                <a:latin typeface="+mn-ea"/>
                <a:ea typeface="+mn-ea"/>
              </a:rPr>
              <a:t>BB-CASTAR</a:t>
            </a:r>
            <a:r>
              <a:rPr lang="ja-JP" altLang="en-US" dirty="0">
                <a:latin typeface="+mn-ea"/>
                <a:ea typeface="+mn-ea"/>
              </a:rPr>
              <a:t>から流通する工事結果情報流通（番ポ工事）（事業者情報）および工事結果情報流通（番ポ工事）（工事結果情報）の流通内容を表示可能とする</a:t>
            </a:r>
            <a:endParaRPr lang="en-US" altLang="ja-JP" dirty="0">
              <a:latin typeface="+mn-ea"/>
              <a:ea typeface="+mn-ea"/>
            </a:endParaRPr>
          </a:p>
          <a:p>
            <a:r>
              <a:rPr lang="ja-JP" altLang="en-US" dirty="0">
                <a:latin typeface="+mn-ea"/>
                <a:ea typeface="+mn-ea"/>
              </a:rPr>
              <a:t>　　　新規に作成する番ポ工事結果情報画面のイメージを以下に示す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11</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16" name="正方形/長方形 15"/>
          <p:cNvSpPr/>
          <p:nvPr/>
        </p:nvSpPr>
        <p:spPr bwMode="auto">
          <a:xfrm>
            <a:off x="582726" y="7562321"/>
            <a:ext cx="7363112" cy="613135"/>
          </a:xfrm>
          <a:prstGeom prst="rect">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7" name="AutoShape 81">
            <a:extLst>
              <a:ext uri="{FF2B5EF4-FFF2-40B4-BE49-F238E27FC236}">
                <a16:creationId xmlns:a16="http://schemas.microsoft.com/office/drawing/2014/main" id="{A9B90A21-AC3E-1D4D-E757-663E99245A2F}"/>
              </a:ext>
            </a:extLst>
          </p:cNvPr>
          <p:cNvSpPr>
            <a:spLocks/>
          </p:cNvSpPr>
          <p:nvPr/>
        </p:nvSpPr>
        <p:spPr bwMode="auto">
          <a:xfrm>
            <a:off x="8201001" y="2927726"/>
            <a:ext cx="4224532" cy="4290855"/>
          </a:xfrm>
          <a:prstGeom prst="borderCallout2">
            <a:avLst>
              <a:gd name="adj1" fmla="val 12471"/>
              <a:gd name="adj2" fmla="val -297"/>
              <a:gd name="adj3" fmla="val 13394"/>
              <a:gd name="adj4" fmla="val -9145"/>
              <a:gd name="adj5" fmla="val 22359"/>
              <a:gd name="adj6" fmla="val -3066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番ポ工事結果情報</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19" name="正方形/長方形 18"/>
          <p:cNvSpPr/>
          <p:nvPr/>
        </p:nvSpPr>
        <p:spPr bwMode="auto">
          <a:xfrm>
            <a:off x="570310" y="3813449"/>
            <a:ext cx="7375987" cy="3687500"/>
          </a:xfrm>
          <a:prstGeom prst="rect">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graphicFrame>
        <p:nvGraphicFramePr>
          <p:cNvPr id="22" name="表 21">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131175021"/>
              </p:ext>
            </p:extLst>
          </p:nvPr>
        </p:nvGraphicFramePr>
        <p:xfrm>
          <a:off x="8276434" y="3141442"/>
          <a:ext cx="4080409" cy="3235868"/>
        </p:xfrm>
        <a:graphic>
          <a:graphicData uri="http://schemas.openxmlformats.org/drawingml/2006/table">
            <a:tbl>
              <a:tblPr/>
              <a:tblGrid>
                <a:gridCol w="318105">
                  <a:extLst>
                    <a:ext uri="{9D8B030D-6E8A-4147-A177-3AD203B41FA5}">
                      <a16:colId xmlns:a16="http://schemas.microsoft.com/office/drawing/2014/main" val="20000"/>
                    </a:ext>
                  </a:extLst>
                </a:gridCol>
                <a:gridCol w="2024351">
                  <a:extLst>
                    <a:ext uri="{9D8B030D-6E8A-4147-A177-3AD203B41FA5}">
                      <a16:colId xmlns:a16="http://schemas.microsoft.com/office/drawing/2014/main" val="20001"/>
                    </a:ext>
                  </a:extLst>
                </a:gridCol>
                <a:gridCol w="1737953">
                  <a:extLst>
                    <a:ext uri="{9D8B030D-6E8A-4147-A177-3AD203B41FA5}">
                      <a16:colId xmlns:a16="http://schemas.microsoft.com/office/drawing/2014/main" val="20002"/>
                    </a:ext>
                  </a:extLst>
                </a:gridCol>
              </a:tblGrid>
              <a:tr h="318668">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項番</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項目名</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chemeClr val="tx1"/>
                          </a:solidFill>
                          <a:effectLst/>
                          <a:latin typeface="+mn-ea"/>
                          <a:ea typeface="+mn-ea"/>
                          <a:cs typeface="Meiryo UI" panose="020B0604030504040204" pitchFamily="50" charset="-128"/>
                        </a:rPr>
                        <a:t>詳細</a:t>
                      </a:r>
                    </a:p>
                  </a:txBody>
                  <a:tcPr marL="9525" marR="952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統合オーダＩＤ</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半角英数字：</a:t>
                      </a:r>
                      <a:r>
                        <a:rPr lang="en-US" altLang="ja-JP" sz="1000" b="0" i="0" u="none" strike="noStrike" dirty="0">
                          <a:solidFill>
                            <a:schemeClr val="tx1"/>
                          </a:solidFill>
                          <a:effectLst/>
                          <a:latin typeface="+mn-ea"/>
                          <a:ea typeface="+mn-ea"/>
                          <a:cs typeface="Meiryo UI" panose="020B0604030504040204" pitchFamily="50" charset="-128"/>
                        </a:rPr>
                        <a:t>14</a:t>
                      </a:r>
                      <a:r>
                        <a:rPr lang="ja-JP" altLang="en-US" sz="1000" b="0" i="0" u="none" strike="noStrike" dirty="0">
                          <a:solidFill>
                            <a:schemeClr val="tx1"/>
                          </a:solidFill>
                          <a:effectLst/>
                          <a:latin typeface="+mn-ea"/>
                          <a:ea typeface="+mn-ea"/>
                          <a:cs typeface="Meiryo UI" panose="020B0604030504040204" pitchFamily="50" charset="-128"/>
                        </a:rPr>
                        <a:t>桁</a:t>
                      </a:r>
                      <a:endParaRPr lang="en-US" altLang="ja-JP" sz="1000" dirty="0">
                        <a:solidFill>
                          <a:schemeClr val="tx1"/>
                        </a:solidFill>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全角：最大</a:t>
                      </a: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30</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3</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移転元事業者連絡先担当者</a:t>
                      </a:r>
                      <a:endParaRPr lang="en-US" altLang="ja-JP"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全角：最大</a:t>
                      </a:r>
                      <a:r>
                        <a:rPr lang="en-US" altLang="ja-JP" sz="1000" b="0" i="0" u="none" strike="noStrike" dirty="0">
                          <a:solidFill>
                            <a:schemeClr val="tx1"/>
                          </a:solidFill>
                          <a:effectLst/>
                          <a:latin typeface="+mn-ea"/>
                          <a:ea typeface="+mn-ea"/>
                          <a:cs typeface="Meiryo UI" panose="020B0604030504040204" pitchFamily="50" charset="-128"/>
                        </a:rPr>
                        <a:t>30</a:t>
                      </a:r>
                      <a:r>
                        <a:rPr lang="ja-JP" altLang="en-US" sz="1000" b="0" i="0" u="none" strike="noStrike" dirty="0">
                          <a:solidFill>
                            <a:schemeClr val="tx1"/>
                          </a:solidFill>
                          <a:effectLst/>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892138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4</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移転元事業者連絡先電話番号</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zh-CN" altLang="en-US" sz="1000" b="0" i="0" u="none" strike="noStrike" dirty="0">
                          <a:solidFill>
                            <a:schemeClr val="tx1"/>
                          </a:solidFill>
                          <a:effectLst/>
                          <a:latin typeface="+mn-ea"/>
                          <a:ea typeface="+mn-ea"/>
                          <a:cs typeface="Meiryo UI" panose="020B0604030504040204" pitchFamily="50" charset="-128"/>
                        </a:rPr>
                        <a:t>半角数字</a:t>
                      </a:r>
                      <a:r>
                        <a:rPr lang="ja-JP" altLang="en-US" sz="1000" b="0" i="0" u="none" strike="noStrike" dirty="0">
                          <a:solidFill>
                            <a:schemeClr val="tx1"/>
                          </a:solidFill>
                          <a:effectLst/>
                          <a:latin typeface="+mn-ea"/>
                          <a:ea typeface="+mn-ea"/>
                          <a:cs typeface="Meiryo UI" panose="020B0604030504040204" pitchFamily="50" charset="-128"/>
                        </a:rPr>
                        <a:t>記号</a:t>
                      </a:r>
                      <a:r>
                        <a:rPr lang="zh-CN" altLang="en-US" sz="1000" b="0" i="0" u="none" strike="noStrike" dirty="0">
                          <a:solidFill>
                            <a:schemeClr val="tx1"/>
                          </a:solidFill>
                          <a:effectLst/>
                          <a:latin typeface="+mn-ea"/>
                          <a:ea typeface="+mn-ea"/>
                          <a:cs typeface="Meiryo UI" panose="020B0604030504040204" pitchFamily="50" charset="-128"/>
                        </a:rPr>
                        <a:t>：</a:t>
                      </a:r>
                      <a:r>
                        <a:rPr lang="en-US" altLang="zh-CN" sz="1000" b="0" i="0" u="none" strike="noStrike" dirty="0">
                          <a:solidFill>
                            <a:schemeClr val="tx1"/>
                          </a:solidFill>
                          <a:effectLst/>
                          <a:latin typeface="+mn-ea"/>
                          <a:ea typeface="+mn-ea"/>
                          <a:cs typeface="Meiryo UI" panose="020B0604030504040204" pitchFamily="50" charset="-128"/>
                        </a:rPr>
                        <a:t>13</a:t>
                      </a:r>
                      <a:r>
                        <a:rPr lang="zh-CN" altLang="en-US" sz="1000" b="0" i="0" u="none" strike="noStrike" dirty="0">
                          <a:solidFill>
                            <a:schemeClr val="tx1"/>
                          </a:solidFill>
                          <a:effectLst/>
                          <a:latin typeface="+mn-ea"/>
                          <a:ea typeface="+mn-ea"/>
                          <a:cs typeface="Meiryo UI" panose="020B0604030504040204" pitchFamily="50" charset="-128"/>
                        </a:rPr>
                        <a:t>桁 </a:t>
                      </a:r>
                      <a:r>
                        <a:rPr lang="en-US" altLang="zh-CN" sz="1000" b="0" i="0" u="none" strike="noStrike" dirty="0">
                          <a:solidFill>
                            <a:schemeClr val="tx1"/>
                          </a:solidFill>
                          <a:effectLst/>
                          <a:latin typeface="+mn-ea"/>
                          <a:ea typeface="+mn-ea"/>
                          <a:cs typeface="Meiryo UI" panose="020B0604030504040204" pitchFamily="50" charset="-128"/>
                        </a:rPr>
                        <a:t>*2</a:t>
                      </a:r>
                      <a:endParaRPr lang="zh-CN"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23320092"/>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5</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オーダ番号 </a:t>
                      </a:r>
                      <a:r>
                        <a:rPr lang="en-US" altLang="ja-JP" sz="1000" b="0" i="0" u="none" strike="noStrike" dirty="0">
                          <a:solidFill>
                            <a:schemeClr val="tx1"/>
                          </a:solidFill>
                          <a:effectLst/>
                          <a:latin typeface="+mn-ea"/>
                          <a:ea typeface="+mn-ea"/>
                          <a:cs typeface="Meiryo UI" panose="020B0604030504040204" pitchFamily="50" charset="-128"/>
                        </a:rPr>
                        <a:t>*1</a:t>
                      </a:r>
                      <a:endParaRPr lang="ja-JP"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zh-CN" altLang="en-US" sz="1000" dirty="0">
                          <a:solidFill>
                            <a:schemeClr val="tx1"/>
                          </a:solidFill>
                          <a:latin typeface="+mn-ea"/>
                          <a:ea typeface="+mn-ea"/>
                        </a:rPr>
                        <a:t>半角英数字：</a:t>
                      </a:r>
                      <a:r>
                        <a:rPr lang="en-US" altLang="zh-CN" sz="1000" dirty="0">
                          <a:solidFill>
                            <a:schemeClr val="tx1"/>
                          </a:solidFill>
                          <a:latin typeface="+mn-ea"/>
                          <a:ea typeface="+mn-ea"/>
                        </a:rPr>
                        <a:t>16</a:t>
                      </a:r>
                      <a:r>
                        <a:rPr lang="zh-CN" altLang="en-US" sz="1000" dirty="0">
                          <a:solidFill>
                            <a:schemeClr val="tx1"/>
                          </a:solidFill>
                          <a:latin typeface="+mn-ea"/>
                          <a:ea typeface="+mn-ea"/>
                        </a:rPr>
                        <a:t>桁</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102517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6</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ea typeface="+mn-ea"/>
                        </a:rPr>
                        <a:t>全角：最大</a:t>
                      </a:r>
                      <a:r>
                        <a:rPr lang="en-US" altLang="ja-JP" sz="1000" dirty="0">
                          <a:solidFill>
                            <a:schemeClr val="tx1"/>
                          </a:solidFill>
                          <a:latin typeface="+mn-ea"/>
                          <a:ea typeface="+mn-ea"/>
                        </a:rPr>
                        <a:t>30</a:t>
                      </a:r>
                      <a:r>
                        <a:rPr lang="ja-JP" altLang="en-US" sz="1000" dirty="0">
                          <a:solidFill>
                            <a:schemeClr val="tx1"/>
                          </a:solidFill>
                          <a:latin typeface="+mn-ea"/>
                          <a:ea typeface="+mn-ea"/>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785595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7</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番号取得事業者連絡先担当者</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全角：最大</a:t>
                      </a:r>
                      <a:r>
                        <a:rPr lang="en-US" altLang="ja-JP" sz="1000" dirty="0">
                          <a:solidFill>
                            <a:schemeClr val="tx1"/>
                          </a:solidFill>
                          <a:latin typeface="+mn-ea"/>
                          <a:ea typeface="+mn-ea"/>
                        </a:rPr>
                        <a:t>30</a:t>
                      </a:r>
                      <a:r>
                        <a:rPr lang="ja-JP" altLang="en-US" sz="1000" dirty="0">
                          <a:solidFill>
                            <a:schemeClr val="tx1"/>
                          </a:solidFill>
                          <a:latin typeface="+mn-ea"/>
                          <a:ea typeface="+mn-ea"/>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305230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8</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r>
                        <a:rPr lang="zh-TW" altLang="en-US" sz="1000" dirty="0">
                          <a:solidFill>
                            <a:schemeClr val="tx1"/>
                          </a:solidFill>
                          <a:latin typeface="+mn-ea"/>
                          <a:ea typeface="+mn-ea"/>
                        </a:rPr>
                        <a:t>連絡先電話番号</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zh-CN" altLang="en-US" sz="1000" dirty="0">
                          <a:solidFill>
                            <a:schemeClr val="tx1"/>
                          </a:solidFill>
                          <a:latin typeface="+mn-ea"/>
                          <a:ea typeface="+mn-ea"/>
                        </a:rPr>
                        <a:t>半角数字</a:t>
                      </a:r>
                      <a:r>
                        <a:rPr lang="ja-JP" altLang="en-US" sz="1000" dirty="0">
                          <a:solidFill>
                            <a:schemeClr val="tx1"/>
                          </a:solidFill>
                          <a:latin typeface="+mn-ea"/>
                          <a:ea typeface="+mn-ea"/>
                        </a:rPr>
                        <a:t>記号</a:t>
                      </a:r>
                      <a:r>
                        <a:rPr lang="zh-CN" altLang="en-US" sz="1000" dirty="0">
                          <a:solidFill>
                            <a:schemeClr val="tx1"/>
                          </a:solidFill>
                          <a:latin typeface="+mn-ea"/>
                          <a:ea typeface="+mn-ea"/>
                        </a:rPr>
                        <a:t>：</a:t>
                      </a:r>
                      <a:r>
                        <a:rPr lang="en-US" altLang="zh-CN" sz="1000" dirty="0">
                          <a:solidFill>
                            <a:schemeClr val="tx1"/>
                          </a:solidFill>
                          <a:latin typeface="+mn-ea"/>
                          <a:ea typeface="+mn-ea"/>
                        </a:rPr>
                        <a:t>13</a:t>
                      </a:r>
                      <a:r>
                        <a:rPr lang="zh-CN" altLang="en-US" sz="1000" dirty="0">
                          <a:solidFill>
                            <a:schemeClr val="tx1"/>
                          </a:solidFill>
                          <a:latin typeface="+mn-ea"/>
                          <a:ea typeface="+mn-ea"/>
                        </a:rPr>
                        <a:t>桁 </a:t>
                      </a:r>
                      <a:r>
                        <a:rPr lang="en-US" altLang="zh-CN" sz="1000" dirty="0">
                          <a:solidFill>
                            <a:schemeClr val="tx1"/>
                          </a:solidFill>
                          <a:latin typeface="+mn-ea"/>
                          <a:ea typeface="+mn-ea"/>
                        </a:rPr>
                        <a:t>*2</a:t>
                      </a:r>
                      <a:endParaRPr lang="zh-CN"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9872670"/>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9</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電話番号</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半角数字記号：</a:t>
                      </a:r>
                      <a:r>
                        <a:rPr lang="en-US" altLang="ja-JP" sz="1000" b="0" i="0" u="none" strike="noStrike" dirty="0">
                          <a:solidFill>
                            <a:schemeClr val="tx1"/>
                          </a:solidFill>
                          <a:effectLst/>
                          <a:latin typeface="+mn-ea"/>
                          <a:ea typeface="+mn-ea"/>
                          <a:cs typeface="Meiryo UI" panose="020B0604030504040204" pitchFamily="50" charset="-128"/>
                        </a:rPr>
                        <a:t>12</a:t>
                      </a:r>
                      <a:r>
                        <a:rPr lang="ja-JP" altLang="en-US" sz="1000" b="0" i="0" u="none" strike="noStrike" dirty="0">
                          <a:solidFill>
                            <a:schemeClr val="tx1"/>
                          </a:solidFill>
                          <a:effectLst/>
                          <a:latin typeface="+mn-ea"/>
                          <a:ea typeface="+mn-ea"/>
                          <a:cs typeface="Meiryo UI" panose="020B0604030504040204" pitchFamily="50" charset="-128"/>
                        </a:rPr>
                        <a:t>桁 </a:t>
                      </a:r>
                      <a:r>
                        <a:rPr lang="en-US" altLang="ja-JP" sz="1000" b="0" i="0" u="none" strike="noStrike" dirty="0">
                          <a:solidFill>
                            <a:schemeClr val="tx1"/>
                          </a:solidFill>
                          <a:effectLst/>
                          <a:latin typeface="+mn-ea"/>
                          <a:ea typeface="+mn-ea"/>
                          <a:cs typeface="Meiryo UI" panose="020B0604030504040204" pitchFamily="50" charset="-128"/>
                        </a:rPr>
                        <a:t>*2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2972461"/>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10</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回線数</a:t>
                      </a:r>
                      <a:r>
                        <a:rPr lang="ja-JP" altLang="en-US" sz="1000" b="0" i="0" u="none" strike="noStrike" baseline="0" dirty="0">
                          <a:solidFill>
                            <a:schemeClr val="tx1"/>
                          </a:solidFill>
                          <a:effectLst/>
                          <a:latin typeface="+mn-ea"/>
                          <a:ea typeface="+mn-ea"/>
                          <a:cs typeface="Meiryo UI" panose="020B0604030504040204" pitchFamily="50" charset="-128"/>
                        </a:rPr>
                        <a:t> </a:t>
                      </a:r>
                      <a:r>
                        <a:rPr lang="en-US" altLang="ja-JP" sz="1000" b="0" i="0" u="none" strike="noStrike" baseline="0" dirty="0">
                          <a:solidFill>
                            <a:schemeClr val="tx1"/>
                          </a:solidFill>
                          <a:effectLst/>
                          <a:latin typeface="+mn-ea"/>
                          <a:ea typeface="+mn-ea"/>
                          <a:cs typeface="Meiryo UI" panose="020B0604030504040204" pitchFamily="50" charset="-128"/>
                        </a:rPr>
                        <a:t>*3</a:t>
                      </a:r>
                      <a:endParaRPr lang="ja-JP" altLang="en-US" sz="1000" b="0" i="0" u="none" strike="noStrike" dirty="0">
                        <a:solidFill>
                          <a:schemeClr val="tx1"/>
                        </a:solidFill>
                        <a:effectLst/>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a:t>
                      </a:r>
                      <a:r>
                        <a:rPr lang="en-US" altLang="ja-JP" sz="1000" b="0" i="0" u="none" strike="noStrike" dirty="0">
                          <a:solidFill>
                            <a:schemeClr val="tx1"/>
                          </a:solidFill>
                          <a:effectLst/>
                          <a:latin typeface="+mn-ea"/>
                          <a:ea typeface="+mn-ea"/>
                          <a:cs typeface="Meiryo UI" panose="020B0604030504040204" pitchFamily="50" charset="-128"/>
                        </a:rPr>
                        <a:t>3</a:t>
                      </a:r>
                      <a:r>
                        <a:rPr lang="ja-JP" altLang="en-US" sz="1000" b="0" i="0" u="none" strike="noStrike" dirty="0">
                          <a:solidFill>
                            <a:schemeClr val="tx1"/>
                          </a:solidFill>
                          <a:effectLst/>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960925"/>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11</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ENUM</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切替工事</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無、有</a:t>
                      </a:r>
                      <a:endParaRPr lang="ja-JP" altLang="en-US" sz="1000" dirty="0">
                        <a:solidFill>
                          <a:schemeClr val="tx1"/>
                        </a:solidFill>
                        <a:latin typeface="+mn-ea"/>
                        <a:ea typeface="+mn-ea"/>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7842832"/>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12</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番ポ工事結果受信日時</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YYYY/MM/DD HH:MM</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形式</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16964"/>
                  </a:ext>
                </a:extLst>
              </a:tr>
              <a:tr h="2244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13</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完了</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500844"/>
                  </a:ext>
                </a:extLst>
              </a:tr>
            </a:tbl>
          </a:graphicData>
        </a:graphic>
      </p:graphicFrame>
      <p:sp>
        <p:nvSpPr>
          <p:cNvPr id="24" name="AutoShape 81">
            <a:extLst>
              <a:ext uri="{FF2B5EF4-FFF2-40B4-BE49-F238E27FC236}">
                <a16:creationId xmlns:a16="http://schemas.microsoft.com/office/drawing/2014/main" id="{A9B90A21-AC3E-1D4D-E757-663E99245A2F}"/>
              </a:ext>
            </a:extLst>
          </p:cNvPr>
          <p:cNvSpPr>
            <a:spLocks/>
          </p:cNvSpPr>
          <p:nvPr/>
        </p:nvSpPr>
        <p:spPr bwMode="auto">
          <a:xfrm>
            <a:off x="8201001" y="7302820"/>
            <a:ext cx="4224423" cy="1169341"/>
          </a:xfrm>
          <a:prstGeom prst="borderCallout2">
            <a:avLst>
              <a:gd name="adj1" fmla="val 39435"/>
              <a:gd name="adj2" fmla="val -1537"/>
              <a:gd name="adj3" fmla="val 40245"/>
              <a:gd name="adj4" fmla="val -11692"/>
              <a:gd name="adj5" fmla="val 51559"/>
              <a:gd name="adj6" fmla="val -22785"/>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電話番号一覧</a:t>
            </a:r>
            <a:r>
              <a:rPr lang="en-US" altLang="ja-JP" sz="1000" dirty="0">
                <a:solidFill>
                  <a:prstClr val="black"/>
                </a:solidFill>
                <a:latin typeface="Meiryo UI"/>
                <a:ea typeface="Meiryo UI"/>
              </a:rPr>
              <a:t>】</a:t>
            </a:r>
          </a:p>
        </p:txBody>
      </p:sp>
      <p:graphicFrame>
        <p:nvGraphicFramePr>
          <p:cNvPr id="25" name="表 24">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3831282143"/>
              </p:ext>
            </p:extLst>
          </p:nvPr>
        </p:nvGraphicFramePr>
        <p:xfrm>
          <a:off x="8280061" y="7528355"/>
          <a:ext cx="4076782" cy="538725"/>
        </p:xfrm>
        <a:graphic>
          <a:graphicData uri="http://schemas.openxmlformats.org/drawingml/2006/table">
            <a:tbl>
              <a:tblPr/>
              <a:tblGrid>
                <a:gridCol w="338174">
                  <a:extLst>
                    <a:ext uri="{9D8B030D-6E8A-4147-A177-3AD203B41FA5}">
                      <a16:colId xmlns:a16="http://schemas.microsoft.com/office/drawing/2014/main" val="20000"/>
                    </a:ext>
                  </a:extLst>
                </a:gridCol>
                <a:gridCol w="2031037">
                  <a:extLst>
                    <a:ext uri="{9D8B030D-6E8A-4147-A177-3AD203B41FA5}">
                      <a16:colId xmlns:a16="http://schemas.microsoft.com/office/drawing/2014/main" val="20001"/>
                    </a:ext>
                  </a:extLst>
                </a:gridCol>
                <a:gridCol w="1707571">
                  <a:extLst>
                    <a:ext uri="{9D8B030D-6E8A-4147-A177-3AD203B41FA5}">
                      <a16:colId xmlns:a16="http://schemas.microsoft.com/office/drawing/2014/main" val="20002"/>
                    </a:ext>
                  </a:extLst>
                </a:gridCol>
              </a:tblGrid>
              <a:tr h="314325">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項目名</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16000">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電話番号 </a:t>
                      </a:r>
                      <a:r>
                        <a:rPr lang="en-US" altLang="ja-JP" sz="1000" b="0" i="0" u="none" strike="noStrike" dirty="0">
                          <a:solidFill>
                            <a:schemeClr val="tx1"/>
                          </a:solidFill>
                          <a:effectLst/>
                          <a:latin typeface="+mn-ea"/>
                          <a:ea typeface="+mn-ea"/>
                          <a:cs typeface="Meiryo UI" panose="020B0604030504040204" pitchFamily="50" charset="-128"/>
                        </a:rPr>
                        <a:t>*1</a:t>
                      </a: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半角数字記号：</a:t>
                      </a:r>
                      <a:r>
                        <a:rPr lang="en-US" altLang="ja-JP" sz="1000" b="0" i="0" u="none" strike="noStrike" dirty="0">
                          <a:solidFill>
                            <a:schemeClr val="tx1"/>
                          </a:solidFill>
                          <a:effectLst/>
                          <a:latin typeface="+mn-ea"/>
                          <a:ea typeface="+mn-ea"/>
                          <a:cs typeface="Meiryo UI" panose="020B0604030504040204" pitchFamily="50" charset="-128"/>
                        </a:rPr>
                        <a:t>12</a:t>
                      </a:r>
                      <a:r>
                        <a:rPr lang="ja-JP" altLang="en-US" sz="1000" b="0" i="0" u="none" strike="noStrike" dirty="0">
                          <a:solidFill>
                            <a:schemeClr val="tx1"/>
                          </a:solidFill>
                          <a:effectLst/>
                          <a:latin typeface="+mn-ea"/>
                          <a:ea typeface="+mn-ea"/>
                          <a:cs typeface="Meiryo UI" panose="020B0604030504040204" pitchFamily="50" charset="-128"/>
                        </a:rPr>
                        <a:t>桁 </a:t>
                      </a:r>
                      <a:r>
                        <a:rPr lang="en-US" altLang="ja-JP" sz="1000" b="0" i="0" u="none" strike="noStrike" dirty="0">
                          <a:solidFill>
                            <a:schemeClr val="tx1"/>
                          </a:solidFill>
                          <a:effectLst/>
                          <a:latin typeface="+mn-ea"/>
                          <a:ea typeface="+mn-ea"/>
                          <a:cs typeface="Meiryo UI" panose="020B0604030504040204" pitchFamily="50" charset="-128"/>
                        </a:rPr>
                        <a:t>*2</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28" name="テキスト ボックス 27"/>
          <p:cNvSpPr txBox="1"/>
          <p:nvPr/>
        </p:nvSpPr>
        <p:spPr>
          <a:xfrm>
            <a:off x="8369822" y="6432024"/>
            <a:ext cx="3863627" cy="710067"/>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：オーダ番号の昇順にレコードを表示する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：電話番号はハイフンあり</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なしの両方のケースが存在する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：移転元事業者に対する１番号取得事業者の電話番号総数を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表示する</a:t>
            </a:r>
          </a:p>
        </p:txBody>
      </p:sp>
      <p:sp>
        <p:nvSpPr>
          <p:cNvPr id="30" name="テキスト ボックス 29"/>
          <p:cNvSpPr txBox="1"/>
          <p:nvPr/>
        </p:nvSpPr>
        <p:spPr>
          <a:xfrm>
            <a:off x="686300" y="2675054"/>
            <a:ext cx="6887510"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■双方向番ポ（オーダ流通システムへの申込み）の場合の表示イメージ（２／２）</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工事結果情報流通（番ポ工事）（事業者情報）および工事結果情報流通（番ポ工事）（工事結果情報）を受信時</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テキスト ボックス 39"/>
          <p:cNvSpPr txBox="1"/>
          <p:nvPr/>
        </p:nvSpPr>
        <p:spPr>
          <a:xfrm>
            <a:off x="8369822" y="8070717"/>
            <a:ext cx="3863627"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：電話番号の昇順にレコードを表示する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：電話番号はハイフンあり</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なしの両方のケースが存在する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9092249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3385822330"/>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 typeface="+mj-lt"/>
                        <a:buNone/>
                        <a:tabLst/>
                        <a:defRPr/>
                      </a:pPr>
                      <a:r>
                        <a:rPr lang="ja-JP" altLang="en-US" sz="1050" dirty="0">
                          <a:solidFill>
                            <a:prstClr val="black"/>
                          </a:solidFill>
                          <a:latin typeface="Meiryo UI"/>
                          <a:ea typeface="Meiryo UI"/>
                        </a:rPr>
                        <a:t>番ポ工事結果情報（４／４）</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228600" marR="0" lvl="0" indent="-228600" algn="l" defTabSz="990600" rtl="0" eaLnBrk="1" fontAlgn="base" latinLnBrk="0" hangingPunct="1">
                        <a:lnSpc>
                          <a:spcPct val="110000"/>
                        </a:lnSpc>
                        <a:spcBef>
                          <a:spcPct val="0"/>
                        </a:spcBef>
                        <a:spcAft>
                          <a:spcPct val="0"/>
                        </a:spcAft>
                        <a:buClrTx/>
                        <a:buSzTx/>
                        <a:buFont typeface="+mj-lt"/>
                        <a:buAutoNum type="arabicPeriod"/>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 name="図 5"/>
          <p:cNvPicPr>
            <a:picLocks noChangeAspect="1"/>
          </p:cNvPicPr>
          <p:nvPr/>
        </p:nvPicPr>
        <p:blipFill>
          <a:blip r:embed="rId2"/>
          <a:stretch>
            <a:fillRect/>
          </a:stretch>
        </p:blipFill>
        <p:spPr>
          <a:xfrm>
            <a:off x="558749" y="3180058"/>
            <a:ext cx="7463017" cy="5076926"/>
          </a:xfrm>
          <a:prstGeom prst="rect">
            <a:avLst/>
          </a:prstGeom>
          <a:ln>
            <a:solidFill>
              <a:schemeClr val="tx1"/>
            </a:solidFill>
          </a:ln>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７</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】【C】</a:t>
            </a:r>
            <a:r>
              <a:rPr lang="ja-JP" altLang="en-US" dirty="0">
                <a:latin typeface="+mn-ea"/>
                <a:ea typeface="+mn-ea"/>
              </a:rPr>
              <a:t>番ポ工事結果情報画面を新規に作成し、</a:t>
            </a:r>
            <a:r>
              <a:rPr lang="en-US" altLang="ja-JP" dirty="0">
                <a:latin typeface="+mn-ea"/>
                <a:ea typeface="+mn-ea"/>
              </a:rPr>
              <a:t>BB-CASTAR</a:t>
            </a:r>
            <a:r>
              <a:rPr lang="ja-JP" altLang="en-US" dirty="0">
                <a:latin typeface="+mn-ea"/>
                <a:ea typeface="+mn-ea"/>
              </a:rPr>
              <a:t>から受信した着信試験用の電話番号、番号取得事業者の連絡先情報等、事業者単位の番ポ工事結果の全件表示を可能とする（最大</a:t>
            </a:r>
            <a:r>
              <a:rPr lang="en-US" altLang="ja-JP" dirty="0">
                <a:latin typeface="+mn-ea"/>
                <a:ea typeface="+mn-ea"/>
              </a:rPr>
              <a:t>300</a:t>
            </a:r>
            <a:r>
              <a:rPr lang="ja-JP" altLang="en-US" dirty="0">
                <a:latin typeface="+mn-ea"/>
                <a:ea typeface="+mn-ea"/>
              </a:rPr>
              <a:t>電番）</a:t>
            </a:r>
          </a:p>
          <a:p>
            <a:r>
              <a:rPr lang="ja-JP" altLang="en-US" dirty="0">
                <a:latin typeface="+mn-ea"/>
                <a:ea typeface="+mn-ea"/>
              </a:rPr>
              <a:t>　　・</a:t>
            </a:r>
            <a:r>
              <a:rPr lang="en-US" altLang="ja-JP" dirty="0">
                <a:latin typeface="+mn-ea"/>
                <a:ea typeface="+mn-ea"/>
              </a:rPr>
              <a:t>BB-CASTAR</a:t>
            </a:r>
            <a:r>
              <a:rPr lang="ja-JP" altLang="en-US" dirty="0">
                <a:latin typeface="+mn-ea"/>
                <a:ea typeface="+mn-ea"/>
              </a:rPr>
              <a:t>から流通する工事結果情報流通（番ポ工事）（事業者情報）および工事結果情報流通（番ポ工事）（工事結果情報）の流通内容を表示可能とする</a:t>
            </a:r>
            <a:endParaRPr lang="en-US" altLang="ja-JP" dirty="0">
              <a:latin typeface="+mn-ea"/>
              <a:ea typeface="+mn-ea"/>
            </a:endParaRPr>
          </a:p>
          <a:p>
            <a:r>
              <a:rPr lang="ja-JP" altLang="en-US" dirty="0">
                <a:latin typeface="+mn-ea"/>
                <a:ea typeface="+mn-ea"/>
              </a:rPr>
              <a:t>　　　新規に作成する番ポ工事結果情報画面のイメージを以下に示す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12</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17" name="AutoShape 81">
            <a:extLst>
              <a:ext uri="{FF2B5EF4-FFF2-40B4-BE49-F238E27FC236}">
                <a16:creationId xmlns:a16="http://schemas.microsoft.com/office/drawing/2014/main" id="{A9B90A21-AC3E-1D4D-E757-663E99245A2F}"/>
              </a:ext>
            </a:extLst>
          </p:cNvPr>
          <p:cNvSpPr>
            <a:spLocks/>
          </p:cNvSpPr>
          <p:nvPr/>
        </p:nvSpPr>
        <p:spPr bwMode="auto">
          <a:xfrm>
            <a:off x="8201001" y="2900881"/>
            <a:ext cx="4224532" cy="4023594"/>
          </a:xfrm>
          <a:prstGeom prst="borderCallout2">
            <a:avLst>
              <a:gd name="adj1" fmla="val 12471"/>
              <a:gd name="adj2" fmla="val -297"/>
              <a:gd name="adj3" fmla="val 13394"/>
              <a:gd name="adj4" fmla="val -9145"/>
              <a:gd name="adj5" fmla="val 22359"/>
              <a:gd name="adj6" fmla="val -3066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番ポ工事結果情報</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19" name="正方形/長方形 18"/>
          <p:cNvSpPr/>
          <p:nvPr/>
        </p:nvSpPr>
        <p:spPr bwMode="auto">
          <a:xfrm>
            <a:off x="587325" y="3786603"/>
            <a:ext cx="7387548" cy="3687500"/>
          </a:xfrm>
          <a:prstGeom prst="rect">
            <a:avLst/>
          </a:prstGeom>
          <a:noFill/>
          <a:ln w="12700"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graphicFrame>
        <p:nvGraphicFramePr>
          <p:cNvPr id="22" name="表 21">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808029920"/>
              </p:ext>
            </p:extLst>
          </p:nvPr>
        </p:nvGraphicFramePr>
        <p:xfrm>
          <a:off x="8278342" y="3114596"/>
          <a:ext cx="4080516" cy="3420000"/>
        </p:xfrm>
        <a:graphic>
          <a:graphicData uri="http://schemas.openxmlformats.org/drawingml/2006/table">
            <a:tbl>
              <a:tblPr/>
              <a:tblGrid>
                <a:gridCol w="312329">
                  <a:extLst>
                    <a:ext uri="{9D8B030D-6E8A-4147-A177-3AD203B41FA5}">
                      <a16:colId xmlns:a16="http://schemas.microsoft.com/office/drawing/2014/main" val="20000"/>
                    </a:ext>
                  </a:extLst>
                </a:gridCol>
                <a:gridCol w="1987598">
                  <a:extLst>
                    <a:ext uri="{9D8B030D-6E8A-4147-A177-3AD203B41FA5}">
                      <a16:colId xmlns:a16="http://schemas.microsoft.com/office/drawing/2014/main" val="20001"/>
                    </a:ext>
                  </a:extLst>
                </a:gridCol>
                <a:gridCol w="1780589">
                  <a:extLst>
                    <a:ext uri="{9D8B030D-6E8A-4147-A177-3AD203B41FA5}">
                      <a16:colId xmlns:a16="http://schemas.microsoft.com/office/drawing/2014/main" val="20002"/>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項目名</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統合オーダＩＤ</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空白</a:t>
                      </a:r>
                      <a:endParaRPr lang="en-US" altLang="ja-JP" sz="1000" dirty="0">
                        <a:solidFill>
                          <a:schemeClr val="tx1"/>
                        </a:solidFill>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全角：最大</a:t>
                      </a: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30</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3</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移転元事業者連絡先担当者</a:t>
                      </a:r>
                      <a:endParaRPr lang="en-US" altLang="ja-JP"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8921381"/>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4</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移転元事業者連絡先電話番号</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23320092"/>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5</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オーダ番号</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cs typeface="Meiryo UI" panose="020B0604030504040204" pitchFamily="50" charset="-128"/>
                        </a:rPr>
                        <a:t>空白</a:t>
                      </a:r>
                      <a:endParaRPr lang="en-US" altLang="ja-JP" sz="1000" dirty="0">
                        <a:solidFill>
                          <a:schemeClr val="tx1"/>
                        </a:solidFill>
                        <a:latin typeface="+mn-ea"/>
                        <a:ea typeface="+mn-ea"/>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1025170"/>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6</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ea"/>
                          <a:ea typeface="+mn-ea"/>
                        </a:rPr>
                        <a:t>全角：最大</a:t>
                      </a:r>
                      <a:r>
                        <a:rPr lang="en-US" altLang="ja-JP" sz="1000" dirty="0">
                          <a:solidFill>
                            <a:schemeClr val="tx1"/>
                          </a:solidFill>
                          <a:latin typeface="+mn-ea"/>
                          <a:ea typeface="+mn-ea"/>
                        </a:rPr>
                        <a:t>30</a:t>
                      </a:r>
                      <a:r>
                        <a:rPr lang="ja-JP" altLang="en-US" sz="1000" dirty="0">
                          <a:solidFill>
                            <a:schemeClr val="tx1"/>
                          </a:solidFill>
                          <a:latin typeface="+mn-ea"/>
                          <a:ea typeface="+mn-ea"/>
                        </a:rPr>
                        <a:t>桁</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7855954"/>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7</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番号取得事業者連絡先担当者</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3052304"/>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8</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ja-JP" altLang="en-US" sz="1000" dirty="0">
                          <a:solidFill>
                            <a:schemeClr val="tx1"/>
                          </a:solidFill>
                          <a:latin typeface="+mn-ea"/>
                          <a:ea typeface="+mn-ea"/>
                        </a:rPr>
                        <a:t>番号取得事業者</a:t>
                      </a:r>
                      <a:r>
                        <a:rPr lang="zh-TW" altLang="en-US" sz="1000" dirty="0">
                          <a:solidFill>
                            <a:schemeClr val="tx1"/>
                          </a:solidFill>
                          <a:latin typeface="+mn-ea"/>
                          <a:ea typeface="+mn-ea"/>
                        </a:rPr>
                        <a:t>連絡先電話番号</a:t>
                      </a:r>
                      <a:endParaRPr lang="ja-JP" altLang="en-US" sz="1000" dirty="0">
                        <a:solidFill>
                          <a:schemeClr val="tx1"/>
                        </a:solidFill>
                        <a:latin typeface="+mn-ea"/>
                        <a:ea typeface="+mn-ea"/>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9872670"/>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9</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電話番号</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2972461"/>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10</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cs typeface="Meiryo UI" panose="020B0604030504040204" pitchFamily="50" charset="-128"/>
                        </a:rPr>
                        <a:t>回線数</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6960925"/>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ENUM</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切替工事</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rPr>
                        <a:t>空白</a:t>
                      </a:r>
                      <a:endParaRPr kumimoji="1" lang="en-US" altLang="ja-JP" sz="1000" b="0" i="0" u="none" strike="noStrike" kern="1200" cap="none" spc="0" normalizeH="0" baseline="0" noProof="0" dirty="0">
                        <a:ln>
                          <a:noFill/>
                        </a:ln>
                        <a:solidFill>
                          <a:schemeClr val="tx1"/>
                        </a:solidFill>
                        <a:effectLst/>
                        <a:uLnTx/>
                        <a:uFillTx/>
                        <a:latin typeface="Meiryo UI"/>
                        <a:ea typeface="Meiryo UI"/>
                        <a:cs typeface="Meiryo UI" panose="020B0604030504040204" pitchFamily="50" charset="-128"/>
                      </a:endParaRP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7842832"/>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番ポ工事結果受信日時 </a:t>
                      </a:r>
                      <a:r>
                        <a:rPr lang="en-US" altLang="ja-JP" sz="1000" b="0" i="0" u="none" strike="noStrike" dirty="0">
                          <a:solidFill>
                            <a:schemeClr val="tx1"/>
                          </a:solidFill>
                          <a:effectLst/>
                          <a:latin typeface="+mn-ea"/>
                          <a:ea typeface="+mn-ea"/>
                          <a:cs typeface="Meiryo UI" panose="020B0604030504040204" pitchFamily="50" charset="-128"/>
                        </a:rPr>
                        <a:t>*1</a:t>
                      </a: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kumimoji="1" lang="en-US" altLang="ja-JP"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YYYY/MM/DD HH:MM</a:t>
                      </a:r>
                      <a:r>
                        <a:rPr kumimoji="1" lang="ja-JP" altLang="en-US" sz="1000" b="0" i="0" u="none" strike="noStrike" kern="1200" cap="none" spc="0" normalizeH="0" baseline="0" noProof="0" dirty="0">
                          <a:ln>
                            <a:noFill/>
                          </a:ln>
                          <a:solidFill>
                            <a:schemeClr val="tx1"/>
                          </a:solidFill>
                          <a:effectLst/>
                          <a:uLnTx/>
                          <a:uFillTx/>
                          <a:latin typeface="+mn-ea"/>
                          <a:ea typeface="+mn-ea"/>
                          <a:cs typeface="Meiryo UI" panose="020B0604030504040204" pitchFamily="50" charset="-128"/>
                        </a:rPr>
                        <a:t>形式</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16964"/>
                  </a:ext>
                </a:extLst>
              </a:tr>
              <a:tr h="238564">
                <a:tc>
                  <a:txBody>
                    <a:bodyPr/>
                    <a:lstStyle/>
                    <a:p>
                      <a:pPr algn="r" rtl="0" fontAlgn="ctr"/>
                      <a:r>
                        <a:rPr lang="en-US" altLang="ja-JP" sz="1000" b="0" i="0" u="none" strike="noStrike" dirty="0">
                          <a:solidFill>
                            <a:schemeClr val="tx1"/>
                          </a:solidFill>
                          <a:effectLst/>
                          <a:latin typeface="+mn-ea"/>
                          <a:ea typeface="+mn-ea"/>
                          <a:cs typeface="Meiryo UI" panose="020B0604030504040204" pitchFamily="50" charset="-128"/>
                        </a:rPr>
                        <a:t>13</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番ポ工事結果</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完了</a:t>
                      </a:r>
                    </a:p>
                  </a:txBody>
                  <a:tcPr marL="45720" marR="4572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500844"/>
                  </a:ext>
                </a:extLst>
              </a:tr>
            </a:tbl>
          </a:graphicData>
        </a:graphic>
      </p:graphicFrame>
      <p:sp>
        <p:nvSpPr>
          <p:cNvPr id="28" name="テキスト ボックス 27"/>
          <p:cNvSpPr txBox="1"/>
          <p:nvPr/>
        </p:nvSpPr>
        <p:spPr>
          <a:xfrm>
            <a:off x="8369822" y="6580461"/>
            <a:ext cx="3863627"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：番ポ工事結果受信日時の昇順に表示する</a:t>
            </a:r>
          </a:p>
        </p:txBody>
      </p:sp>
      <p:sp>
        <p:nvSpPr>
          <p:cNvPr id="18" name="テキスト ボックス 17"/>
          <p:cNvSpPr txBox="1"/>
          <p:nvPr/>
        </p:nvSpPr>
        <p:spPr>
          <a:xfrm>
            <a:off x="686300" y="2675054"/>
            <a:ext cx="6146548"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■双方向番ポ開始前に申し込まれた片方向番ポ（番ポシステムへの申込み）の場合の表示イメージ</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工事結果情報流通（番ポ工事）（工事結果情報）のみ受信時</a:t>
            </a:r>
          </a:p>
        </p:txBody>
      </p:sp>
    </p:spTree>
    <p:extLst>
      <p:ext uri="{BB962C8B-B14F-4D97-AF65-F5344CB8AC3E}">
        <p14:creationId xmlns:p14="http://schemas.microsoft.com/office/powerpoint/2010/main" val="26865463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2602314807"/>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工事情報更新画面</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3" name="図 22"/>
          <p:cNvPicPr>
            <a:picLocks noChangeAspect="1"/>
          </p:cNvPicPr>
          <p:nvPr/>
        </p:nvPicPr>
        <p:blipFill>
          <a:blip r:embed="rId2"/>
          <a:stretch>
            <a:fillRect/>
          </a:stretch>
        </p:blipFill>
        <p:spPr>
          <a:xfrm>
            <a:off x="535060" y="2858479"/>
            <a:ext cx="7559402" cy="5477658"/>
          </a:xfrm>
          <a:prstGeom prst="rect">
            <a:avLst/>
          </a:prstGeom>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８</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】【D】</a:t>
            </a:r>
            <a:r>
              <a:rPr lang="ja-JP" altLang="en-US" dirty="0">
                <a:latin typeface="+mn-ea"/>
                <a:ea typeface="+mn-ea"/>
              </a:rPr>
              <a:t>所内ＳＯ工事結果、所内ＳＯ工事結果確認ステータスの手動更新条件について、</a:t>
            </a:r>
            <a:r>
              <a:rPr lang="en-US" altLang="ja-JP" dirty="0">
                <a:latin typeface="+mn-ea"/>
                <a:ea typeface="+mn-ea"/>
              </a:rPr>
              <a:t>BB-CASTAR</a:t>
            </a:r>
            <a:r>
              <a:rPr lang="ja-JP" altLang="en-US" dirty="0">
                <a:latin typeface="+mn-ea"/>
                <a:ea typeface="+mn-ea"/>
              </a:rPr>
              <a:t>から全事業者の工事結果情報流通（番ポ工事）（工事結果情報）を受信していない場合にワーニングメッセージを表示可能とする</a:t>
            </a:r>
          </a:p>
          <a:p>
            <a:r>
              <a:rPr lang="ja-JP" altLang="en-US" dirty="0">
                <a:latin typeface="+mn-ea"/>
                <a:ea typeface="+mn-ea"/>
              </a:rPr>
              <a:t>　　既存の進捗状況詳細画面／工事情報更新画面から、新規にポップアップで番ポ工事結果情報画面に遷移可能とする</a:t>
            </a:r>
          </a:p>
          <a:p>
            <a:endParaRPr lang="ja-JP" altLang="en-US" dirty="0">
              <a:latin typeface="+mn-ea"/>
              <a:ea typeface="+mn-ea"/>
            </a:endParaRPr>
          </a:p>
          <a:p>
            <a:endParaRPr lang="ja-JP" altLang="en-US" dirty="0">
              <a:latin typeface="+mn-ea"/>
              <a:ea typeface="+mn-ea"/>
            </a:endParaRP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13</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4</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105" name="正方形/長方形 104"/>
          <p:cNvSpPr/>
          <p:nvPr/>
        </p:nvSpPr>
        <p:spPr bwMode="auto">
          <a:xfrm>
            <a:off x="610267" y="4094908"/>
            <a:ext cx="5656993" cy="2065325"/>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9" name="正方形/長方形 18"/>
          <p:cNvSpPr/>
          <p:nvPr/>
        </p:nvSpPr>
        <p:spPr bwMode="auto">
          <a:xfrm>
            <a:off x="6208591" y="3451346"/>
            <a:ext cx="576064" cy="210668"/>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6" name="正方形/長方形 25"/>
          <p:cNvSpPr/>
          <p:nvPr/>
        </p:nvSpPr>
        <p:spPr bwMode="auto">
          <a:xfrm>
            <a:off x="602682" y="6252266"/>
            <a:ext cx="7491780" cy="2573846"/>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7" name="正方形/長方形 26"/>
          <p:cNvSpPr/>
          <p:nvPr/>
        </p:nvSpPr>
        <p:spPr bwMode="auto">
          <a:xfrm>
            <a:off x="6784655" y="3451346"/>
            <a:ext cx="576064" cy="210668"/>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8" name="下矢印 18">
            <a:extLst>
              <a:ext uri="{FF2B5EF4-FFF2-40B4-BE49-F238E27FC236}">
                <a16:creationId xmlns:a16="http://schemas.microsoft.com/office/drawing/2014/main" id="{EDB497EE-6026-F5D3-7E58-1F39E02136CA}"/>
              </a:ext>
            </a:extLst>
          </p:cNvPr>
          <p:cNvSpPr/>
          <p:nvPr/>
        </p:nvSpPr>
        <p:spPr bwMode="auto">
          <a:xfrm rot="2257376">
            <a:off x="6110498" y="3677272"/>
            <a:ext cx="416006" cy="525496"/>
          </a:xfrm>
          <a:prstGeom prst="downArrow">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lnSpc>
                <a:spcPct val="100000"/>
              </a:lnSpc>
              <a:spcBef>
                <a:spcPts val="0"/>
              </a:spcBef>
            </a:pPr>
            <a:endParaRPr kumimoji="1" lang="ja-JP" altLang="en-US" sz="1000" dirty="0">
              <a:solidFill>
                <a:prstClr val="black"/>
              </a:solidFill>
              <a:latin typeface="Meiryo UI"/>
              <a:ea typeface="ＭＳ Ｐゴシック"/>
              <a:cs typeface="メイリオ" panose="020B0604030504040204" pitchFamily="50" charset="-128"/>
            </a:endParaRPr>
          </a:p>
        </p:txBody>
      </p:sp>
      <p:sp>
        <p:nvSpPr>
          <p:cNvPr id="29" name="下矢印 18">
            <a:extLst>
              <a:ext uri="{FF2B5EF4-FFF2-40B4-BE49-F238E27FC236}">
                <a16:creationId xmlns:a16="http://schemas.microsoft.com/office/drawing/2014/main" id="{EDB497EE-6026-F5D3-7E58-1F39E02136CA}"/>
              </a:ext>
            </a:extLst>
          </p:cNvPr>
          <p:cNvSpPr/>
          <p:nvPr/>
        </p:nvSpPr>
        <p:spPr bwMode="auto">
          <a:xfrm>
            <a:off x="6842869" y="3773846"/>
            <a:ext cx="416006" cy="2454419"/>
          </a:xfrm>
          <a:prstGeom prst="downArrow">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lnSpc>
                <a:spcPct val="100000"/>
              </a:lnSpc>
              <a:spcBef>
                <a:spcPts val="0"/>
              </a:spcBef>
            </a:pPr>
            <a:endParaRPr kumimoji="1" lang="ja-JP" altLang="en-US" sz="1000" dirty="0">
              <a:solidFill>
                <a:prstClr val="black"/>
              </a:solidFill>
              <a:latin typeface="Meiryo UI"/>
              <a:ea typeface="ＭＳ Ｐゴシック"/>
              <a:cs typeface="メイリオ" panose="020B0604030504040204" pitchFamily="50" charset="-128"/>
            </a:endParaRPr>
          </a:p>
        </p:txBody>
      </p:sp>
      <p:sp>
        <p:nvSpPr>
          <p:cNvPr id="16" name="正方形/長方形 15"/>
          <p:cNvSpPr/>
          <p:nvPr/>
        </p:nvSpPr>
        <p:spPr bwMode="auto">
          <a:xfrm>
            <a:off x="8798229" y="4548218"/>
            <a:ext cx="3015335" cy="396398"/>
          </a:xfrm>
          <a:prstGeom prst="rect">
            <a:avLst/>
          </a:prstGeom>
          <a:noFill/>
          <a:ln w="9525"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algn="l" defTabSz="649288"/>
            <a:r>
              <a:rPr lang="ja-JP" altLang="en-US" sz="900" dirty="0">
                <a:latin typeface="+mn-ea"/>
                <a:ea typeface="+mn-ea"/>
                <a:cs typeface="Meiryo UI" panose="020B0604030504040204" pitchFamily="50" charset="-128"/>
              </a:rPr>
              <a:t>番ポ工事が完了していません。</a:t>
            </a:r>
          </a:p>
        </p:txBody>
      </p:sp>
      <p:pic>
        <p:nvPicPr>
          <p:cNvPr id="3" name="図 2"/>
          <p:cNvPicPr>
            <a:picLocks noChangeAspect="1"/>
          </p:cNvPicPr>
          <p:nvPr/>
        </p:nvPicPr>
        <p:blipFill>
          <a:blip r:embed="rId3"/>
          <a:stretch>
            <a:fillRect/>
          </a:stretch>
        </p:blipFill>
        <p:spPr>
          <a:xfrm>
            <a:off x="648367" y="4151989"/>
            <a:ext cx="5574509" cy="1936855"/>
          </a:xfrm>
          <a:prstGeom prst="rect">
            <a:avLst/>
          </a:prstGeom>
          <a:ln>
            <a:solidFill>
              <a:schemeClr val="tx1"/>
            </a:solidFill>
          </a:ln>
        </p:spPr>
      </p:pic>
      <p:sp>
        <p:nvSpPr>
          <p:cNvPr id="14" name="AutoShape 81">
            <a:extLst>
              <a:ext uri="{FF2B5EF4-FFF2-40B4-BE49-F238E27FC236}">
                <a16:creationId xmlns:a16="http://schemas.microsoft.com/office/drawing/2014/main" id="{A9B90A21-AC3E-1D4D-E757-663E99245A2F}"/>
              </a:ext>
            </a:extLst>
          </p:cNvPr>
          <p:cNvSpPr>
            <a:spLocks/>
          </p:cNvSpPr>
          <p:nvPr/>
        </p:nvSpPr>
        <p:spPr bwMode="auto">
          <a:xfrm>
            <a:off x="8592448" y="3394386"/>
            <a:ext cx="3832975" cy="2414326"/>
          </a:xfrm>
          <a:prstGeom prst="borderCallout2">
            <a:avLst>
              <a:gd name="adj1" fmla="val 12471"/>
              <a:gd name="adj2" fmla="val -297"/>
              <a:gd name="adj3" fmla="val 12910"/>
              <a:gd name="adj4" fmla="val -17842"/>
              <a:gd name="adj5" fmla="val 88638"/>
              <a:gd name="adj6" fmla="val -83792"/>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lvl="0" algn="l" defTabSz="649288">
              <a:defRPr/>
            </a:pPr>
            <a:r>
              <a:rPr kumimoji="1" lang="en-US" altLang="ja-JP" sz="1000" b="0" i="0" u="none" strike="noStrike" kern="1200" cap="none" spc="0" normalizeH="0" baseline="0" noProof="0" dirty="0">
                <a:ln>
                  <a:noFill/>
                </a:ln>
                <a:effectLst/>
                <a:uLnTx/>
                <a:uFillTx/>
                <a:latin typeface="Meiryo UI"/>
                <a:ea typeface="Meiryo UI"/>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双方向番ポ（オーダ流通システムへの申込み）</a:t>
            </a:r>
            <a:r>
              <a:rPr kumimoji="1" lang="ja-JP" altLang="en-US" sz="1000" b="0" i="0" u="none" strike="noStrike" kern="1200" cap="none" spc="0" normalizeH="0" baseline="0" noProof="0" dirty="0">
                <a:ln>
                  <a:noFill/>
                </a:ln>
                <a:effectLst/>
                <a:uLnTx/>
                <a:uFillTx/>
                <a:latin typeface="Meiryo UI"/>
                <a:ea typeface="Meiryo UI"/>
              </a:rPr>
              <a:t>の場合</a:t>
            </a:r>
            <a:r>
              <a:rPr kumimoji="1" lang="en-US" altLang="ja-JP" sz="1000" b="0" i="0" u="none" strike="noStrike" kern="1200" cap="none" spc="0" normalizeH="0" baseline="0" noProof="0" dirty="0">
                <a:ln>
                  <a:noFill/>
                </a:ln>
                <a:effectLst/>
                <a:uLnTx/>
                <a:uFillTx/>
                <a:latin typeface="Meiryo UI"/>
                <a:ea typeface="Meiryo UI"/>
              </a:rPr>
              <a:t>】</a:t>
            </a:r>
          </a:p>
          <a:p>
            <a:pPr lvl="0" algn="l" defTabSz="649288">
              <a:defRPr/>
            </a:pPr>
            <a:r>
              <a:rPr lang="ja-JP" altLang="en-US" sz="1000" dirty="0">
                <a:latin typeface="Meiryo UI"/>
                <a:ea typeface="Meiryo UI"/>
              </a:rPr>
              <a:t>・オーダステータス「所内ＳＯ工事結果」または「所内ＳＯ工事結果確認」において、工事情報更新画面で「入力値確認」ボタン押下または「更新」ボタン押下時</a:t>
            </a:r>
            <a:r>
              <a:rPr kumimoji="1" lang="ja-JP" altLang="en-US" sz="1000" b="0" i="0" u="none" strike="noStrike" kern="1200" cap="none" spc="0" normalizeH="0" baseline="0" noProof="0" dirty="0" err="1">
                <a:ln>
                  <a:noFill/>
                </a:ln>
                <a:effectLst/>
                <a:uLnTx/>
                <a:uFillTx/>
                <a:latin typeface="Meiryo UI"/>
                <a:ea typeface="Meiryo UI"/>
              </a:rPr>
              <a:t>、</a:t>
            </a:r>
            <a:r>
              <a:rPr kumimoji="1" lang="ja-JP" altLang="en-US" sz="1000" b="0" i="0" u="none" strike="noStrike" kern="1200" cap="none" spc="0" normalizeH="0" baseline="0" noProof="0" dirty="0">
                <a:ln>
                  <a:noFill/>
                </a:ln>
                <a:effectLst/>
                <a:uLnTx/>
                <a:uFillTx/>
                <a:latin typeface="Meiryo UI"/>
                <a:ea typeface="Meiryo UI"/>
              </a:rPr>
              <a:t>全事業者の番ポ工事結果情報が受信出来ていない場合、以下のワーニングメッセージを表示する</a:t>
            </a: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effectLst/>
                <a:uLnTx/>
                <a:uFillTx/>
                <a:latin typeface="Meiryo UI"/>
                <a:ea typeface="Meiryo UI"/>
              </a:rPr>
              <a:t>メッセージ内容</a:t>
            </a: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lvl="0" algn="l" defTabSz="649288">
              <a:defRPr/>
            </a:pPr>
            <a:r>
              <a:rPr lang="en-US" altLang="ja-JP" sz="1000" dirty="0">
                <a:latin typeface="Meiryo UI"/>
                <a:ea typeface="Meiryo UI"/>
              </a:rPr>
              <a:t>【</a:t>
            </a:r>
            <a:r>
              <a:rPr lang="ja-JP" altLang="en-US" sz="1000" dirty="0">
                <a:latin typeface="Meiryo UI"/>
                <a:ea typeface="Meiryo UI"/>
              </a:rPr>
              <a:t>双方向番ポ開始前に申し込まれた片方向番ポの場合</a:t>
            </a:r>
            <a:r>
              <a:rPr lang="en-US" altLang="ja-JP" sz="1000" dirty="0">
                <a:latin typeface="Meiryo UI"/>
                <a:ea typeface="Meiryo UI"/>
              </a:rPr>
              <a:t>】</a:t>
            </a:r>
          </a:p>
          <a:p>
            <a:pPr lvl="0" algn="l" defTabSz="649288">
              <a:defRPr/>
            </a:pPr>
            <a:r>
              <a:rPr lang="ja-JP" altLang="en-US" sz="1000" dirty="0">
                <a:latin typeface="Meiryo UI"/>
                <a:ea typeface="Meiryo UI"/>
              </a:rPr>
              <a:t>・</a:t>
            </a:r>
            <a:r>
              <a:rPr lang="en-US" altLang="ja-JP" sz="1000" dirty="0">
                <a:latin typeface="Meiryo UI"/>
                <a:ea typeface="Meiryo UI"/>
              </a:rPr>
              <a:t>BB-CASTAR</a:t>
            </a:r>
            <a:r>
              <a:rPr lang="ja-JP" altLang="en-US" sz="1000" dirty="0">
                <a:latin typeface="Meiryo UI"/>
                <a:ea typeface="Meiryo UI"/>
              </a:rPr>
              <a:t>から工事結果情報流通（番ポ工事）（事業者情報）が流通せず、工事の全件完了をシステムで判断できないため、上記チェックは行わずワーニングメッセージを表示しない</a:t>
            </a: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algn="l" defTabSz="649288">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defTabSz="649288"/>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effectLst/>
              <a:uLnTx/>
              <a:uFillTx/>
              <a:latin typeface="Meiryo UI"/>
              <a:ea typeface="Meiryo UI"/>
            </a:endParaRPr>
          </a:p>
        </p:txBody>
      </p:sp>
      <p:pic>
        <p:nvPicPr>
          <p:cNvPr id="4" name="図 3"/>
          <p:cNvPicPr>
            <a:picLocks noChangeAspect="1"/>
          </p:cNvPicPr>
          <p:nvPr/>
        </p:nvPicPr>
        <p:blipFill>
          <a:blip r:embed="rId4"/>
          <a:stretch>
            <a:fillRect/>
          </a:stretch>
        </p:blipFill>
        <p:spPr>
          <a:xfrm>
            <a:off x="633127" y="6316837"/>
            <a:ext cx="7422625" cy="2453289"/>
          </a:xfrm>
          <a:prstGeom prst="rect">
            <a:avLst/>
          </a:prstGeom>
        </p:spPr>
      </p:pic>
      <p:sp>
        <p:nvSpPr>
          <p:cNvPr id="20" name="楕円 19">
            <a:extLst>
              <a:ext uri="{FF2B5EF4-FFF2-40B4-BE49-F238E27FC236}">
                <a16:creationId xmlns:a16="http://schemas.microsoft.com/office/drawing/2014/main" id="{8B6EF22B-758E-BC48-CE43-24AF8706F096}"/>
              </a:ext>
            </a:extLst>
          </p:cNvPr>
          <p:cNvSpPr/>
          <p:nvPr/>
        </p:nvSpPr>
        <p:spPr bwMode="auto">
          <a:xfrm>
            <a:off x="290481" y="507750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21" name="楕円 20">
            <a:extLst>
              <a:ext uri="{FF2B5EF4-FFF2-40B4-BE49-F238E27FC236}">
                <a16:creationId xmlns:a16="http://schemas.microsoft.com/office/drawing/2014/main" id="{8B6EF22B-758E-BC48-CE43-24AF8706F096}"/>
              </a:ext>
            </a:extLst>
          </p:cNvPr>
          <p:cNvSpPr/>
          <p:nvPr/>
        </p:nvSpPr>
        <p:spPr bwMode="auto">
          <a:xfrm>
            <a:off x="290481" y="7667753"/>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7" name="楕円 6">
            <a:extLst>
              <a:ext uri="{FF2B5EF4-FFF2-40B4-BE49-F238E27FC236}">
                <a16:creationId xmlns:a16="http://schemas.microsoft.com/office/drawing/2014/main" id="{3EB4E9E9-0631-61AE-DEE3-F27739E88FBB}"/>
              </a:ext>
            </a:extLst>
          </p:cNvPr>
          <p:cNvSpPr/>
          <p:nvPr/>
        </p:nvSpPr>
        <p:spPr bwMode="auto">
          <a:xfrm>
            <a:off x="8182797" y="5117525"/>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22482775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９</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】【E】</a:t>
            </a:r>
            <a:r>
              <a:rPr lang="ja-JP" altLang="en-US" dirty="0">
                <a:latin typeface="+mn-ea"/>
                <a:ea typeface="+mn-ea"/>
              </a:rPr>
              <a:t>進捗状況照会 詳細画面／工事情報更新画面から表示するステータス更新履歴画面のメッセージを</a:t>
            </a:r>
            <a:r>
              <a:rPr lang="en-US" altLang="ja-JP" dirty="0">
                <a:latin typeface="+mn-ea"/>
                <a:ea typeface="+mn-ea"/>
              </a:rPr>
              <a:t>BB-CASTAR</a:t>
            </a:r>
            <a:r>
              <a:rPr lang="ja-JP" altLang="en-US" dirty="0">
                <a:latin typeface="+mn-ea"/>
                <a:ea typeface="+mn-ea"/>
              </a:rPr>
              <a:t>向かいのメッセージに変更する</a:t>
            </a:r>
          </a:p>
          <a:p>
            <a:r>
              <a:rPr lang="ja-JP" altLang="en-US" dirty="0">
                <a:latin typeface="+mn-ea"/>
                <a:ea typeface="+mn-ea"/>
              </a:rPr>
              <a:t>　　ステータス更新履歴画面のイメージを以下に示す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14</a:t>
            </a:fld>
            <a:endParaRPr lang="en-US" altLang="ja-JP" dirty="0"/>
          </a:p>
        </p:txBody>
      </p:sp>
      <p:pic>
        <p:nvPicPr>
          <p:cNvPr id="18" name="図 17"/>
          <p:cNvPicPr>
            <a:picLocks noChangeAspect="1"/>
          </p:cNvPicPr>
          <p:nvPr/>
        </p:nvPicPr>
        <p:blipFill>
          <a:blip r:embed="rId3"/>
          <a:stretch>
            <a:fillRect/>
          </a:stretch>
        </p:blipFill>
        <p:spPr>
          <a:xfrm>
            <a:off x="863026" y="3104786"/>
            <a:ext cx="4543399" cy="2330961"/>
          </a:xfrm>
          <a:prstGeom prst="rect">
            <a:avLst/>
          </a:prstGeom>
        </p:spPr>
      </p:pic>
      <p:graphicFrame>
        <p:nvGraphicFramePr>
          <p:cNvPr id="19" name="表 18"/>
          <p:cNvGraphicFramePr>
            <a:graphicFrameLocks noGrp="1"/>
          </p:cNvGraphicFramePr>
          <p:nvPr>
            <p:extLst>
              <p:ext uri="{D42A27DB-BD31-4B8C-83A1-F6EECF244321}">
                <p14:modId xmlns:p14="http://schemas.microsoft.com/office/powerpoint/2010/main" val="2379550079"/>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ステータス更新履歴画面（１／２）</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20" name="図 19"/>
          <p:cNvPicPr>
            <a:picLocks noChangeAspect="1"/>
          </p:cNvPicPr>
          <p:nvPr/>
        </p:nvPicPr>
        <p:blipFill>
          <a:blip r:embed="rId4"/>
          <a:stretch>
            <a:fillRect/>
          </a:stretch>
        </p:blipFill>
        <p:spPr>
          <a:xfrm>
            <a:off x="894823" y="5655928"/>
            <a:ext cx="4511604" cy="2865677"/>
          </a:xfrm>
          <a:prstGeom prst="rect">
            <a:avLst/>
          </a:prstGeom>
        </p:spPr>
      </p:pic>
      <p:graphicFrame>
        <p:nvGraphicFramePr>
          <p:cNvPr id="21" name="表 20">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7</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23" name="正方形/長方形 22"/>
          <p:cNvSpPr/>
          <p:nvPr/>
        </p:nvSpPr>
        <p:spPr bwMode="auto">
          <a:xfrm>
            <a:off x="975369" y="4506217"/>
            <a:ext cx="4141987" cy="234809"/>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5" name="正方形/長方形 24"/>
          <p:cNvSpPr/>
          <p:nvPr/>
        </p:nvSpPr>
        <p:spPr bwMode="auto">
          <a:xfrm>
            <a:off x="975369" y="6693874"/>
            <a:ext cx="4141987" cy="934088"/>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cxnSp>
        <p:nvCxnSpPr>
          <p:cNvPr id="27" name="カギ線コネクタ 26"/>
          <p:cNvCxnSpPr>
            <a:stCxn id="23" idx="3"/>
            <a:endCxn id="25" idx="3"/>
          </p:cNvCxnSpPr>
          <p:nvPr/>
        </p:nvCxnSpPr>
        <p:spPr bwMode="auto">
          <a:xfrm>
            <a:off x="5117356" y="4623622"/>
            <a:ext cx="12700" cy="2537296"/>
          </a:xfrm>
          <a:prstGeom prst="bentConnector3">
            <a:avLst>
              <a:gd name="adj1" fmla="val 1800000"/>
            </a:avLst>
          </a:prstGeom>
          <a:solidFill>
            <a:srgbClr val="FFFFCC"/>
          </a:solidFill>
          <a:ln w="12700"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AutoShape 81">
            <a:extLst>
              <a:ext uri="{FF2B5EF4-FFF2-40B4-BE49-F238E27FC236}">
                <a16:creationId xmlns:a16="http://schemas.microsoft.com/office/drawing/2014/main" id="{A9B90A21-AC3E-1D4D-E757-663E99245A2F}"/>
              </a:ext>
            </a:extLst>
          </p:cNvPr>
          <p:cNvSpPr>
            <a:spLocks/>
          </p:cNvSpPr>
          <p:nvPr/>
        </p:nvSpPr>
        <p:spPr bwMode="auto">
          <a:xfrm>
            <a:off x="6472808" y="5167671"/>
            <a:ext cx="5952725" cy="2801281"/>
          </a:xfrm>
          <a:prstGeom prst="borderCallout2">
            <a:avLst>
              <a:gd name="adj1" fmla="val 12471"/>
              <a:gd name="adj2" fmla="val -297"/>
              <a:gd name="adj3" fmla="val 13090"/>
              <a:gd name="adj4" fmla="val -4851"/>
              <a:gd name="adj5" fmla="val 60473"/>
              <a:gd name="adj6" fmla="val -18754"/>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既存：番ポ工事依頼</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変更：番ポ工事依頼</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29" name="テキスト ボックス 28"/>
          <p:cNvSpPr txBox="1"/>
          <p:nvPr/>
        </p:nvSpPr>
        <p:spPr>
          <a:xfrm>
            <a:off x="686300" y="2856384"/>
            <a:ext cx="1177995"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■既存メッセージ</a:t>
            </a:r>
          </a:p>
        </p:txBody>
      </p:sp>
      <p:sp>
        <p:nvSpPr>
          <p:cNvPr id="31" name="テキスト ボックス 30"/>
          <p:cNvSpPr txBox="1"/>
          <p:nvPr/>
        </p:nvSpPr>
        <p:spPr>
          <a:xfrm>
            <a:off x="686300" y="5436984"/>
            <a:ext cx="1250003"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■変更メッセージ</a:t>
            </a:r>
          </a:p>
        </p:txBody>
      </p:sp>
      <p:graphicFrame>
        <p:nvGraphicFramePr>
          <p:cNvPr id="32" name="表 31">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3028924480"/>
              </p:ext>
            </p:extLst>
          </p:nvPr>
        </p:nvGraphicFramePr>
        <p:xfrm>
          <a:off x="6688832" y="6467509"/>
          <a:ext cx="5616623" cy="1073735"/>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ＢＢ－ＣＡＳＴＡＲ：番ポ工事依頼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：ＢＢ－ＣＡＳＴＡＲ・番ポ工事依頼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735249"/>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3</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：ＢＢ－ＣＡＳＴＡＲ・番ポ工事結果</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dirty="0">
                          <a:latin typeface="+mn-ea"/>
                          <a:ea typeface="+mn-ea"/>
                          <a:cs typeface="Meiryo UI" panose="020B0604030504040204" pitchFamily="50" charset="-128"/>
                        </a:rPr>
                        <a:t>*1</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33" name="表 32">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043078035"/>
              </p:ext>
            </p:extLst>
          </p:nvPr>
        </p:nvGraphicFramePr>
        <p:xfrm>
          <a:off x="6688832" y="5382554"/>
          <a:ext cx="5616623" cy="759410"/>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ＨＨＣ：番ポ工事依頼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：ＫＡＭ・</a:t>
                      </a:r>
                      <a:r>
                        <a:rPr lang="ja-JP" altLang="en-US" sz="1000" dirty="0">
                          <a:effectLst/>
                        </a:rPr>
                        <a:t>番ポ工事依頼</a:t>
                      </a:r>
                      <a:endParaRPr lang="en-US" altLang="ja-JP"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01381227"/>
                  </a:ext>
                </a:extLst>
              </a:tr>
            </a:tbl>
          </a:graphicData>
        </a:graphic>
      </p:graphicFrame>
      <p:sp>
        <p:nvSpPr>
          <p:cNvPr id="34" name="テキスト ボックス 33"/>
          <p:cNvSpPr txBox="1"/>
          <p:nvPr/>
        </p:nvSpPr>
        <p:spPr>
          <a:xfrm>
            <a:off x="6843326" y="7505194"/>
            <a:ext cx="5462129"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：双方向番ポ（オーダ流通システムへの申込み）の場合、番ポ工事依頼の１行表示に対して</a:t>
            </a: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番ポ工事結果は「事業者情報」および「工事結果情報」の複数行表示される</a:t>
            </a:r>
            <a:endPar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p:cNvSpPr txBox="1"/>
          <p:nvPr/>
        </p:nvSpPr>
        <p:spPr>
          <a:xfrm>
            <a:off x="496144" y="2640360"/>
            <a:ext cx="3240360"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（ひかり電話工事依頼／番ポ工事依頼が自動更新の場合）</a:t>
            </a:r>
          </a:p>
        </p:txBody>
      </p:sp>
      <p:sp>
        <p:nvSpPr>
          <p:cNvPr id="26" name="AutoShape 81">
            <a:extLst>
              <a:ext uri="{FF2B5EF4-FFF2-40B4-BE49-F238E27FC236}">
                <a16:creationId xmlns:a16="http://schemas.microsoft.com/office/drawing/2014/main" id="{A9B90A21-AC3E-1D4D-E757-663E99245A2F}"/>
              </a:ext>
            </a:extLst>
          </p:cNvPr>
          <p:cNvSpPr>
            <a:spLocks/>
          </p:cNvSpPr>
          <p:nvPr/>
        </p:nvSpPr>
        <p:spPr bwMode="auto">
          <a:xfrm>
            <a:off x="6472808" y="3076609"/>
            <a:ext cx="5952725" cy="1386812"/>
          </a:xfrm>
          <a:prstGeom prst="borderCallout2">
            <a:avLst>
              <a:gd name="adj1" fmla="val 12471"/>
              <a:gd name="adj2" fmla="val -297"/>
              <a:gd name="adj3" fmla="val 12750"/>
              <a:gd name="adj4" fmla="val -6931"/>
              <a:gd name="adj5" fmla="val 116013"/>
              <a:gd name="adj6" fmla="val -16833"/>
            </a:avLst>
          </a:prstGeom>
          <a:noFill/>
          <a:ln w="9525" algn="ctr">
            <a:solidFill>
              <a:srgbClr val="3466FF"/>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lvl="0" algn="l" defTabSz="649288">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既存：ひかり電話工事依頼</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　</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本開発における修正なし</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graphicFrame>
        <p:nvGraphicFramePr>
          <p:cNvPr id="30" name="表 29">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892810260"/>
              </p:ext>
            </p:extLst>
          </p:nvPr>
        </p:nvGraphicFramePr>
        <p:xfrm>
          <a:off x="6688832" y="3291491"/>
          <a:ext cx="5616623" cy="1009999"/>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39753">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335123">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：ＢＢ－ＣＡＳＴＡＲ・ひかり電話工事依頼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35123">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：ＢＢ－ＣＡＳＴＡＲ・ひかり電話工事結果</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01381227"/>
                  </a:ext>
                </a:extLst>
              </a:tr>
            </a:tbl>
          </a:graphicData>
        </a:graphic>
      </p:graphicFrame>
      <p:sp>
        <p:nvSpPr>
          <p:cNvPr id="36" name="正方形/長方形 35"/>
          <p:cNvSpPr/>
          <p:nvPr/>
        </p:nvSpPr>
        <p:spPr bwMode="auto">
          <a:xfrm>
            <a:off x="975369" y="4139557"/>
            <a:ext cx="4141987" cy="323864"/>
          </a:xfrm>
          <a:prstGeom prst="rect">
            <a:avLst/>
          </a:prstGeom>
          <a:noFill/>
          <a:ln w="28575" cap="flat" cmpd="sng" algn="ctr">
            <a:solidFill>
              <a:srgbClr val="3466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37" name="正方形/長方形 36"/>
          <p:cNvSpPr/>
          <p:nvPr/>
        </p:nvSpPr>
        <p:spPr bwMode="auto">
          <a:xfrm>
            <a:off x="975369" y="6302940"/>
            <a:ext cx="4141987" cy="371883"/>
          </a:xfrm>
          <a:prstGeom prst="rect">
            <a:avLst/>
          </a:prstGeom>
          <a:noFill/>
          <a:ln w="28575" cap="flat" cmpd="sng" algn="ctr">
            <a:solidFill>
              <a:srgbClr val="3466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cxnSp>
        <p:nvCxnSpPr>
          <p:cNvPr id="38" name="カギ線コネクタ 37"/>
          <p:cNvCxnSpPr>
            <a:stCxn id="36" idx="3"/>
            <a:endCxn id="37" idx="3"/>
          </p:cNvCxnSpPr>
          <p:nvPr/>
        </p:nvCxnSpPr>
        <p:spPr bwMode="auto">
          <a:xfrm>
            <a:off x="5117356" y="4301489"/>
            <a:ext cx="12700" cy="2187393"/>
          </a:xfrm>
          <a:prstGeom prst="bentConnector3">
            <a:avLst>
              <a:gd name="adj1" fmla="val 2850000"/>
            </a:avLst>
          </a:prstGeom>
          <a:solidFill>
            <a:srgbClr val="FFFFCC"/>
          </a:solidFill>
          <a:ln w="12700" cap="flat" cmpd="sng" algn="ctr">
            <a:solidFill>
              <a:srgbClr val="3466FF"/>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楕円 40">
            <a:extLst>
              <a:ext uri="{FF2B5EF4-FFF2-40B4-BE49-F238E27FC236}">
                <a16:creationId xmlns:a16="http://schemas.microsoft.com/office/drawing/2014/main" id="{8B6EF22B-758E-BC48-CE43-24AF8706F096}"/>
              </a:ext>
            </a:extLst>
          </p:cNvPr>
          <p:cNvSpPr/>
          <p:nvPr/>
        </p:nvSpPr>
        <p:spPr bwMode="auto">
          <a:xfrm>
            <a:off x="6275965" y="2839340"/>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39" name="楕円 38">
            <a:extLst>
              <a:ext uri="{FF2B5EF4-FFF2-40B4-BE49-F238E27FC236}">
                <a16:creationId xmlns:a16="http://schemas.microsoft.com/office/drawing/2014/main" id="{8B6EF22B-758E-BC48-CE43-24AF8706F096}"/>
              </a:ext>
            </a:extLst>
          </p:cNvPr>
          <p:cNvSpPr/>
          <p:nvPr/>
        </p:nvSpPr>
        <p:spPr bwMode="auto">
          <a:xfrm>
            <a:off x="4987339" y="229088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42" name="楕円 41">
            <a:extLst>
              <a:ext uri="{FF2B5EF4-FFF2-40B4-BE49-F238E27FC236}">
                <a16:creationId xmlns:a16="http://schemas.microsoft.com/office/drawing/2014/main" id="{277D5E8F-CED0-20AB-3B96-C89F2C8A4A8C}"/>
              </a:ext>
            </a:extLst>
          </p:cNvPr>
          <p:cNvSpPr/>
          <p:nvPr/>
        </p:nvSpPr>
        <p:spPr bwMode="auto">
          <a:xfrm>
            <a:off x="6407012" y="7534168"/>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sp>
        <p:nvSpPr>
          <p:cNvPr id="43" name="楕円 42">
            <a:extLst>
              <a:ext uri="{FF2B5EF4-FFF2-40B4-BE49-F238E27FC236}">
                <a16:creationId xmlns:a16="http://schemas.microsoft.com/office/drawing/2014/main" id="{277D5E8F-CED0-20AB-3B96-C89F2C8A4A8C}"/>
              </a:ext>
            </a:extLst>
          </p:cNvPr>
          <p:cNvSpPr/>
          <p:nvPr/>
        </p:nvSpPr>
        <p:spPr bwMode="auto">
          <a:xfrm>
            <a:off x="133313" y="2687754"/>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spTree>
    <p:extLst>
      <p:ext uri="{BB962C8B-B14F-4D97-AF65-F5344CB8AC3E}">
        <p14:creationId xmlns:p14="http://schemas.microsoft.com/office/powerpoint/2010/main" val="22809684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880910" y="3110764"/>
            <a:ext cx="4534158" cy="2326220"/>
          </a:xfrm>
          <a:prstGeom prst="rect">
            <a:avLst/>
          </a:prstGeom>
        </p:spPr>
      </p:pic>
      <p:graphicFrame>
        <p:nvGraphicFramePr>
          <p:cNvPr id="17" name="表 16"/>
          <p:cNvGraphicFramePr>
            <a:graphicFrameLocks noGrp="1"/>
          </p:cNvGraphicFramePr>
          <p:nvPr>
            <p:extLst>
              <p:ext uri="{D42A27DB-BD31-4B8C-83A1-F6EECF244321}">
                <p14:modId xmlns:p14="http://schemas.microsoft.com/office/powerpoint/2010/main" val="3717640999"/>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ステータス更新履歴画面（２／２）</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3" name="図 2"/>
          <p:cNvPicPr>
            <a:picLocks noChangeAspect="1"/>
          </p:cNvPicPr>
          <p:nvPr/>
        </p:nvPicPr>
        <p:blipFill>
          <a:blip r:embed="rId4"/>
          <a:stretch>
            <a:fillRect/>
          </a:stretch>
        </p:blipFill>
        <p:spPr>
          <a:xfrm>
            <a:off x="880910" y="5671520"/>
            <a:ext cx="4525515" cy="2783044"/>
          </a:xfrm>
          <a:prstGeom prst="rect">
            <a:avLst/>
          </a:prstGeom>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１０</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】【E】</a:t>
            </a:r>
            <a:r>
              <a:rPr lang="ja-JP" altLang="en-US" dirty="0">
                <a:latin typeface="+mn-ea"/>
                <a:ea typeface="+mn-ea"/>
              </a:rPr>
              <a:t>進捗状況照会 詳細画面／工事情報更新画面から表示するステータス更新履歴画面のメッセージを</a:t>
            </a:r>
            <a:r>
              <a:rPr lang="en-US" altLang="ja-JP" dirty="0">
                <a:latin typeface="+mn-ea"/>
                <a:ea typeface="+mn-ea"/>
              </a:rPr>
              <a:t>BB-CASTAR</a:t>
            </a:r>
            <a:r>
              <a:rPr lang="ja-JP" altLang="en-US" dirty="0">
                <a:latin typeface="+mn-ea"/>
                <a:ea typeface="+mn-ea"/>
              </a:rPr>
              <a:t>向かいのメッセージに変更する</a:t>
            </a:r>
          </a:p>
          <a:p>
            <a:r>
              <a:rPr lang="ja-JP" altLang="en-US" dirty="0">
                <a:latin typeface="+mn-ea"/>
                <a:ea typeface="+mn-ea"/>
              </a:rPr>
              <a:t>　　ステータス更新履歴画面のイメージを以下に示す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15</a:t>
            </a:fld>
            <a:endParaRPr lang="en-US" altLang="ja-JP" dirty="0"/>
          </a:p>
        </p:txBody>
      </p:sp>
      <p:graphicFrame>
        <p:nvGraphicFramePr>
          <p:cNvPr id="20" name="表 19">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7</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21" name="正方形/長方形 20"/>
          <p:cNvSpPr/>
          <p:nvPr/>
        </p:nvSpPr>
        <p:spPr bwMode="auto">
          <a:xfrm>
            <a:off x="975369" y="4317233"/>
            <a:ext cx="4141987" cy="416871"/>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2" name="正方形/長方形 21"/>
          <p:cNvSpPr/>
          <p:nvPr/>
        </p:nvSpPr>
        <p:spPr bwMode="auto">
          <a:xfrm>
            <a:off x="975369" y="6809204"/>
            <a:ext cx="4141987" cy="950100"/>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cxnSp>
        <p:nvCxnSpPr>
          <p:cNvPr id="25" name="カギ線コネクタ 24"/>
          <p:cNvCxnSpPr>
            <a:stCxn id="21" idx="3"/>
            <a:endCxn id="22" idx="3"/>
          </p:cNvCxnSpPr>
          <p:nvPr/>
        </p:nvCxnSpPr>
        <p:spPr bwMode="auto">
          <a:xfrm>
            <a:off x="5117356" y="4642245"/>
            <a:ext cx="12700" cy="2874903"/>
          </a:xfrm>
          <a:prstGeom prst="bentConnector3">
            <a:avLst>
              <a:gd name="adj1" fmla="val 1800000"/>
            </a:avLst>
          </a:prstGeom>
          <a:solidFill>
            <a:srgbClr val="FFFFCC"/>
          </a:solidFill>
          <a:ln w="12700"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AutoShape 81">
            <a:extLst>
              <a:ext uri="{FF2B5EF4-FFF2-40B4-BE49-F238E27FC236}">
                <a16:creationId xmlns:a16="http://schemas.microsoft.com/office/drawing/2014/main" id="{A9B90A21-AC3E-1D4D-E757-663E99245A2F}"/>
              </a:ext>
            </a:extLst>
          </p:cNvPr>
          <p:cNvSpPr>
            <a:spLocks/>
          </p:cNvSpPr>
          <p:nvPr/>
        </p:nvSpPr>
        <p:spPr bwMode="auto">
          <a:xfrm>
            <a:off x="6472808" y="5048162"/>
            <a:ext cx="5952725" cy="3712878"/>
          </a:xfrm>
          <a:prstGeom prst="borderCallout2">
            <a:avLst>
              <a:gd name="adj1" fmla="val 12471"/>
              <a:gd name="adj2" fmla="val -297"/>
              <a:gd name="adj3" fmla="val 12579"/>
              <a:gd name="adj4" fmla="val -3944"/>
              <a:gd name="adj5" fmla="val 56781"/>
              <a:gd name="adj6" fmla="val -18861"/>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既存：番ポ工事依頼</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algn="l" defTabSz="649288">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変更：番ポ工事依頼</a:t>
            </a:r>
            <a:r>
              <a:rPr lang="en-US" altLang="ja-JP" sz="1000" dirty="0">
                <a:solidFill>
                  <a:prstClr val="black"/>
                </a:solidFill>
                <a:latin typeface="Meiryo UI"/>
                <a:ea typeface="Meiryo UI"/>
              </a:rPr>
              <a:t>】</a:t>
            </a: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29" name="テキスト ボックス 28"/>
          <p:cNvSpPr txBox="1"/>
          <p:nvPr/>
        </p:nvSpPr>
        <p:spPr>
          <a:xfrm>
            <a:off x="686300" y="2856384"/>
            <a:ext cx="1177995"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■既存メッセージ</a:t>
            </a:r>
          </a:p>
        </p:txBody>
      </p:sp>
      <p:sp>
        <p:nvSpPr>
          <p:cNvPr id="30" name="テキスト ボックス 29"/>
          <p:cNvSpPr txBox="1"/>
          <p:nvPr/>
        </p:nvSpPr>
        <p:spPr>
          <a:xfrm>
            <a:off x="686300" y="5436984"/>
            <a:ext cx="1250003"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■変更メッセージ</a:t>
            </a:r>
          </a:p>
        </p:txBody>
      </p:sp>
      <p:graphicFrame>
        <p:nvGraphicFramePr>
          <p:cNvPr id="34" name="表 33">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3367262560"/>
              </p:ext>
            </p:extLst>
          </p:nvPr>
        </p:nvGraphicFramePr>
        <p:xfrm>
          <a:off x="6688832" y="5263045"/>
          <a:ext cx="5616623" cy="1073735"/>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：所内ＳＯ工事結果・番ポ工事依頼</a:t>
                      </a:r>
                      <a:endParaRPr lang="en-US" altLang="ja-JP" sz="1000" b="0" i="0" u="none" strike="noStrike" dirty="0">
                        <a:solidFill>
                          <a:schemeClr val="tx1"/>
                        </a:solidFill>
                        <a:effectLst/>
                        <a:latin typeface="+mn-ea"/>
                        <a:ea typeface="+mn-ea"/>
                        <a:cs typeface="Meiryo UI" panose="020B0604030504040204" pitchFamily="50" charset="-128"/>
                      </a:endParaRPr>
                    </a:p>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dirty="0">
                          <a:latin typeface="+mn-ea"/>
                          <a:ea typeface="+mn-ea"/>
                          <a:cs typeface="Meiryo UI" panose="020B0604030504040204" pitchFamily="50" charset="-128"/>
                        </a:rPr>
                        <a:t>番ポ工事依頼ボタン押下時に表示</a:t>
                      </a:r>
                      <a:r>
                        <a:rPr lang="ja-JP" altLang="en-US" sz="1000" baseline="0" dirty="0">
                          <a:latin typeface="+mn-ea"/>
                          <a:ea typeface="+mn-ea"/>
                          <a:cs typeface="Meiryo UI" panose="020B0604030504040204" pitchFamily="50" charset="-128"/>
                        </a:rPr>
                        <a:t> </a:t>
                      </a:r>
                      <a:r>
                        <a:rPr lang="en-US" altLang="ja-JP" sz="1000" baseline="0" dirty="0">
                          <a:latin typeface="+mn-ea"/>
                          <a:ea typeface="+mn-ea"/>
                          <a:cs typeface="Meiryo UI" panose="020B0604030504040204" pitchFamily="50" charset="-128"/>
                        </a:rPr>
                        <a:t>*1</a:t>
                      </a: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ＨＨＣ：番ポ工事依頼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01381227"/>
                  </a:ext>
                </a:extLst>
              </a:tr>
              <a:tr h="220371">
                <a:tc>
                  <a:txBody>
                    <a:bodyPr/>
                    <a:lstStyle/>
                    <a:p>
                      <a:pPr marL="0" marR="0" indent="0" algn="r"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rgbClr val="000000"/>
                          </a:solidFill>
                          <a:effectLst/>
                          <a:latin typeface="+mn-ea"/>
                          <a:ea typeface="+mn-ea"/>
                          <a:cs typeface="Meiryo UI" panose="020B0604030504040204" pitchFamily="50" charset="-128"/>
                        </a:rPr>
                        <a:t>3</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：ＫＡＭ・</a:t>
                      </a:r>
                      <a:r>
                        <a:rPr lang="ja-JP" altLang="en-US" sz="1000" dirty="0">
                          <a:effectLst/>
                        </a:rPr>
                        <a:t>番ポ工事依頼</a:t>
                      </a:r>
                      <a:endParaRPr lang="en-US" altLang="ja-JP"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2693569"/>
                  </a:ext>
                </a:extLst>
              </a:tr>
            </a:tbl>
          </a:graphicData>
        </a:graphic>
      </p:graphicFrame>
      <p:sp>
        <p:nvSpPr>
          <p:cNvPr id="35" name="テキスト ボックス 34"/>
          <p:cNvSpPr txBox="1"/>
          <p:nvPr/>
        </p:nvSpPr>
        <p:spPr>
          <a:xfrm>
            <a:off x="6843326" y="8000916"/>
            <a:ext cx="5462129" cy="710067"/>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：工事情報更新画面から「番ポ工事依頼」ボタンを押下した場合に表示される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（バッチ処理による番ポ工事依頼が実施された場合は表示されない）</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：双方向番ポ（オーダ流通システムへの申込み）の場合、番ポ工事依頼の１行表示に対して</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番ポ工事結果は「事業者情報」および「工事結果情報」の複数行表示される</a:t>
            </a:r>
          </a:p>
        </p:txBody>
      </p:sp>
      <p:sp>
        <p:nvSpPr>
          <p:cNvPr id="39" name="テキスト ボックス 38"/>
          <p:cNvSpPr txBox="1"/>
          <p:nvPr/>
        </p:nvSpPr>
        <p:spPr>
          <a:xfrm>
            <a:off x="496144" y="2640360"/>
            <a:ext cx="3384376"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（ひかり電話工事依頼／番ポ工事依頼が手動更新の場合）</a:t>
            </a:r>
          </a:p>
        </p:txBody>
      </p:sp>
      <p:sp>
        <p:nvSpPr>
          <p:cNvPr id="27" name="AutoShape 81">
            <a:extLst>
              <a:ext uri="{FF2B5EF4-FFF2-40B4-BE49-F238E27FC236}">
                <a16:creationId xmlns:a16="http://schemas.microsoft.com/office/drawing/2014/main" id="{A9B90A21-AC3E-1D4D-E757-663E99245A2F}"/>
              </a:ext>
            </a:extLst>
          </p:cNvPr>
          <p:cNvSpPr>
            <a:spLocks/>
          </p:cNvSpPr>
          <p:nvPr/>
        </p:nvSpPr>
        <p:spPr bwMode="auto">
          <a:xfrm>
            <a:off x="6472808" y="2928392"/>
            <a:ext cx="5952725" cy="1556712"/>
          </a:xfrm>
          <a:prstGeom prst="borderCallout2">
            <a:avLst>
              <a:gd name="adj1" fmla="val 12471"/>
              <a:gd name="adj2" fmla="val -297"/>
              <a:gd name="adj3" fmla="val 12750"/>
              <a:gd name="adj4" fmla="val -6931"/>
              <a:gd name="adj5" fmla="val 110409"/>
              <a:gd name="adj6" fmla="val -16726"/>
            </a:avLst>
          </a:prstGeom>
          <a:noFill/>
          <a:ln w="9525" algn="ctr">
            <a:solidFill>
              <a:srgbClr val="3466FF"/>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既存：ひかり電話工事依頼</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　</a:t>
            </a: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本開発における修正なし</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graphicFrame>
        <p:nvGraphicFramePr>
          <p:cNvPr id="28" name="表 27">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2352754163"/>
              </p:ext>
            </p:extLst>
          </p:nvPr>
        </p:nvGraphicFramePr>
        <p:xfrm>
          <a:off x="6688832" y="3143274"/>
          <a:ext cx="5616623" cy="947318"/>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：所内ＳＯ工事結果・ひかり電話工事依頼</a:t>
                      </a:r>
                      <a:endParaRPr lang="en-US" altLang="ja-JP"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dirty="0">
                          <a:latin typeface="+mn-ea"/>
                          <a:ea typeface="+mn-ea"/>
                          <a:cs typeface="Meiryo UI" panose="020B0604030504040204" pitchFamily="50" charset="-128"/>
                        </a:rPr>
                        <a:t>ひかり電話工事依頼ボタン押下時に表示 </a:t>
                      </a:r>
                      <a:r>
                        <a:rPr lang="en-US" altLang="ja-JP" sz="1000" dirty="0">
                          <a:latin typeface="+mn-ea"/>
                          <a:ea typeface="+mn-ea"/>
                          <a:cs typeface="Meiryo UI" panose="020B0604030504040204" pitchFamily="50" charset="-128"/>
                        </a:rPr>
                        <a:t>*1</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7772929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：ＢＢ－ＣＡＳＴＡＲ・ひかり電話工事結果</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31" name="正方形/長方形 30"/>
          <p:cNvSpPr/>
          <p:nvPr/>
        </p:nvSpPr>
        <p:spPr bwMode="auto">
          <a:xfrm>
            <a:off x="975369" y="3919617"/>
            <a:ext cx="4141987" cy="366729"/>
          </a:xfrm>
          <a:prstGeom prst="rect">
            <a:avLst/>
          </a:prstGeom>
          <a:noFill/>
          <a:ln w="28575" cap="flat" cmpd="sng" algn="ctr">
            <a:solidFill>
              <a:srgbClr val="3466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32" name="正方形/長方形 31"/>
          <p:cNvSpPr/>
          <p:nvPr/>
        </p:nvSpPr>
        <p:spPr bwMode="auto">
          <a:xfrm>
            <a:off x="975369" y="6433633"/>
            <a:ext cx="4141987" cy="345091"/>
          </a:xfrm>
          <a:prstGeom prst="rect">
            <a:avLst/>
          </a:prstGeom>
          <a:noFill/>
          <a:ln w="28575" cap="flat" cmpd="sng" algn="ctr">
            <a:solidFill>
              <a:srgbClr val="3466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cxnSp>
        <p:nvCxnSpPr>
          <p:cNvPr id="36" name="カギ線コネクタ 35"/>
          <p:cNvCxnSpPr>
            <a:stCxn id="31" idx="3"/>
            <a:endCxn id="32" idx="3"/>
          </p:cNvCxnSpPr>
          <p:nvPr/>
        </p:nvCxnSpPr>
        <p:spPr bwMode="auto">
          <a:xfrm>
            <a:off x="5117356" y="4134707"/>
            <a:ext cx="12700" cy="2531150"/>
          </a:xfrm>
          <a:prstGeom prst="bentConnector3">
            <a:avLst>
              <a:gd name="adj1" fmla="val 2825000"/>
            </a:avLst>
          </a:prstGeom>
          <a:solidFill>
            <a:srgbClr val="FFFFCC"/>
          </a:solidFill>
          <a:ln w="12700" cap="flat" cmpd="sng" algn="ctr">
            <a:solidFill>
              <a:srgbClr val="3466FF"/>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テキスト ボックス 36"/>
          <p:cNvSpPr txBox="1"/>
          <p:nvPr/>
        </p:nvSpPr>
        <p:spPr>
          <a:xfrm>
            <a:off x="6843326" y="4082812"/>
            <a:ext cx="5462129" cy="402291"/>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：工事情報更新画面から「ひかり電話工事依頼」ボタンを押下した場合に表示される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　　　　　（バッチ処理によるひかり電話工事依頼が実施された場合は表示されない）</a:t>
            </a:r>
          </a:p>
        </p:txBody>
      </p:sp>
      <p:sp>
        <p:nvSpPr>
          <p:cNvPr id="42" name="楕円 41">
            <a:extLst>
              <a:ext uri="{FF2B5EF4-FFF2-40B4-BE49-F238E27FC236}">
                <a16:creationId xmlns:a16="http://schemas.microsoft.com/office/drawing/2014/main" id="{8B6EF22B-758E-BC48-CE43-24AF8706F096}"/>
              </a:ext>
            </a:extLst>
          </p:cNvPr>
          <p:cNvSpPr/>
          <p:nvPr/>
        </p:nvSpPr>
        <p:spPr bwMode="auto">
          <a:xfrm>
            <a:off x="6276096" y="2730470"/>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38" name="楕円 37">
            <a:extLst>
              <a:ext uri="{FF2B5EF4-FFF2-40B4-BE49-F238E27FC236}">
                <a16:creationId xmlns:a16="http://schemas.microsoft.com/office/drawing/2014/main" id="{8B6EF22B-758E-BC48-CE43-24AF8706F096}"/>
              </a:ext>
            </a:extLst>
          </p:cNvPr>
          <p:cNvSpPr/>
          <p:nvPr/>
        </p:nvSpPr>
        <p:spPr bwMode="auto">
          <a:xfrm>
            <a:off x="4987339" y="229088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41" name="楕円 40">
            <a:extLst>
              <a:ext uri="{FF2B5EF4-FFF2-40B4-BE49-F238E27FC236}">
                <a16:creationId xmlns:a16="http://schemas.microsoft.com/office/drawing/2014/main" id="{277D5E8F-CED0-20AB-3B96-C89F2C8A4A8C}"/>
              </a:ext>
            </a:extLst>
          </p:cNvPr>
          <p:cNvSpPr/>
          <p:nvPr/>
        </p:nvSpPr>
        <p:spPr bwMode="auto">
          <a:xfrm>
            <a:off x="6663432" y="8305669"/>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sp>
        <p:nvSpPr>
          <p:cNvPr id="43" name="楕円 42">
            <a:extLst>
              <a:ext uri="{FF2B5EF4-FFF2-40B4-BE49-F238E27FC236}">
                <a16:creationId xmlns:a16="http://schemas.microsoft.com/office/drawing/2014/main" id="{277D5E8F-CED0-20AB-3B96-C89F2C8A4A8C}"/>
              </a:ext>
            </a:extLst>
          </p:cNvPr>
          <p:cNvSpPr/>
          <p:nvPr/>
        </p:nvSpPr>
        <p:spPr bwMode="auto">
          <a:xfrm>
            <a:off x="133313" y="2687754"/>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graphicFrame>
        <p:nvGraphicFramePr>
          <p:cNvPr id="33" name="表 32">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950780825"/>
              </p:ext>
            </p:extLst>
          </p:nvPr>
        </p:nvGraphicFramePr>
        <p:xfrm>
          <a:off x="6688832" y="6648425"/>
          <a:ext cx="5616623" cy="1167689"/>
        </p:xfrm>
        <a:graphic>
          <a:graphicData uri="http://schemas.openxmlformats.org/drawingml/2006/table">
            <a:tbl>
              <a:tblPr/>
              <a:tblGrid>
                <a:gridCol w="360040">
                  <a:extLst>
                    <a:ext uri="{9D8B030D-6E8A-4147-A177-3AD203B41FA5}">
                      <a16:colId xmlns:a16="http://schemas.microsoft.com/office/drawing/2014/main" val="20000"/>
                    </a:ext>
                  </a:extLst>
                </a:gridCol>
                <a:gridCol w="2267870">
                  <a:extLst>
                    <a:ext uri="{9D8B030D-6E8A-4147-A177-3AD203B41FA5}">
                      <a16:colId xmlns:a16="http://schemas.microsoft.com/office/drawing/2014/main" val="20001"/>
                    </a:ext>
                  </a:extLst>
                </a:gridCol>
                <a:gridCol w="1620562">
                  <a:extLst>
                    <a:ext uri="{9D8B030D-6E8A-4147-A177-3AD203B41FA5}">
                      <a16:colId xmlns:a16="http://schemas.microsoft.com/office/drawing/2014/main" val="20002"/>
                    </a:ext>
                  </a:extLst>
                </a:gridCol>
                <a:gridCol w="1368151">
                  <a:extLst>
                    <a:ext uri="{9D8B030D-6E8A-4147-A177-3AD203B41FA5}">
                      <a16:colId xmlns:a16="http://schemas.microsoft.com/office/drawing/2014/main" val="2764351464"/>
                    </a:ext>
                  </a:extLst>
                </a:gridCol>
              </a:tblGrid>
              <a:tr h="318668">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ステータス</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送受信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marL="0" marR="0" indent="0" algn="ctr" defTabSz="1221913"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備考</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：所内ＳＯ工事結果・番ポ工事依頼</a:t>
                      </a:r>
                      <a:endParaRPr lang="en-US" altLang="ja-JP" sz="1000" b="0" i="0" u="none" strike="noStrike" dirty="0">
                        <a:solidFill>
                          <a:schemeClr val="tx1"/>
                        </a:solidFill>
                        <a:effectLst/>
                        <a:latin typeface="+mn-ea"/>
                        <a:ea typeface="+mn-ea"/>
                        <a:cs typeface="Meiryo UI" panose="020B0604030504040204" pitchFamily="50" charset="-128"/>
                      </a:endParaRPr>
                    </a:p>
                    <a:p>
                      <a:pPr marL="0" marR="0" indent="0" algn="l" defTabSz="1221913"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ja-JP" altLang="en-US" sz="1000" dirty="0">
                          <a:latin typeface="+mn-ea"/>
                          <a:ea typeface="+mn-ea"/>
                          <a:cs typeface="Meiryo UI" panose="020B0604030504040204" pitchFamily="50" charset="-128"/>
                        </a:rPr>
                        <a:t>番ポ工事依頼ボタン押下時に表示 </a:t>
                      </a:r>
                      <a:r>
                        <a:rPr lang="en-US" altLang="ja-JP" sz="1000" dirty="0">
                          <a:latin typeface="+mn-ea"/>
                          <a:ea typeface="+mn-ea"/>
                          <a:cs typeface="Meiryo UI" panose="020B0604030504040204" pitchFamily="50" charset="-128"/>
                        </a:rPr>
                        <a:t>*1</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0841659"/>
                  </a:ext>
                </a:extLst>
              </a:tr>
              <a:tr h="220371">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chemeClr val="tx1"/>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rPr>
                        <a:t>ＢＢ－ＣＡＳＴＡＲ：番ポ工事依頼</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20371">
                <a:tc>
                  <a:txBody>
                    <a:bodyPr/>
                    <a:lstStyle/>
                    <a:p>
                      <a:pPr algn="r" rtl="0" fontAlgn="ctr"/>
                      <a:r>
                        <a:rPr lang="en-US" altLang="ja-JP" sz="1000" b="0" i="0" u="none" strike="noStrike" dirty="0" smtClean="0">
                          <a:solidFill>
                            <a:srgbClr val="000000"/>
                          </a:solidFill>
                          <a:effectLst/>
                          <a:latin typeface="+mn-ea"/>
                          <a:ea typeface="+mn-ea"/>
                          <a:cs typeface="Meiryo UI" panose="020B0604030504040204" pitchFamily="50" charset="-128"/>
                        </a:rPr>
                        <a:t>3</a:t>
                      </a:r>
                      <a:endParaRPr lang="en-US" altLang="ja-JP" sz="1000" b="0" i="0" u="none" strike="noStrike" dirty="0">
                        <a:solidFill>
                          <a:srgbClr val="000000"/>
                        </a:solidFill>
                        <a:effectLst/>
                        <a:latin typeface="+mn-ea"/>
                        <a:ea typeface="+mn-ea"/>
                        <a:cs typeface="Meiryo UI" panose="020B0604030504040204" pitchFamily="50" charset="-128"/>
                      </a:endParaRP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n-ea"/>
                          <a:ea typeface="+mn-ea"/>
                          <a:cs typeface="Meiryo UI" panose="020B0604030504040204" pitchFamily="50" charset="-128"/>
                        </a:rPr>
                        <a:t>2</a:t>
                      </a:r>
                      <a:r>
                        <a:rPr lang="ja-JP" altLang="en-US" sz="1000" b="0" i="0" u="none" strike="noStrike" dirty="0">
                          <a:solidFill>
                            <a:schemeClr val="tx1"/>
                          </a:solidFill>
                          <a:effectLst/>
                          <a:latin typeface="+mn-ea"/>
                          <a:ea typeface="+mn-ea"/>
                          <a:cs typeface="Meiryo UI" panose="020B0604030504040204" pitchFamily="50" charset="-128"/>
                        </a:rPr>
                        <a:t>：ＢＢ－ＣＡＳＴＡＲ・番ポ工事結果</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21913" rtl="0" eaLnBrk="1" fontAlgn="ctr"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indent="0" algn="l" defTabSz="1221913" rtl="0" eaLnBrk="1" fontAlgn="ctr" latinLnBrk="0" hangingPunct="1">
                        <a:lnSpc>
                          <a:spcPct val="100000"/>
                        </a:lnSpc>
                        <a:spcBef>
                          <a:spcPts val="0"/>
                        </a:spcBef>
                        <a:spcAft>
                          <a:spcPts val="0"/>
                        </a:spcAft>
                        <a:buClrTx/>
                        <a:buSzTx/>
                        <a:buFontTx/>
                        <a:buNone/>
                        <a:tabLst/>
                        <a:defRPr/>
                      </a:pPr>
                      <a:r>
                        <a:rPr lang="en-US" altLang="ja-JP" sz="1000" dirty="0">
                          <a:latin typeface="+mn-ea"/>
                          <a:ea typeface="+mn-ea"/>
                          <a:cs typeface="Meiryo UI" panose="020B0604030504040204" pitchFamily="50" charset="-128"/>
                        </a:rPr>
                        <a:t>*2</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2735249"/>
                  </a:ext>
                </a:extLst>
              </a:tr>
            </a:tbl>
          </a:graphicData>
        </a:graphic>
      </p:graphicFrame>
      <p:sp>
        <p:nvSpPr>
          <p:cNvPr id="47" name="楕円 46">
            <a:extLst>
              <a:ext uri="{FF2B5EF4-FFF2-40B4-BE49-F238E27FC236}">
                <a16:creationId xmlns:a16="http://schemas.microsoft.com/office/drawing/2014/main" id="{8B6EF22B-758E-BC48-CE43-24AF8706F096}"/>
              </a:ext>
            </a:extLst>
          </p:cNvPr>
          <p:cNvSpPr/>
          <p:nvPr/>
        </p:nvSpPr>
        <p:spPr bwMode="auto">
          <a:xfrm>
            <a:off x="619429" y="4015757"/>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49" name="楕円 48">
            <a:extLst>
              <a:ext uri="{FF2B5EF4-FFF2-40B4-BE49-F238E27FC236}">
                <a16:creationId xmlns:a16="http://schemas.microsoft.com/office/drawing/2014/main" id="{8B6EF22B-758E-BC48-CE43-24AF8706F096}"/>
              </a:ext>
            </a:extLst>
          </p:cNvPr>
          <p:cNvSpPr/>
          <p:nvPr/>
        </p:nvSpPr>
        <p:spPr bwMode="auto">
          <a:xfrm>
            <a:off x="619429" y="649452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50" name="楕円 49">
            <a:extLst>
              <a:ext uri="{FF2B5EF4-FFF2-40B4-BE49-F238E27FC236}">
                <a16:creationId xmlns:a16="http://schemas.microsoft.com/office/drawing/2014/main" id="{8B6EF22B-758E-BC48-CE43-24AF8706F096}"/>
              </a:ext>
            </a:extLst>
          </p:cNvPr>
          <p:cNvSpPr/>
          <p:nvPr/>
        </p:nvSpPr>
        <p:spPr bwMode="auto">
          <a:xfrm>
            <a:off x="619429" y="7063042"/>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51" name="楕円 50">
            <a:extLst>
              <a:ext uri="{FF2B5EF4-FFF2-40B4-BE49-F238E27FC236}">
                <a16:creationId xmlns:a16="http://schemas.microsoft.com/office/drawing/2014/main" id="{8B6EF22B-758E-BC48-CE43-24AF8706F096}"/>
              </a:ext>
            </a:extLst>
          </p:cNvPr>
          <p:cNvSpPr/>
          <p:nvPr/>
        </p:nvSpPr>
        <p:spPr bwMode="auto">
          <a:xfrm>
            <a:off x="6418110" y="3692286"/>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52" name="楕円 51">
            <a:extLst>
              <a:ext uri="{FF2B5EF4-FFF2-40B4-BE49-F238E27FC236}">
                <a16:creationId xmlns:a16="http://schemas.microsoft.com/office/drawing/2014/main" id="{8B6EF22B-758E-BC48-CE43-24AF8706F096}"/>
              </a:ext>
            </a:extLst>
          </p:cNvPr>
          <p:cNvSpPr/>
          <p:nvPr/>
        </p:nvSpPr>
        <p:spPr bwMode="auto">
          <a:xfrm>
            <a:off x="6418110" y="751714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85105467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284306"/>
          </a:xfrm>
        </p:spPr>
        <p:txBody>
          <a:bodyPr/>
          <a:lstStyle/>
          <a:p>
            <a:r>
              <a:rPr lang="ja-JP" altLang="en-US" u="sng" dirty="0">
                <a:latin typeface="+mn-ea"/>
                <a:ea typeface="+mn-ea"/>
              </a:rPr>
              <a:t>３．２．０３　オーダ制御　関連システム連携機能／</a:t>
            </a:r>
            <a:r>
              <a:rPr lang="ja-JP" altLang="en-US" u="sng" dirty="0"/>
              <a:t>３．２．０４　オーダ制御　インタフェースアダプタ機能</a:t>
            </a:r>
            <a:r>
              <a:rPr lang="ja-JP" altLang="en-US" u="sng" dirty="0">
                <a:latin typeface="+mn-ea"/>
                <a:ea typeface="+mn-ea"/>
              </a:rPr>
              <a:t>（１／９）</a:t>
            </a:r>
            <a:endParaRPr lang="en-US" altLang="ja-JP" u="sng" dirty="0">
              <a:latin typeface="+mn-ea"/>
              <a:ea typeface="+mn-ea"/>
            </a:endParaRPr>
          </a:p>
          <a:p>
            <a:pPr lvl="0"/>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ひかり電話ポートイン：有派遣工事、無派遣工事、メタル電話ポートイン</a:t>
            </a:r>
            <a:r>
              <a:rPr lang="en-US" altLang="ja-JP" u="sng" dirty="0">
                <a:latin typeface="+mn-ea"/>
                <a:ea typeface="+mn-ea"/>
              </a:rPr>
              <a:t>】</a:t>
            </a:r>
          </a:p>
          <a:p>
            <a:pPr lvl="0"/>
            <a:r>
              <a:rPr lang="ja-JP" altLang="en-US" dirty="0">
                <a:latin typeface="+mn-ea"/>
                <a:ea typeface="+mn-ea"/>
              </a:rPr>
              <a:t>　</a:t>
            </a:r>
            <a:r>
              <a:rPr lang="en-US" altLang="ja-JP" dirty="0">
                <a:latin typeface="+mn-ea"/>
                <a:ea typeface="+mn-ea"/>
              </a:rPr>
              <a:t>【</a:t>
            </a:r>
            <a:r>
              <a:rPr lang="ja-JP" altLang="en-US" dirty="0">
                <a:latin typeface="+mn-ea"/>
                <a:ea typeface="+mn-ea"/>
              </a:rPr>
              <a:t>ア</a:t>
            </a:r>
            <a:r>
              <a:rPr lang="en-US" altLang="ja-JP" dirty="0">
                <a:latin typeface="+mn-ea"/>
                <a:ea typeface="+mn-ea"/>
              </a:rPr>
              <a:t>】【</a:t>
            </a:r>
            <a:r>
              <a:rPr lang="ja-JP" altLang="en-US" dirty="0">
                <a:latin typeface="+mn-ea"/>
                <a:ea typeface="+mn-ea"/>
              </a:rPr>
              <a:t>イ</a:t>
            </a:r>
            <a:r>
              <a:rPr lang="en-US" altLang="ja-JP" dirty="0">
                <a:latin typeface="+mn-ea"/>
                <a:ea typeface="+mn-ea"/>
              </a:rPr>
              <a:t>】【</a:t>
            </a:r>
            <a:r>
              <a:rPr lang="ja-JP" altLang="en-US" dirty="0">
                <a:latin typeface="+mn-ea"/>
                <a:ea typeface="+mn-ea"/>
              </a:rPr>
              <a:t>オ</a:t>
            </a:r>
            <a:r>
              <a:rPr lang="en-US" altLang="ja-JP" dirty="0">
                <a:latin typeface="+mn-ea"/>
                <a:ea typeface="+mn-ea"/>
              </a:rPr>
              <a:t>】【A】</a:t>
            </a:r>
            <a:r>
              <a:rPr lang="ja-JP" altLang="en-US" dirty="0">
                <a:latin typeface="+mn-ea"/>
                <a:ea typeface="+mn-ea"/>
              </a:rPr>
              <a:t>設備連携へ送信するひかり電話工事（番ポ工事）依頼に以下の変更を行い、</a:t>
            </a:r>
            <a:r>
              <a:rPr lang="en-US" altLang="ja-JP" dirty="0">
                <a:latin typeface="+mn-ea"/>
                <a:ea typeface="+mn-ea"/>
              </a:rPr>
              <a:t>BB-CASTAR</a:t>
            </a:r>
            <a:r>
              <a:rPr lang="ja-JP" altLang="en-US" dirty="0">
                <a:latin typeface="+mn-ea"/>
                <a:ea typeface="+mn-ea"/>
              </a:rPr>
              <a:t>に（ひかり電話）工事依頼情報流通（番ポ工事）の送信可能とする</a:t>
            </a:r>
          </a:p>
          <a:p>
            <a:pPr lvl="0"/>
            <a:r>
              <a:rPr lang="ja-JP" altLang="en-US" dirty="0">
                <a:latin typeface="+mn-ea"/>
                <a:ea typeface="+mn-ea"/>
              </a:rPr>
              <a:t>　・電文</a:t>
            </a:r>
            <a:r>
              <a:rPr lang="en-US" altLang="ja-JP" dirty="0">
                <a:latin typeface="+mn-ea"/>
                <a:ea typeface="+mn-ea"/>
              </a:rPr>
              <a:t>ID</a:t>
            </a:r>
            <a:r>
              <a:rPr lang="ja-JP" altLang="en-US" dirty="0">
                <a:latin typeface="+mn-ea"/>
                <a:ea typeface="+mn-ea"/>
              </a:rPr>
              <a:t>に新規コードとして、番ポ工事を追加する</a:t>
            </a:r>
          </a:p>
          <a:p>
            <a:pPr lvl="0"/>
            <a:r>
              <a:rPr lang="ja-JP" altLang="en-US" dirty="0">
                <a:latin typeface="+mn-ea"/>
                <a:ea typeface="+mn-ea"/>
              </a:rPr>
              <a:t>　・新規項目として、代表電話番号を追加する</a:t>
            </a:r>
            <a:r>
              <a:rPr lang="en-US" altLang="ja-JP" dirty="0">
                <a:latin typeface="+mn-ea"/>
                <a:ea typeface="+mn-ea"/>
              </a:rPr>
              <a:t/>
            </a:r>
            <a:br>
              <a:rPr lang="en-US" altLang="ja-JP" dirty="0">
                <a:latin typeface="+mn-ea"/>
                <a:ea typeface="+mn-ea"/>
              </a:rPr>
            </a:br>
            <a:r>
              <a:rPr lang="ja-JP" altLang="en-US" dirty="0">
                <a:latin typeface="+mn-ea"/>
                <a:ea typeface="+mn-ea"/>
              </a:rPr>
              <a:t>　　変更対象のインタフェース一覧およびひかり電話工事（番ポ工事）依頼の追加・設定条件変更項目の内容を以下に示す</a:t>
            </a:r>
          </a:p>
        </p:txBody>
      </p:sp>
      <p:graphicFrame>
        <p:nvGraphicFramePr>
          <p:cNvPr id="10" name="表 9">
            <a:extLst>
              <a:ext uri="{FF2B5EF4-FFF2-40B4-BE49-F238E27FC236}">
                <a16:creationId xmlns:a16="http://schemas.microsoft.com/office/drawing/2014/main" id="{26609ACF-E21A-EC66-527C-67C0AB217F42}"/>
              </a:ext>
            </a:extLst>
          </p:cNvPr>
          <p:cNvGraphicFramePr>
            <a:graphicFrameLocks noGrp="1"/>
          </p:cNvGraphicFramePr>
          <p:nvPr>
            <p:extLst>
              <p:ext uri="{D42A27DB-BD31-4B8C-83A1-F6EECF244321}">
                <p14:modId xmlns:p14="http://schemas.microsoft.com/office/powerpoint/2010/main" val="1195582012"/>
              </p:ext>
            </p:extLst>
          </p:nvPr>
        </p:nvGraphicFramePr>
        <p:xfrm>
          <a:off x="304229" y="2543789"/>
          <a:ext cx="6848862" cy="673200"/>
        </p:xfrm>
        <a:graphic>
          <a:graphicData uri="http://schemas.openxmlformats.org/drawingml/2006/table">
            <a:tbl>
              <a:tblPr firstRow="1" bandRow="1">
                <a:tableStyleId>{5C22544A-7EE6-4342-B048-85BDC9FD1C3A}</a:tableStyleId>
              </a:tblPr>
              <a:tblGrid>
                <a:gridCol w="368862">
                  <a:extLst>
                    <a:ext uri="{9D8B030D-6E8A-4147-A177-3AD203B41FA5}">
                      <a16:colId xmlns:a16="http://schemas.microsoft.com/office/drawing/2014/main" val="577897162"/>
                    </a:ext>
                  </a:extLst>
                </a:gridCol>
                <a:gridCol w="1800000">
                  <a:extLst>
                    <a:ext uri="{9D8B030D-6E8A-4147-A177-3AD203B41FA5}">
                      <a16:colId xmlns:a16="http://schemas.microsoft.com/office/drawing/2014/main" val="3737558213"/>
                    </a:ext>
                  </a:extLst>
                </a:gridCol>
                <a:gridCol w="1800000">
                  <a:extLst>
                    <a:ext uri="{9D8B030D-6E8A-4147-A177-3AD203B41FA5}">
                      <a16:colId xmlns:a16="http://schemas.microsoft.com/office/drawing/2014/main" val="3538918581"/>
                    </a:ext>
                  </a:extLst>
                </a:gridCol>
                <a:gridCol w="2880000">
                  <a:extLst>
                    <a:ext uri="{9D8B030D-6E8A-4147-A177-3AD203B41FA5}">
                      <a16:colId xmlns:a16="http://schemas.microsoft.com/office/drawing/2014/main" val="2886814635"/>
                    </a:ext>
                  </a:extLst>
                </a:gridCol>
              </a:tblGrid>
              <a:tr h="112447">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項番</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機能部間</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インタフェース名</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846507720"/>
                  </a:ext>
                </a:extLst>
              </a:tr>
              <a:tr h="112447">
                <a:tc vMerge="1">
                  <a:txBody>
                    <a:bodyPr/>
                    <a:lstStyle/>
                    <a:p>
                      <a:endParaRPr kumimoji="1" lang="ja-JP" altLang="en-US"/>
                    </a:p>
                  </a:txBody>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流通元</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流通先</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vMerge="1">
                  <a:txBody>
                    <a:bodyPr/>
                    <a:lstStyle/>
                    <a:p>
                      <a:endParaRPr kumimoji="1" lang="ja-JP" altLang="en-US"/>
                    </a:p>
                  </a:txBody>
                  <a:tcPr/>
                </a:tc>
                <a:extLst>
                  <a:ext uri="{0D108BD9-81ED-4DB2-BD59-A6C34878D82A}">
                    <a16:rowId xmlns:a16="http://schemas.microsoft.com/office/drawing/2014/main" val="2222201602"/>
                  </a:ext>
                </a:extLst>
              </a:tr>
              <a:tr h="112447">
                <a:tc>
                  <a:txBody>
                    <a:bodyPr/>
                    <a:lstStyle/>
                    <a:p>
                      <a:pPr algn="r"/>
                      <a:r>
                        <a:rPr kumimoji="1" lang="en-US" altLang="ja-JP" sz="1000" baseline="0" dirty="0">
                          <a:latin typeface="Meiryo UI" panose="020B0604030504040204" pitchFamily="50" charset="-128"/>
                          <a:ea typeface="Meiryo UI" panose="020B0604030504040204" pitchFamily="50" charset="-128"/>
                        </a:rPr>
                        <a:t>1</a:t>
                      </a:r>
                      <a:endParaRPr kumimoji="1" lang="ja-JP" altLang="en-US" sz="1000" baseline="0" dirty="0">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オーダ制御</a:t>
                      </a:r>
                      <a:endParaRPr kumimoji="1" lang="en-US" altLang="ja-JP"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設備連携</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aseline="0" dirty="0">
                          <a:solidFill>
                            <a:schemeClr val="tx1"/>
                          </a:solidFill>
                          <a:latin typeface="Meiryo UI" panose="020B0604030504040204" pitchFamily="50" charset="-128"/>
                          <a:ea typeface="Meiryo UI" panose="020B0604030504040204" pitchFamily="50" charset="-128"/>
                        </a:rPr>
                        <a:t>ひかり電話工事（番ポ工事）依頼</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6338459"/>
                  </a:ext>
                </a:extLst>
              </a:tr>
            </a:tbl>
          </a:graphicData>
        </a:graphic>
      </p:graphicFrame>
      <p:sp>
        <p:nvSpPr>
          <p:cNvPr id="11" name="テキスト ボックス 10">
            <a:extLst>
              <a:ext uri="{FF2B5EF4-FFF2-40B4-BE49-F238E27FC236}">
                <a16:creationId xmlns:a16="http://schemas.microsoft.com/office/drawing/2014/main" id="{FFBEE66C-42AC-F966-9E2B-5CF82FAE98B1}"/>
              </a:ext>
            </a:extLst>
          </p:cNvPr>
          <p:cNvSpPr txBox="1"/>
          <p:nvPr/>
        </p:nvSpPr>
        <p:spPr>
          <a:xfrm>
            <a:off x="304229" y="2354532"/>
            <a:ext cx="1027525"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■対象インタフェース</a:t>
            </a:r>
          </a:p>
        </p:txBody>
      </p:sp>
      <p:sp>
        <p:nvSpPr>
          <p:cNvPr id="12" name="テキスト ボックス 11">
            <a:extLst>
              <a:ext uri="{FF2B5EF4-FFF2-40B4-BE49-F238E27FC236}">
                <a16:creationId xmlns:a16="http://schemas.microsoft.com/office/drawing/2014/main" id="{710F2752-6213-4CBF-CC0D-C6F6BF01FA21}"/>
              </a:ext>
            </a:extLst>
          </p:cNvPr>
          <p:cNvSpPr txBox="1"/>
          <p:nvPr/>
        </p:nvSpPr>
        <p:spPr>
          <a:xfrm>
            <a:off x="304229" y="3825237"/>
            <a:ext cx="4144725" cy="153888"/>
          </a:xfrm>
          <a:prstGeom prst="rect">
            <a:avLst/>
          </a:prstGeom>
          <a:noFill/>
        </p:spPr>
        <p:txBody>
          <a:bodyPr wrap="square" lIns="0" tIns="0" rIns="0" bIns="0" rtlCol="0" anchor="ctr" anchorCtr="0">
            <a:spAutoFit/>
          </a:bodyPr>
          <a:lstStyle/>
          <a:p>
            <a:pPr algn="l"/>
            <a:r>
              <a:rPr lang="ja-JP" altLang="en-US" sz="1000" dirty="0">
                <a:latin typeface="+mn-ea"/>
                <a:ea typeface="+mn-ea"/>
                <a:cs typeface="Meiryo UI" panose="020B0604030504040204" pitchFamily="50" charset="-128"/>
              </a:rPr>
              <a:t>■</a:t>
            </a:r>
            <a:r>
              <a:rPr kumimoji="1" lang="ja-JP" altLang="en-US" sz="1000" baseline="0" dirty="0">
                <a:latin typeface="+mn-ea"/>
                <a:ea typeface="+mn-ea"/>
              </a:rPr>
              <a:t>ひかり電話工事（番ポ工事）依頼</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IN</a:t>
            </a:r>
            <a:r>
              <a:rPr lang="ja-JP" altLang="en-US" sz="1000" dirty="0">
                <a:latin typeface="+mn-ea"/>
                <a:ea typeface="+mn-ea"/>
                <a:cs typeface="Meiryo UI" panose="020B0604030504040204" pitchFamily="50" charset="-128"/>
              </a:rPr>
              <a:t>）の追加・設定条件変更項目</a:t>
            </a:r>
          </a:p>
        </p:txBody>
      </p:sp>
      <p:graphicFrame>
        <p:nvGraphicFramePr>
          <p:cNvPr id="13" name="表 12">
            <a:extLst>
              <a:ext uri="{FF2B5EF4-FFF2-40B4-BE49-F238E27FC236}">
                <a16:creationId xmlns:a16="http://schemas.microsoft.com/office/drawing/2014/main" id="{2087046B-E94F-ECB6-4696-E7A3E7F8A8D9}"/>
              </a:ext>
            </a:extLst>
          </p:cNvPr>
          <p:cNvGraphicFramePr>
            <a:graphicFrameLocks noGrp="1"/>
          </p:cNvGraphicFramePr>
          <p:nvPr>
            <p:extLst>
              <p:ext uri="{D42A27DB-BD31-4B8C-83A1-F6EECF244321}">
                <p14:modId xmlns:p14="http://schemas.microsoft.com/office/powerpoint/2010/main" val="2384455252"/>
              </p:ext>
            </p:extLst>
          </p:nvPr>
        </p:nvGraphicFramePr>
        <p:xfrm>
          <a:off x="304229" y="4043342"/>
          <a:ext cx="9671211" cy="2730288"/>
        </p:xfrm>
        <a:graphic>
          <a:graphicData uri="http://schemas.openxmlformats.org/drawingml/2006/table">
            <a:tbl>
              <a:tblPr firstRow="1" bandRow="1"/>
              <a:tblGrid>
                <a:gridCol w="400182">
                  <a:extLst>
                    <a:ext uri="{9D8B030D-6E8A-4147-A177-3AD203B41FA5}">
                      <a16:colId xmlns:a16="http://schemas.microsoft.com/office/drawing/2014/main" val="1538776126"/>
                    </a:ext>
                  </a:extLst>
                </a:gridCol>
                <a:gridCol w="1813296">
                  <a:extLst>
                    <a:ext uri="{9D8B030D-6E8A-4147-A177-3AD203B41FA5}">
                      <a16:colId xmlns:a16="http://schemas.microsoft.com/office/drawing/2014/main" val="1041818836"/>
                    </a:ext>
                  </a:extLst>
                </a:gridCol>
                <a:gridCol w="402450">
                  <a:extLst>
                    <a:ext uri="{9D8B030D-6E8A-4147-A177-3AD203B41FA5}">
                      <a16:colId xmlns:a16="http://schemas.microsoft.com/office/drawing/2014/main" val="4135359382"/>
                    </a:ext>
                  </a:extLst>
                </a:gridCol>
                <a:gridCol w="3471135">
                  <a:extLst>
                    <a:ext uri="{9D8B030D-6E8A-4147-A177-3AD203B41FA5}">
                      <a16:colId xmlns:a16="http://schemas.microsoft.com/office/drawing/2014/main" val="4265908979"/>
                    </a:ext>
                  </a:extLst>
                </a:gridCol>
                <a:gridCol w="577667">
                  <a:extLst>
                    <a:ext uri="{9D8B030D-6E8A-4147-A177-3AD203B41FA5}">
                      <a16:colId xmlns:a16="http://schemas.microsoft.com/office/drawing/2014/main" val="1431603539"/>
                    </a:ext>
                  </a:extLst>
                </a:gridCol>
                <a:gridCol w="602681">
                  <a:extLst>
                    <a:ext uri="{9D8B030D-6E8A-4147-A177-3AD203B41FA5}">
                      <a16:colId xmlns:a16="http://schemas.microsoft.com/office/drawing/2014/main" val="30332666"/>
                    </a:ext>
                  </a:extLst>
                </a:gridCol>
                <a:gridCol w="2403800">
                  <a:extLst>
                    <a:ext uri="{9D8B030D-6E8A-4147-A177-3AD203B41FA5}">
                      <a16:colId xmlns:a16="http://schemas.microsoft.com/office/drawing/2014/main" val="333746056"/>
                    </a:ext>
                  </a:extLst>
                </a:gridCol>
              </a:tblGrid>
              <a:tr h="112523">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 </a:t>
                      </a:r>
                      <a:r>
                        <a:rPr kumimoji="1" lang="en-US" altLang="ja-JP" sz="900" b="0" i="0" baseline="0" dirty="0">
                          <a:solidFill>
                            <a:schemeClr val="tx1"/>
                          </a:solidFill>
                          <a:latin typeface="Meiryo UI" panose="020B0604030504040204" pitchFamily="50" charset="-128"/>
                          <a:ea typeface="Meiryo UI" panose="020B0604030504040204" pitchFamily="50" charset="-128"/>
                        </a:rPr>
                        <a:t>*1</a:t>
                      </a: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33756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ひかり電話工事</a:t>
                      </a:r>
                      <a:endParaRPr kumimoji="1" lang="en-US" altLang="ja-JP" sz="900" b="0" i="0" baseline="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baseline="0" dirty="0">
                          <a:solidFill>
                            <a:schemeClr val="tx1"/>
                          </a:solidFill>
                          <a:latin typeface="Meiryo UI" panose="020B0604030504040204" pitchFamily="50" charset="-128"/>
                          <a:ea typeface="Meiryo UI" panose="020B0604030504040204" pitchFamily="50" charset="-128"/>
                        </a:rPr>
                        <a:t>(</a:t>
                      </a:r>
                      <a:r>
                        <a:rPr kumimoji="1" lang="ja-JP" altLang="en-US" sz="900" b="0" i="0" baseline="0" dirty="0">
                          <a:solidFill>
                            <a:schemeClr val="tx1"/>
                          </a:solidFill>
                          <a:latin typeface="Meiryo UI" panose="020B0604030504040204" pitchFamily="50" charset="-128"/>
                          <a:ea typeface="Meiryo UI" panose="020B0604030504040204" pitchFamily="50" charset="-128"/>
                        </a:rPr>
                        <a:t>既存</a:t>
                      </a:r>
                      <a:r>
                        <a:rPr kumimoji="1" lang="en-US" altLang="ja-JP" sz="900" b="0" i="0" baseline="0" dirty="0">
                          <a:solidFill>
                            <a:schemeClr val="tx1"/>
                          </a:solidFill>
                          <a:latin typeface="Meiryo UI" panose="020B0604030504040204" pitchFamily="50" charset="-128"/>
                          <a:ea typeface="Meiryo UI" panose="020B0604030504040204" pitchFamily="50" charset="-128"/>
                        </a:rPr>
                        <a:t>)</a:t>
                      </a: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2522241015"/>
                  </a:ext>
                </a:extLst>
              </a:tr>
              <a:tr h="784682">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電文</a:t>
                      </a:r>
                      <a:r>
                        <a:rPr kumimoji="1" lang="en-US" altLang="ja-JP" sz="1000" b="0" i="0" baseline="0" dirty="0">
                          <a:solidFill>
                            <a:schemeClr val="tx1"/>
                          </a:solidFill>
                          <a:latin typeface="Meiryo UI" panose="020B0604030504040204" pitchFamily="50" charset="-128"/>
                          <a:ea typeface="Meiryo UI" panose="020B0604030504040204" pitchFamily="50" charset="-128"/>
                        </a:rPr>
                        <a:t>ID</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IN</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でそれぞれ工事内容を判定可能な値を設定する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IN</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の設定値は以下とする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3500</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：ひかり電話工事（既存）</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3520</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：番ポ工事（追加）</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highlight>
                          <a:srgbClr val="FFFF00"/>
                        </a:highlight>
                        <a:latin typeface="Meiryo UI" panose="020B0604030504040204" pitchFamily="50" charset="-128"/>
                        <a:ea typeface="Meiryo UI" panose="020B0604030504040204" pitchFamily="50" charset="-128"/>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4482639"/>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2</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統合</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ひかり</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の場合は統合</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番号、メタル</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の場合は</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番号＋電話番号で流通する</a:t>
                      </a:r>
                      <a:endParaRPr kumimoji="1" lang="en-US" altLang="ja-JP"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1495760"/>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3</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000" baseline="0" dirty="0">
                          <a:solidFill>
                            <a:schemeClr val="tx1"/>
                          </a:solidFill>
                          <a:latin typeface="Meiryo UI" panose="020B0604030504040204" pitchFamily="50" charset="-128"/>
                          <a:ea typeface="Meiryo UI" panose="020B0604030504040204" pitchFamily="50" charset="-128"/>
                        </a:rPr>
                        <a:t>支店コード</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3556700"/>
                  </a:ext>
                </a:extLst>
              </a:tr>
              <a:tr h="184093">
                <a:tc>
                  <a:txBody>
                    <a:bodyPr/>
                    <a:lstStyle/>
                    <a:p>
                      <a:pPr algn="r"/>
                      <a:r>
                        <a:rPr kumimoji="1" lang="en-US" altLang="ja-JP" sz="1000" baseline="0" dirty="0">
                          <a:solidFill>
                            <a:schemeClr val="tx1"/>
                          </a:solidFill>
                          <a:latin typeface="Meiryo UI" panose="020B0604030504040204" pitchFamily="50" charset="-128"/>
                          <a:ea typeface="Meiryo UI" panose="020B0604030504040204" pitchFamily="50" charset="-128"/>
                        </a:rPr>
                        <a:t>4</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契約サービス</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000" b="0" i="0" baseline="0" dirty="0">
                          <a:solidFill>
                            <a:schemeClr val="tx1"/>
                          </a:solidFill>
                          <a:latin typeface="Meiryo UI" panose="020B0604030504040204" pitchFamily="50" charset="-128"/>
                          <a:ea typeface="Meiryo UI" panose="020B0604030504040204" pitchFamily="50" charset="-128"/>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tc>
                <a:extLst>
                  <a:ext uri="{0D108BD9-81ED-4DB2-BD59-A6C34878D82A}">
                    <a16:rowId xmlns:a16="http://schemas.microsoft.com/office/drawing/2014/main" val="915294299"/>
                  </a:ext>
                </a:extLst>
              </a:tr>
              <a:tr h="224400">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5</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　利用部門管理番号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sngStrike"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3582973"/>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6</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メタル</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情報</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新規</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000" b="0" i="0" baseline="0" dirty="0">
                          <a:solidFill>
                            <a:schemeClr val="tx1"/>
                          </a:solidFill>
                          <a:latin typeface="Meiryo UI" panose="020B0604030504040204" pitchFamily="50" charset="-128"/>
                          <a:ea typeface="Meiryo UI" panose="020B0604030504040204" pitchFamily="50" charset="-128"/>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2914654"/>
                  </a:ext>
                </a:extLst>
              </a:tr>
              <a:tr h="225046">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7</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　代表電話番号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eiryo UI" panose="020B0604030504040204" pitchFamily="50" charset="-128"/>
                          <a:ea typeface="Meiryo UI" panose="020B0604030504040204" pitchFamily="50" charset="-128"/>
                        </a:rPr>
                        <a:t>新規</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00" b="0" i="0" baseline="0" dirty="0">
                          <a:solidFill>
                            <a:schemeClr val="tx1"/>
                          </a:solidFill>
                          <a:latin typeface="Meiryo UI" panose="020B0604030504040204" pitchFamily="50" charset="-128"/>
                          <a:ea typeface="Meiryo UI" panose="020B0604030504040204" pitchFamily="50" charset="-128"/>
                        </a:rPr>
                        <a:t>CUSTOM</a:t>
                      </a:r>
                      <a:r>
                        <a:rPr kumimoji="1" lang="ja-JP" altLang="en-US" sz="1000" b="0" i="0" baseline="0" dirty="0">
                          <a:solidFill>
                            <a:schemeClr val="tx1"/>
                          </a:solidFill>
                          <a:latin typeface="Meiryo UI" panose="020B0604030504040204" pitchFamily="50" charset="-128"/>
                          <a:ea typeface="Meiryo UI" panose="020B0604030504040204" pitchFamily="50" charset="-128"/>
                        </a:rPr>
                        <a:t>からの</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情報で流通する代表電話番号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1716965"/>
                  </a:ext>
                </a:extLst>
              </a:tr>
            </a:tbl>
          </a:graphicData>
        </a:graphic>
      </p:graphicFrame>
      <p:sp>
        <p:nvSpPr>
          <p:cNvPr id="14" name="テキスト ボックス 13">
            <a:extLst>
              <a:ext uri="{FF2B5EF4-FFF2-40B4-BE49-F238E27FC236}">
                <a16:creationId xmlns:a16="http://schemas.microsoft.com/office/drawing/2014/main" id="{44168F66-9CF8-C094-D98F-55224E3274B2}"/>
              </a:ext>
            </a:extLst>
          </p:cNvPr>
          <p:cNvSpPr txBox="1"/>
          <p:nvPr/>
        </p:nvSpPr>
        <p:spPr>
          <a:xfrm>
            <a:off x="7153091" y="6837847"/>
            <a:ext cx="2946888"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　</a:t>
            </a:r>
          </a:p>
        </p:txBody>
      </p:sp>
      <p:sp>
        <p:nvSpPr>
          <p:cNvPr id="15" name="テキスト ボックス 14">
            <a:extLst>
              <a:ext uri="{FF2B5EF4-FFF2-40B4-BE49-F238E27FC236}">
                <a16:creationId xmlns:a16="http://schemas.microsoft.com/office/drawing/2014/main" id="{1942ADF4-4353-724C-8BCD-9D25862E4C07}"/>
              </a:ext>
            </a:extLst>
          </p:cNvPr>
          <p:cNvSpPr txBox="1"/>
          <p:nvPr/>
        </p:nvSpPr>
        <p:spPr>
          <a:xfrm>
            <a:off x="304229" y="6837847"/>
            <a:ext cx="7274077"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latin typeface="+mn-ea"/>
              <a:ea typeface="+mn-ea"/>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44FD9852-C42E-A266-60F0-583E4BABD43C}"/>
              </a:ext>
            </a:extLst>
          </p:cNvPr>
          <p:cNvSpPr>
            <a:spLocks noGrp="1"/>
          </p:cNvSpPr>
          <p:nvPr>
            <p:ph type="sldNum" sz="quarter" idx="4"/>
          </p:nvPr>
        </p:nvSpPr>
        <p:spPr/>
        <p:txBody>
          <a:bodyPr/>
          <a:lstStyle/>
          <a:p>
            <a:r>
              <a:rPr lang="en-US" altLang="ja-JP"/>
              <a:t>01.2-</a:t>
            </a:r>
            <a:fld id="{4C5E2FD1-144F-442B-9A84-40AAF03513A2}" type="slidenum">
              <a:rPr lang="en-US" altLang="ja-JP" smtClean="0"/>
              <a:pPr/>
              <a:t>16</a:t>
            </a:fld>
            <a:endParaRPr lang="en-US" altLang="ja-JP" dirty="0"/>
          </a:p>
        </p:txBody>
      </p:sp>
    </p:spTree>
    <p:extLst>
      <p:ext uri="{BB962C8B-B14F-4D97-AF65-F5344CB8AC3E}">
        <p14:creationId xmlns:p14="http://schemas.microsoft.com/office/powerpoint/2010/main" val="220520801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268944"/>
          </a:xfrm>
        </p:spPr>
        <p:txBody>
          <a:bodyPr/>
          <a:lstStyle/>
          <a:p>
            <a:r>
              <a:rPr lang="ja-JP" altLang="en-US" u="sng" dirty="0">
                <a:latin typeface="+mn-ea"/>
                <a:ea typeface="+mn-ea"/>
              </a:rPr>
              <a:t>３．２．０３　オーダ制御　関連システム連携機能／</a:t>
            </a:r>
            <a:r>
              <a:rPr lang="ja-JP" altLang="en-US" u="sng" dirty="0"/>
              <a:t>３．２．０４　オーダ制御　インタフェースアダプタ機能</a:t>
            </a:r>
            <a:r>
              <a:rPr lang="ja-JP" altLang="en-US" u="sng" dirty="0">
                <a:latin typeface="+mn-ea"/>
                <a:ea typeface="+mn-ea"/>
              </a:rPr>
              <a:t>（２／９）</a:t>
            </a:r>
            <a:endParaRPr lang="en-US" altLang="ja-JP" u="sng" dirty="0">
              <a:latin typeface="+mn-ea"/>
              <a:ea typeface="+mn-ea"/>
            </a:endParaRPr>
          </a:p>
          <a:p>
            <a:pPr lvl="0"/>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ひかり電話ポートイン：有派遣工事、無派遣工事、メタル電話ポートイン</a:t>
            </a:r>
            <a:r>
              <a:rPr lang="en-US" altLang="ja-JP" u="sng" dirty="0">
                <a:latin typeface="+mn-ea"/>
                <a:ea typeface="+mn-ea"/>
              </a:rPr>
              <a:t>】</a:t>
            </a:r>
          </a:p>
          <a:p>
            <a:pPr lvl="0"/>
            <a:r>
              <a:rPr lang="ja-JP" altLang="en-US" dirty="0">
                <a:latin typeface="+mn-ea"/>
                <a:ea typeface="+mn-ea"/>
              </a:rPr>
              <a:t>　</a:t>
            </a:r>
            <a:r>
              <a:rPr lang="en-US" altLang="ja-JP" dirty="0">
                <a:latin typeface="+mn-ea"/>
                <a:ea typeface="+mn-ea"/>
              </a:rPr>
              <a:t>【</a:t>
            </a:r>
            <a:r>
              <a:rPr lang="ja-JP" altLang="en-US" dirty="0">
                <a:latin typeface="+mn-ea"/>
                <a:ea typeface="+mn-ea"/>
              </a:rPr>
              <a:t>ア</a:t>
            </a:r>
            <a:r>
              <a:rPr lang="en-US" altLang="ja-JP" dirty="0">
                <a:latin typeface="+mn-ea"/>
                <a:ea typeface="+mn-ea"/>
              </a:rPr>
              <a:t>】【</a:t>
            </a:r>
            <a:r>
              <a:rPr lang="ja-JP" altLang="en-US" dirty="0">
                <a:latin typeface="+mn-ea"/>
                <a:ea typeface="+mn-ea"/>
              </a:rPr>
              <a:t>イ</a:t>
            </a:r>
            <a:r>
              <a:rPr lang="en-US" altLang="ja-JP" dirty="0">
                <a:latin typeface="+mn-ea"/>
                <a:ea typeface="+mn-ea"/>
              </a:rPr>
              <a:t>】【</a:t>
            </a:r>
            <a:r>
              <a:rPr lang="ja-JP" altLang="en-US" dirty="0">
                <a:latin typeface="+mn-ea"/>
                <a:ea typeface="+mn-ea"/>
              </a:rPr>
              <a:t>オ</a:t>
            </a:r>
            <a:r>
              <a:rPr lang="en-US" altLang="ja-JP" dirty="0">
                <a:latin typeface="+mn-ea"/>
                <a:ea typeface="+mn-ea"/>
              </a:rPr>
              <a:t>】【A】</a:t>
            </a:r>
            <a:r>
              <a:rPr lang="ja-JP" altLang="en-US" dirty="0">
                <a:latin typeface="+mn-ea"/>
                <a:ea typeface="+mn-ea"/>
              </a:rPr>
              <a:t>設備連携へ送信するひかり電話工事（番ポ工事）依頼に以下の変更を行い、</a:t>
            </a:r>
            <a:r>
              <a:rPr lang="en-US" altLang="ja-JP" dirty="0">
                <a:latin typeface="+mn-ea"/>
                <a:ea typeface="+mn-ea"/>
              </a:rPr>
              <a:t>BB-CASTAR</a:t>
            </a:r>
            <a:r>
              <a:rPr lang="ja-JP" altLang="en-US" dirty="0">
                <a:latin typeface="+mn-ea"/>
                <a:ea typeface="+mn-ea"/>
              </a:rPr>
              <a:t>に（ひかり電話）工事依頼情報流通（番ポ工事）の送信可能とする</a:t>
            </a:r>
          </a:p>
          <a:p>
            <a:pPr lvl="0"/>
            <a:r>
              <a:rPr lang="ja-JP" altLang="en-US" dirty="0">
                <a:latin typeface="+mn-ea"/>
                <a:ea typeface="+mn-ea"/>
              </a:rPr>
              <a:t>　・電文</a:t>
            </a:r>
            <a:r>
              <a:rPr lang="en-US" altLang="ja-JP" dirty="0">
                <a:latin typeface="+mn-ea"/>
                <a:ea typeface="+mn-ea"/>
              </a:rPr>
              <a:t>ID</a:t>
            </a:r>
            <a:r>
              <a:rPr lang="ja-JP" altLang="en-US" dirty="0">
                <a:latin typeface="+mn-ea"/>
                <a:ea typeface="+mn-ea"/>
              </a:rPr>
              <a:t>に新規コードとして、番ポ工事を追加する</a:t>
            </a:r>
          </a:p>
          <a:p>
            <a:pPr lvl="0"/>
            <a:r>
              <a:rPr lang="ja-JP" altLang="en-US" dirty="0">
                <a:latin typeface="+mn-ea"/>
                <a:ea typeface="+mn-ea"/>
              </a:rPr>
              <a:t>　・新規項目として、代表電話番号を追加する</a:t>
            </a:r>
            <a:r>
              <a:rPr lang="en-US" altLang="ja-JP" dirty="0">
                <a:latin typeface="+mn-ea"/>
                <a:ea typeface="+mn-ea"/>
              </a:rPr>
              <a:t/>
            </a:r>
            <a:br>
              <a:rPr lang="en-US" altLang="ja-JP" dirty="0">
                <a:latin typeface="+mn-ea"/>
                <a:ea typeface="+mn-ea"/>
              </a:rPr>
            </a:br>
            <a:r>
              <a:rPr lang="ja-JP" altLang="en-US" dirty="0">
                <a:latin typeface="+mn-ea"/>
                <a:ea typeface="+mn-ea"/>
              </a:rPr>
              <a:t>　　変更対象のインタフェース一覧およびひかり電話工事（番ポ工事）依頼の追加・設定条件変更項目の内容を以下に示す</a:t>
            </a:r>
          </a:p>
        </p:txBody>
      </p:sp>
      <p:graphicFrame>
        <p:nvGraphicFramePr>
          <p:cNvPr id="10" name="表 9">
            <a:extLst>
              <a:ext uri="{FF2B5EF4-FFF2-40B4-BE49-F238E27FC236}">
                <a16:creationId xmlns:a16="http://schemas.microsoft.com/office/drawing/2014/main" id="{26609ACF-E21A-EC66-527C-67C0AB217F42}"/>
              </a:ext>
            </a:extLst>
          </p:cNvPr>
          <p:cNvGraphicFramePr>
            <a:graphicFrameLocks noGrp="1"/>
          </p:cNvGraphicFramePr>
          <p:nvPr>
            <p:extLst>
              <p:ext uri="{D42A27DB-BD31-4B8C-83A1-F6EECF244321}">
                <p14:modId xmlns:p14="http://schemas.microsoft.com/office/powerpoint/2010/main" val="3156573523"/>
              </p:ext>
            </p:extLst>
          </p:nvPr>
        </p:nvGraphicFramePr>
        <p:xfrm>
          <a:off x="310224" y="2543789"/>
          <a:ext cx="6848862" cy="673200"/>
        </p:xfrm>
        <a:graphic>
          <a:graphicData uri="http://schemas.openxmlformats.org/drawingml/2006/table">
            <a:tbl>
              <a:tblPr firstRow="1" bandRow="1">
                <a:tableStyleId>{5C22544A-7EE6-4342-B048-85BDC9FD1C3A}</a:tableStyleId>
              </a:tblPr>
              <a:tblGrid>
                <a:gridCol w="368862">
                  <a:extLst>
                    <a:ext uri="{9D8B030D-6E8A-4147-A177-3AD203B41FA5}">
                      <a16:colId xmlns:a16="http://schemas.microsoft.com/office/drawing/2014/main" val="577897162"/>
                    </a:ext>
                  </a:extLst>
                </a:gridCol>
                <a:gridCol w="1800000">
                  <a:extLst>
                    <a:ext uri="{9D8B030D-6E8A-4147-A177-3AD203B41FA5}">
                      <a16:colId xmlns:a16="http://schemas.microsoft.com/office/drawing/2014/main" val="3737558213"/>
                    </a:ext>
                  </a:extLst>
                </a:gridCol>
                <a:gridCol w="1800000">
                  <a:extLst>
                    <a:ext uri="{9D8B030D-6E8A-4147-A177-3AD203B41FA5}">
                      <a16:colId xmlns:a16="http://schemas.microsoft.com/office/drawing/2014/main" val="3538918581"/>
                    </a:ext>
                  </a:extLst>
                </a:gridCol>
                <a:gridCol w="2880000">
                  <a:extLst>
                    <a:ext uri="{9D8B030D-6E8A-4147-A177-3AD203B41FA5}">
                      <a16:colId xmlns:a16="http://schemas.microsoft.com/office/drawing/2014/main" val="2886814635"/>
                    </a:ext>
                  </a:extLst>
                </a:gridCol>
              </a:tblGrid>
              <a:tr h="112447">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項番</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機能部間</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インタフェース名</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846507720"/>
                  </a:ext>
                </a:extLst>
              </a:tr>
              <a:tr h="112447">
                <a:tc vMerge="1">
                  <a:txBody>
                    <a:bodyPr/>
                    <a:lstStyle/>
                    <a:p>
                      <a:endParaRPr kumimoji="1" lang="ja-JP" altLang="en-US"/>
                    </a:p>
                  </a:txBody>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流通元</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流通先</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vMerge="1">
                  <a:txBody>
                    <a:bodyPr/>
                    <a:lstStyle/>
                    <a:p>
                      <a:endParaRPr kumimoji="1" lang="ja-JP" altLang="en-US"/>
                    </a:p>
                  </a:txBody>
                  <a:tcPr/>
                </a:tc>
                <a:extLst>
                  <a:ext uri="{0D108BD9-81ED-4DB2-BD59-A6C34878D82A}">
                    <a16:rowId xmlns:a16="http://schemas.microsoft.com/office/drawing/2014/main" val="2222201602"/>
                  </a:ext>
                </a:extLst>
              </a:tr>
              <a:tr h="112447">
                <a:tc>
                  <a:txBody>
                    <a:bodyPr/>
                    <a:lstStyle/>
                    <a:p>
                      <a:pPr algn="r"/>
                      <a:r>
                        <a:rPr kumimoji="1" lang="en-US" altLang="ja-JP" sz="1000" baseline="0" dirty="0">
                          <a:solidFill>
                            <a:schemeClr val="tx1"/>
                          </a:solidFill>
                          <a:latin typeface="Meiryo UI" panose="020B0604030504040204" pitchFamily="50" charset="-128"/>
                          <a:ea typeface="Meiryo UI" panose="020B0604030504040204" pitchFamily="50" charset="-128"/>
                        </a:rPr>
                        <a:t>1</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設備連携</a:t>
                      </a:r>
                      <a:endParaRPr kumimoji="1" lang="en-US" altLang="ja-JP"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オーダ制御</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aseline="0" dirty="0">
                          <a:solidFill>
                            <a:schemeClr val="tx1"/>
                          </a:solidFill>
                          <a:latin typeface="Meiryo UI" panose="020B0604030504040204" pitchFamily="50" charset="-128"/>
                          <a:ea typeface="Meiryo UI" panose="020B0604030504040204" pitchFamily="50" charset="-128"/>
                        </a:rPr>
                        <a:t>ひかり電話工事（番ポ工事）依頼の</a:t>
                      </a:r>
                      <a:r>
                        <a:rPr kumimoji="1" lang="en-US" altLang="ja-JP" sz="1000" baseline="0" dirty="0">
                          <a:solidFill>
                            <a:schemeClr val="tx1"/>
                          </a:solidFill>
                          <a:latin typeface="Meiryo UI" panose="020B0604030504040204" pitchFamily="50" charset="-128"/>
                          <a:ea typeface="Meiryo UI" panose="020B0604030504040204" pitchFamily="50" charset="-128"/>
                        </a:rPr>
                        <a:t>ACK</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6338459"/>
                  </a:ext>
                </a:extLst>
              </a:tr>
            </a:tbl>
          </a:graphicData>
        </a:graphic>
      </p:graphicFrame>
      <p:sp>
        <p:nvSpPr>
          <p:cNvPr id="11" name="テキスト ボックス 10">
            <a:extLst>
              <a:ext uri="{FF2B5EF4-FFF2-40B4-BE49-F238E27FC236}">
                <a16:creationId xmlns:a16="http://schemas.microsoft.com/office/drawing/2014/main" id="{FFBEE66C-42AC-F966-9E2B-5CF82FAE98B1}"/>
              </a:ext>
            </a:extLst>
          </p:cNvPr>
          <p:cNvSpPr txBox="1"/>
          <p:nvPr/>
        </p:nvSpPr>
        <p:spPr>
          <a:xfrm>
            <a:off x="310224" y="2354532"/>
            <a:ext cx="1027525"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■対象インタフェース</a:t>
            </a:r>
          </a:p>
        </p:txBody>
      </p:sp>
      <p:sp>
        <p:nvSpPr>
          <p:cNvPr id="12" name="テキスト ボックス 11">
            <a:extLst>
              <a:ext uri="{FF2B5EF4-FFF2-40B4-BE49-F238E27FC236}">
                <a16:creationId xmlns:a16="http://schemas.microsoft.com/office/drawing/2014/main" id="{710F2752-6213-4CBF-CC0D-C6F6BF01FA21}"/>
              </a:ext>
            </a:extLst>
          </p:cNvPr>
          <p:cNvSpPr txBox="1"/>
          <p:nvPr/>
        </p:nvSpPr>
        <p:spPr>
          <a:xfrm>
            <a:off x="304229" y="3831694"/>
            <a:ext cx="4958089"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ひかり電話工事（番ポ工事）依頼の</a:t>
            </a:r>
            <a:r>
              <a:rPr lang="en-US" altLang="ja-JP" sz="1000" dirty="0">
                <a:latin typeface="+mn-lt"/>
                <a:ea typeface="Meiryo UI" panose="020B0604030504040204" pitchFamily="50" charset="-128"/>
                <a:cs typeface="Meiryo UI" panose="020B0604030504040204" pitchFamily="50" charset="-128"/>
              </a:rPr>
              <a:t>ACK </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OUT</a:t>
            </a:r>
            <a:r>
              <a:rPr lang="ja-JP" altLang="en-US" sz="1000" dirty="0">
                <a:latin typeface="+mn-ea"/>
                <a:ea typeface="+mn-ea"/>
                <a:cs typeface="Meiryo UI" panose="020B0604030504040204" pitchFamily="50" charset="-128"/>
              </a:rPr>
              <a:t>）の追加・設定条件変更項目（１／２）</a:t>
            </a:r>
          </a:p>
        </p:txBody>
      </p:sp>
      <p:graphicFrame>
        <p:nvGraphicFramePr>
          <p:cNvPr id="5" name="表 4">
            <a:extLst>
              <a:ext uri="{FF2B5EF4-FFF2-40B4-BE49-F238E27FC236}">
                <a16:creationId xmlns:a16="http://schemas.microsoft.com/office/drawing/2014/main" id="{6256EEF7-F6DD-6BA7-FBB0-8EED554A9022}"/>
              </a:ext>
            </a:extLst>
          </p:cNvPr>
          <p:cNvGraphicFramePr>
            <a:graphicFrameLocks noGrp="1"/>
          </p:cNvGraphicFramePr>
          <p:nvPr>
            <p:extLst>
              <p:ext uri="{D42A27DB-BD31-4B8C-83A1-F6EECF244321}">
                <p14:modId xmlns:p14="http://schemas.microsoft.com/office/powerpoint/2010/main" val="924293838"/>
              </p:ext>
            </p:extLst>
          </p:nvPr>
        </p:nvGraphicFramePr>
        <p:xfrm>
          <a:off x="304229" y="4043342"/>
          <a:ext cx="9671211" cy="2730288"/>
        </p:xfrm>
        <a:graphic>
          <a:graphicData uri="http://schemas.openxmlformats.org/drawingml/2006/table">
            <a:tbl>
              <a:tblPr firstRow="1" bandRow="1"/>
              <a:tblGrid>
                <a:gridCol w="400182">
                  <a:extLst>
                    <a:ext uri="{9D8B030D-6E8A-4147-A177-3AD203B41FA5}">
                      <a16:colId xmlns:a16="http://schemas.microsoft.com/office/drawing/2014/main" val="1538776126"/>
                    </a:ext>
                  </a:extLst>
                </a:gridCol>
                <a:gridCol w="1813296">
                  <a:extLst>
                    <a:ext uri="{9D8B030D-6E8A-4147-A177-3AD203B41FA5}">
                      <a16:colId xmlns:a16="http://schemas.microsoft.com/office/drawing/2014/main" val="1041818836"/>
                    </a:ext>
                  </a:extLst>
                </a:gridCol>
                <a:gridCol w="402450">
                  <a:extLst>
                    <a:ext uri="{9D8B030D-6E8A-4147-A177-3AD203B41FA5}">
                      <a16:colId xmlns:a16="http://schemas.microsoft.com/office/drawing/2014/main" val="4135359382"/>
                    </a:ext>
                  </a:extLst>
                </a:gridCol>
                <a:gridCol w="3471135">
                  <a:extLst>
                    <a:ext uri="{9D8B030D-6E8A-4147-A177-3AD203B41FA5}">
                      <a16:colId xmlns:a16="http://schemas.microsoft.com/office/drawing/2014/main" val="4265908979"/>
                    </a:ext>
                  </a:extLst>
                </a:gridCol>
                <a:gridCol w="577667">
                  <a:extLst>
                    <a:ext uri="{9D8B030D-6E8A-4147-A177-3AD203B41FA5}">
                      <a16:colId xmlns:a16="http://schemas.microsoft.com/office/drawing/2014/main" val="1431603539"/>
                    </a:ext>
                  </a:extLst>
                </a:gridCol>
                <a:gridCol w="602681">
                  <a:extLst>
                    <a:ext uri="{9D8B030D-6E8A-4147-A177-3AD203B41FA5}">
                      <a16:colId xmlns:a16="http://schemas.microsoft.com/office/drawing/2014/main" val="30332666"/>
                    </a:ext>
                  </a:extLst>
                </a:gridCol>
                <a:gridCol w="2403800">
                  <a:extLst>
                    <a:ext uri="{9D8B030D-6E8A-4147-A177-3AD203B41FA5}">
                      <a16:colId xmlns:a16="http://schemas.microsoft.com/office/drawing/2014/main" val="333746056"/>
                    </a:ext>
                  </a:extLst>
                </a:gridCol>
              </a:tblGrid>
              <a:tr h="112523">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algn="ctr"/>
                      <a:r>
                        <a:rPr kumimoji="1" lang="ja-JP" altLang="en-US" sz="900" b="0" i="0" baseline="0" dirty="0">
                          <a:solidFill>
                            <a:schemeClr val="tx1"/>
                          </a:solidFill>
                          <a:latin typeface="Meiryo UI" panose="020B0604030504040204" pitchFamily="50" charset="-128"/>
                          <a:ea typeface="Meiryo UI" panose="020B0604030504040204" pitchFamily="50" charset="-128"/>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 </a:t>
                      </a:r>
                      <a:r>
                        <a:rPr kumimoji="1" lang="en-US" altLang="ja-JP" sz="900" b="0" i="0" baseline="0" dirty="0">
                          <a:solidFill>
                            <a:schemeClr val="tx1"/>
                          </a:solidFill>
                          <a:latin typeface="Meiryo UI" panose="020B0604030504040204" pitchFamily="50" charset="-128"/>
                          <a:ea typeface="Meiryo UI" panose="020B0604030504040204" pitchFamily="50" charset="-128"/>
                        </a:rPr>
                        <a:t>*1</a:t>
                      </a: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33756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ひかり電話工事</a:t>
                      </a:r>
                      <a:endParaRPr kumimoji="1" lang="en-US" altLang="ja-JP" sz="900" b="0" i="0" baseline="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baseline="0" dirty="0">
                          <a:solidFill>
                            <a:schemeClr val="tx1"/>
                          </a:solidFill>
                          <a:latin typeface="Meiryo UI" panose="020B0604030504040204" pitchFamily="50" charset="-128"/>
                          <a:ea typeface="Meiryo UI" panose="020B0604030504040204" pitchFamily="50" charset="-128"/>
                        </a:rPr>
                        <a:t>(</a:t>
                      </a:r>
                      <a:r>
                        <a:rPr kumimoji="1" lang="ja-JP" altLang="en-US" sz="900" b="0" i="0" baseline="0" dirty="0">
                          <a:solidFill>
                            <a:schemeClr val="tx1"/>
                          </a:solidFill>
                          <a:latin typeface="Meiryo UI" panose="020B0604030504040204" pitchFamily="50" charset="-128"/>
                          <a:ea typeface="Meiryo UI" panose="020B0604030504040204" pitchFamily="50" charset="-128"/>
                        </a:rPr>
                        <a:t>既存</a:t>
                      </a:r>
                      <a:r>
                        <a:rPr kumimoji="1" lang="en-US" altLang="ja-JP" sz="900" b="0" i="0" baseline="0" dirty="0">
                          <a:solidFill>
                            <a:schemeClr val="tx1"/>
                          </a:solidFill>
                          <a:latin typeface="Meiryo UI" panose="020B0604030504040204" pitchFamily="50" charset="-128"/>
                          <a:ea typeface="Meiryo UI" panose="020B0604030504040204" pitchFamily="50" charset="-128"/>
                        </a:rPr>
                        <a:t>)</a:t>
                      </a: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2522241015"/>
                  </a:ext>
                </a:extLst>
              </a:tr>
              <a:tr h="784682">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1</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電文</a:t>
                      </a:r>
                      <a:r>
                        <a:rPr kumimoji="1" lang="en-US" altLang="ja-JP" sz="1000" b="0" i="0" baseline="0" dirty="0">
                          <a:solidFill>
                            <a:schemeClr val="tx1"/>
                          </a:solidFill>
                          <a:latin typeface="Meiryo UI" panose="020B0604030504040204" pitchFamily="50" charset="-128"/>
                          <a:ea typeface="Meiryo UI" panose="020B0604030504040204" pitchFamily="50" charset="-128"/>
                        </a:rPr>
                        <a:t>ID</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OUT</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でそれぞれ工事内容を判定可能な値を設定する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OUT</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の設定値は以下とする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3510</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：ひかり電話工事（既存）</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3530</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：番ポ工事（追加）</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highlight>
                          <a:srgbClr val="FFFF00"/>
                        </a:highlight>
                        <a:latin typeface="Meiryo UI" panose="020B0604030504040204" pitchFamily="50" charset="-128"/>
                        <a:ea typeface="Meiryo UI" panose="020B0604030504040204" pitchFamily="50" charset="-128"/>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4482639"/>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2</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統合</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ひかり</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の場合は統合</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番号、メタル</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の場合は</a:t>
                      </a:r>
                      <a:r>
                        <a:rPr kumimoji="1" lang="en-US" altLang="ja-JP" sz="900" b="0" i="0" baseline="0" dirty="0">
                          <a:solidFill>
                            <a:schemeClr val="tx1"/>
                          </a:solidFill>
                          <a:latin typeface="Meiryo UI" panose="020B0604030504040204" pitchFamily="50" charset="-128"/>
                          <a:ea typeface="Meiryo UI" panose="020B0604030504040204" pitchFamily="50" charset="-128"/>
                        </a:rPr>
                        <a:t>SO</a:t>
                      </a:r>
                      <a:r>
                        <a:rPr kumimoji="1" lang="ja-JP" altLang="en-US" sz="900" b="0" i="0" baseline="0" dirty="0">
                          <a:solidFill>
                            <a:schemeClr val="tx1"/>
                          </a:solidFill>
                          <a:latin typeface="Meiryo UI" panose="020B0604030504040204" pitchFamily="50" charset="-128"/>
                          <a:ea typeface="Meiryo UI" panose="020B0604030504040204" pitchFamily="50" charset="-128"/>
                        </a:rPr>
                        <a:t>番号＋電話番号で流通する</a:t>
                      </a:r>
                      <a:endParaRPr kumimoji="1" lang="en-US" altLang="ja-JP"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1495760"/>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3</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000" baseline="0" dirty="0">
                          <a:solidFill>
                            <a:schemeClr val="tx1"/>
                          </a:solidFill>
                          <a:latin typeface="Meiryo UI" panose="020B0604030504040204" pitchFamily="50" charset="-128"/>
                          <a:ea typeface="Meiryo UI" panose="020B0604030504040204" pitchFamily="50" charset="-128"/>
                        </a:rPr>
                        <a:t>支店コード</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3556700"/>
                  </a:ext>
                </a:extLst>
              </a:tr>
              <a:tr h="184093">
                <a:tc>
                  <a:txBody>
                    <a:bodyPr/>
                    <a:lstStyle/>
                    <a:p>
                      <a:pPr algn="r"/>
                      <a:r>
                        <a:rPr kumimoji="1" lang="en-US" altLang="ja-JP" sz="1000" baseline="0" dirty="0">
                          <a:solidFill>
                            <a:schemeClr val="tx1"/>
                          </a:solidFill>
                          <a:latin typeface="Meiryo UI" panose="020B0604030504040204" pitchFamily="50" charset="-128"/>
                          <a:ea typeface="Meiryo UI" panose="020B0604030504040204" pitchFamily="50" charset="-128"/>
                        </a:rPr>
                        <a:t>4</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契約サービス</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000" b="0" i="0" baseline="0" dirty="0">
                          <a:solidFill>
                            <a:schemeClr val="tx1"/>
                          </a:solidFill>
                          <a:latin typeface="Meiryo UI" panose="020B0604030504040204" pitchFamily="50" charset="-128"/>
                          <a:ea typeface="Meiryo UI" panose="020B0604030504040204" pitchFamily="50" charset="-128"/>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tc>
                <a:extLst>
                  <a:ext uri="{0D108BD9-81ED-4DB2-BD59-A6C34878D82A}">
                    <a16:rowId xmlns:a16="http://schemas.microsoft.com/office/drawing/2014/main" val="915294299"/>
                  </a:ext>
                </a:extLst>
              </a:tr>
              <a:tr h="224400">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5</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　利用部門管理番号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sngStrike"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3582973"/>
                  </a:ext>
                </a:extLst>
              </a:tr>
              <a:tr h="184093">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6</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メタル</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情報</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新規</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kumimoji="1" lang="ja-JP" altLang="en-US" sz="1000" b="0" i="0" baseline="0" dirty="0">
                          <a:solidFill>
                            <a:schemeClr val="tx1"/>
                          </a:solidFill>
                          <a:latin typeface="Meiryo UI" panose="020B0604030504040204" pitchFamily="50" charset="-128"/>
                          <a:ea typeface="Meiryo UI" panose="020B0604030504040204" pitchFamily="50" charset="-128"/>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2914654"/>
                  </a:ext>
                </a:extLst>
              </a:tr>
              <a:tr h="225046">
                <a:tc>
                  <a:txBody>
                    <a:bodyPr/>
                    <a:lstStyle/>
                    <a:p>
                      <a:pPr algn="r"/>
                      <a:r>
                        <a:rPr kumimoji="1" lang="en-US" altLang="ja-JP" sz="1000" b="0" i="0" baseline="0" dirty="0">
                          <a:solidFill>
                            <a:schemeClr val="tx1"/>
                          </a:solidFill>
                          <a:latin typeface="Meiryo UI" panose="020B0604030504040204" pitchFamily="50" charset="-128"/>
                          <a:ea typeface="Meiryo UI" panose="020B0604030504040204" pitchFamily="50" charset="-128"/>
                        </a:rPr>
                        <a:t>7</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eiryo UI" panose="020B0604030504040204" pitchFamily="50" charset="-128"/>
                          <a:ea typeface="Meiryo UI" panose="020B0604030504040204" pitchFamily="50" charset="-128"/>
                        </a:rPr>
                        <a:t>　代表電話番号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eiryo UI" panose="020B0604030504040204" pitchFamily="50" charset="-128"/>
                          <a:ea typeface="Meiryo UI" panose="020B0604030504040204" pitchFamily="50" charset="-128"/>
                        </a:rPr>
                        <a:t>新規</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00" b="0" i="0" baseline="0" dirty="0">
                          <a:solidFill>
                            <a:schemeClr val="tx1"/>
                          </a:solidFill>
                          <a:latin typeface="Meiryo UI" panose="020B0604030504040204" pitchFamily="50" charset="-128"/>
                          <a:ea typeface="Meiryo UI" panose="020B0604030504040204" pitchFamily="50" charset="-128"/>
                        </a:rPr>
                        <a:t>CUSTOM</a:t>
                      </a:r>
                      <a:r>
                        <a:rPr kumimoji="1" lang="ja-JP" altLang="en-US" sz="1000" b="0" i="0" baseline="0" dirty="0">
                          <a:solidFill>
                            <a:schemeClr val="tx1"/>
                          </a:solidFill>
                          <a:latin typeface="Meiryo UI" panose="020B0604030504040204" pitchFamily="50" charset="-128"/>
                          <a:ea typeface="Meiryo UI" panose="020B0604030504040204" pitchFamily="50" charset="-128"/>
                        </a:rPr>
                        <a:t>からの</a:t>
                      </a:r>
                      <a:r>
                        <a:rPr kumimoji="1" lang="en-US" altLang="ja-JP" sz="1000" b="0" i="0" baseline="0" dirty="0">
                          <a:solidFill>
                            <a:schemeClr val="tx1"/>
                          </a:solidFill>
                          <a:latin typeface="Meiryo UI" panose="020B0604030504040204" pitchFamily="50" charset="-128"/>
                          <a:ea typeface="Meiryo UI" panose="020B0604030504040204" pitchFamily="50" charset="-128"/>
                        </a:rPr>
                        <a:t>SO</a:t>
                      </a:r>
                      <a:r>
                        <a:rPr kumimoji="1" lang="ja-JP" altLang="en-US" sz="1000" b="0" i="0" baseline="0" dirty="0">
                          <a:solidFill>
                            <a:schemeClr val="tx1"/>
                          </a:solidFill>
                          <a:latin typeface="Meiryo UI" panose="020B0604030504040204" pitchFamily="50" charset="-128"/>
                          <a:ea typeface="Meiryo UI" panose="020B0604030504040204" pitchFamily="50" charset="-128"/>
                        </a:rPr>
                        <a:t>情報で流通する代表電話番号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の場合は流通しない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の場合は必須で流通する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1716965"/>
                  </a:ext>
                </a:extLst>
              </a:tr>
            </a:tbl>
          </a:graphicData>
        </a:graphic>
      </p:graphicFrame>
      <p:sp>
        <p:nvSpPr>
          <p:cNvPr id="6" name="テキスト ボックス 5">
            <a:extLst>
              <a:ext uri="{FF2B5EF4-FFF2-40B4-BE49-F238E27FC236}">
                <a16:creationId xmlns:a16="http://schemas.microsoft.com/office/drawing/2014/main" id="{2CC97CC0-5AC4-FEAC-901B-14D6B2FD72F5}"/>
              </a:ext>
            </a:extLst>
          </p:cNvPr>
          <p:cNvSpPr txBox="1"/>
          <p:nvPr/>
        </p:nvSpPr>
        <p:spPr>
          <a:xfrm>
            <a:off x="6541351" y="6815735"/>
            <a:ext cx="3459849"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△：任意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a:t>
            </a:r>
          </a:p>
        </p:txBody>
      </p:sp>
      <p:sp>
        <p:nvSpPr>
          <p:cNvPr id="7" name="テキスト ボックス 6">
            <a:extLst>
              <a:ext uri="{FF2B5EF4-FFF2-40B4-BE49-F238E27FC236}">
                <a16:creationId xmlns:a16="http://schemas.microsoft.com/office/drawing/2014/main" id="{147ABFF8-33E2-A260-CF4A-85717320C439}"/>
              </a:ext>
            </a:extLst>
          </p:cNvPr>
          <p:cNvSpPr txBox="1"/>
          <p:nvPr/>
        </p:nvSpPr>
        <p:spPr>
          <a:xfrm>
            <a:off x="299733" y="6831390"/>
            <a:ext cx="7274077"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BCFC624F-C8ED-4216-2AC4-6A066FB46A51}"/>
              </a:ext>
            </a:extLst>
          </p:cNvPr>
          <p:cNvSpPr>
            <a:spLocks noGrp="1"/>
          </p:cNvSpPr>
          <p:nvPr>
            <p:ph type="sldNum" sz="quarter" idx="4"/>
          </p:nvPr>
        </p:nvSpPr>
        <p:spPr/>
        <p:txBody>
          <a:bodyPr/>
          <a:lstStyle/>
          <a:p>
            <a:r>
              <a:rPr lang="en-US" altLang="ja-JP"/>
              <a:t>01.2-</a:t>
            </a:r>
            <a:fld id="{4C5E2FD1-144F-442B-9A84-40AAF03513A2}" type="slidenum">
              <a:rPr lang="en-US" altLang="ja-JP" smtClean="0"/>
              <a:pPr/>
              <a:t>17</a:t>
            </a:fld>
            <a:endParaRPr lang="en-US" altLang="ja-JP" dirty="0"/>
          </a:p>
        </p:txBody>
      </p:sp>
    </p:spTree>
    <p:extLst>
      <p:ext uri="{BB962C8B-B14F-4D97-AF65-F5344CB8AC3E}">
        <p14:creationId xmlns:p14="http://schemas.microsoft.com/office/powerpoint/2010/main" val="20301304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253289"/>
          </a:xfrm>
        </p:spPr>
        <p:txBody>
          <a:bodyPr/>
          <a:lstStyle/>
          <a:p>
            <a:r>
              <a:rPr lang="ja-JP" altLang="en-US" u="sng" dirty="0">
                <a:latin typeface="+mn-ea"/>
                <a:ea typeface="+mn-ea"/>
              </a:rPr>
              <a:t>３．２．０３　オーダ制御　関連システム連携機能／</a:t>
            </a:r>
            <a:r>
              <a:rPr lang="ja-JP" altLang="en-US" u="sng" dirty="0"/>
              <a:t>３．２．０４　オーダ制御　インタフェースアダプタ機能</a:t>
            </a:r>
            <a:r>
              <a:rPr lang="ja-JP" altLang="en-US" u="sng" dirty="0">
                <a:latin typeface="+mn-ea"/>
                <a:ea typeface="+mn-ea"/>
              </a:rPr>
              <a:t>（３／９）</a:t>
            </a:r>
            <a:endParaRPr lang="en-US" altLang="ja-JP" u="sng" dirty="0">
              <a:latin typeface="+mn-ea"/>
              <a:ea typeface="+mn-ea"/>
            </a:endParaRPr>
          </a:p>
          <a:p>
            <a:pPr lvl="0"/>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ひかり電話ポートイン：有派遣工事、無派遣工事、メタル電話ポートイン</a:t>
            </a:r>
            <a:r>
              <a:rPr lang="en-US" altLang="ja-JP" u="sng" dirty="0">
                <a:latin typeface="+mn-ea"/>
                <a:ea typeface="+mn-ea"/>
              </a:rPr>
              <a:t>】</a:t>
            </a:r>
          </a:p>
          <a:p>
            <a:pPr lvl="0"/>
            <a:r>
              <a:rPr lang="ja-JP" altLang="en-US" dirty="0">
                <a:latin typeface="+mn-ea"/>
                <a:ea typeface="+mn-ea"/>
              </a:rPr>
              <a:t>　</a:t>
            </a:r>
            <a:r>
              <a:rPr lang="en-US" altLang="ja-JP" dirty="0">
                <a:latin typeface="+mn-ea"/>
                <a:ea typeface="+mn-ea"/>
              </a:rPr>
              <a:t>【</a:t>
            </a:r>
            <a:r>
              <a:rPr lang="ja-JP" altLang="en-US" dirty="0">
                <a:latin typeface="+mn-ea"/>
                <a:ea typeface="+mn-ea"/>
              </a:rPr>
              <a:t>ア</a:t>
            </a:r>
            <a:r>
              <a:rPr lang="en-US" altLang="ja-JP" dirty="0">
                <a:latin typeface="+mn-ea"/>
                <a:ea typeface="+mn-ea"/>
              </a:rPr>
              <a:t>】【</a:t>
            </a:r>
            <a:r>
              <a:rPr lang="ja-JP" altLang="en-US" dirty="0">
                <a:latin typeface="+mn-ea"/>
                <a:ea typeface="+mn-ea"/>
              </a:rPr>
              <a:t>イ</a:t>
            </a:r>
            <a:r>
              <a:rPr lang="en-US" altLang="ja-JP" dirty="0">
                <a:latin typeface="+mn-ea"/>
                <a:ea typeface="+mn-ea"/>
              </a:rPr>
              <a:t>】【</a:t>
            </a:r>
            <a:r>
              <a:rPr lang="ja-JP" altLang="en-US" dirty="0">
                <a:latin typeface="+mn-ea"/>
                <a:ea typeface="+mn-ea"/>
              </a:rPr>
              <a:t>オ</a:t>
            </a:r>
            <a:r>
              <a:rPr lang="en-US" altLang="ja-JP" dirty="0">
                <a:latin typeface="+mn-ea"/>
                <a:ea typeface="+mn-ea"/>
              </a:rPr>
              <a:t>】【A】</a:t>
            </a:r>
            <a:r>
              <a:rPr lang="ja-JP" altLang="en-US" dirty="0">
                <a:latin typeface="+mn-ea"/>
                <a:ea typeface="+mn-ea"/>
              </a:rPr>
              <a:t>設備連携へ送信するひかり電話工事（番ポ工事）依頼に以下の変更を行い、</a:t>
            </a:r>
            <a:r>
              <a:rPr lang="en-US" altLang="ja-JP" dirty="0">
                <a:latin typeface="+mn-ea"/>
                <a:ea typeface="+mn-ea"/>
              </a:rPr>
              <a:t>BB-CASTAR</a:t>
            </a:r>
            <a:r>
              <a:rPr lang="ja-JP" altLang="en-US" dirty="0">
                <a:latin typeface="+mn-ea"/>
                <a:ea typeface="+mn-ea"/>
              </a:rPr>
              <a:t>に（ひかり電話）工事依頼情報流通（番ポ工事）の送信可能とする</a:t>
            </a:r>
          </a:p>
          <a:p>
            <a:pPr lvl="0"/>
            <a:r>
              <a:rPr lang="ja-JP" altLang="en-US" dirty="0">
                <a:latin typeface="+mn-ea"/>
                <a:ea typeface="+mn-ea"/>
              </a:rPr>
              <a:t>　・電文</a:t>
            </a:r>
            <a:r>
              <a:rPr lang="en-US" altLang="ja-JP" dirty="0">
                <a:latin typeface="+mn-ea"/>
                <a:ea typeface="+mn-ea"/>
              </a:rPr>
              <a:t>ID</a:t>
            </a:r>
            <a:r>
              <a:rPr lang="ja-JP" altLang="en-US" dirty="0">
                <a:latin typeface="+mn-ea"/>
                <a:ea typeface="+mn-ea"/>
              </a:rPr>
              <a:t>に新規コードとして、番ポ工事を追加する</a:t>
            </a:r>
          </a:p>
          <a:p>
            <a:pPr lvl="0"/>
            <a:r>
              <a:rPr lang="ja-JP" altLang="en-US" dirty="0">
                <a:latin typeface="+mn-ea"/>
                <a:ea typeface="+mn-ea"/>
              </a:rPr>
              <a:t>　・新規項目として、代表電話番号を追加する</a:t>
            </a:r>
            <a:r>
              <a:rPr lang="en-US" altLang="ja-JP" dirty="0">
                <a:latin typeface="+mn-ea"/>
                <a:ea typeface="+mn-ea"/>
              </a:rPr>
              <a:t/>
            </a:r>
            <a:br>
              <a:rPr lang="en-US" altLang="ja-JP" dirty="0">
                <a:latin typeface="+mn-ea"/>
                <a:ea typeface="+mn-ea"/>
              </a:rPr>
            </a:br>
            <a:r>
              <a:rPr lang="ja-JP" altLang="en-US" dirty="0">
                <a:latin typeface="+mn-ea"/>
                <a:ea typeface="+mn-ea"/>
              </a:rPr>
              <a:t>　　変更対象のインタフェース一覧およびひかり電話工事（番ポ工事）依頼の追加・設定条件変更項目の内容を以下に示す</a:t>
            </a:r>
          </a:p>
        </p:txBody>
      </p:sp>
      <p:graphicFrame>
        <p:nvGraphicFramePr>
          <p:cNvPr id="13" name="表 12">
            <a:extLst>
              <a:ext uri="{FF2B5EF4-FFF2-40B4-BE49-F238E27FC236}">
                <a16:creationId xmlns:a16="http://schemas.microsoft.com/office/drawing/2014/main" id="{2087046B-E94F-ECB6-4696-E7A3E7F8A8D9}"/>
              </a:ext>
            </a:extLst>
          </p:cNvPr>
          <p:cNvGraphicFramePr>
            <a:graphicFrameLocks noGrp="1"/>
          </p:cNvGraphicFramePr>
          <p:nvPr>
            <p:extLst>
              <p:ext uri="{D42A27DB-BD31-4B8C-83A1-F6EECF244321}">
                <p14:modId xmlns:p14="http://schemas.microsoft.com/office/powerpoint/2010/main" val="1413090460"/>
              </p:ext>
            </p:extLst>
          </p:nvPr>
        </p:nvGraphicFramePr>
        <p:xfrm>
          <a:off x="304229" y="4043342"/>
          <a:ext cx="11569179" cy="4099938"/>
        </p:xfrm>
        <a:graphic>
          <a:graphicData uri="http://schemas.openxmlformats.org/drawingml/2006/table">
            <a:tbl>
              <a:tblPr firstRow="1" bandRow="1"/>
              <a:tblGrid>
                <a:gridCol w="478718">
                  <a:extLst>
                    <a:ext uri="{9D8B030D-6E8A-4147-A177-3AD203B41FA5}">
                      <a16:colId xmlns:a16="http://schemas.microsoft.com/office/drawing/2014/main" val="1538776126"/>
                    </a:ext>
                  </a:extLst>
                </a:gridCol>
                <a:gridCol w="2169154">
                  <a:extLst>
                    <a:ext uri="{9D8B030D-6E8A-4147-A177-3AD203B41FA5}">
                      <a16:colId xmlns:a16="http://schemas.microsoft.com/office/drawing/2014/main" val="1041818836"/>
                    </a:ext>
                  </a:extLst>
                </a:gridCol>
                <a:gridCol w="481430">
                  <a:extLst>
                    <a:ext uri="{9D8B030D-6E8A-4147-A177-3AD203B41FA5}">
                      <a16:colId xmlns:a16="http://schemas.microsoft.com/office/drawing/2014/main" val="4135359382"/>
                    </a:ext>
                  </a:extLst>
                </a:gridCol>
                <a:gridCol w="4152342">
                  <a:extLst>
                    <a:ext uri="{9D8B030D-6E8A-4147-A177-3AD203B41FA5}">
                      <a16:colId xmlns:a16="http://schemas.microsoft.com/office/drawing/2014/main" val="4265908979"/>
                    </a:ext>
                  </a:extLst>
                </a:gridCol>
                <a:gridCol w="691034">
                  <a:extLst>
                    <a:ext uri="{9D8B030D-6E8A-4147-A177-3AD203B41FA5}">
                      <a16:colId xmlns:a16="http://schemas.microsoft.com/office/drawing/2014/main" val="1431603539"/>
                    </a:ext>
                  </a:extLst>
                </a:gridCol>
                <a:gridCol w="720957">
                  <a:extLst>
                    <a:ext uri="{9D8B030D-6E8A-4147-A177-3AD203B41FA5}">
                      <a16:colId xmlns:a16="http://schemas.microsoft.com/office/drawing/2014/main" val="30332666"/>
                    </a:ext>
                  </a:extLst>
                </a:gridCol>
                <a:gridCol w="2875544">
                  <a:extLst>
                    <a:ext uri="{9D8B030D-6E8A-4147-A177-3AD203B41FA5}">
                      <a16:colId xmlns:a16="http://schemas.microsoft.com/office/drawing/2014/main" val="333746056"/>
                    </a:ext>
                  </a:extLst>
                </a:gridCol>
              </a:tblGrid>
              <a:tr h="112523">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algn="ctr"/>
                      <a:r>
                        <a:rPr kumimoji="1" lang="ja-JP" altLang="en-US" sz="1000" b="0" i="0" baseline="0" dirty="0">
                          <a:solidFill>
                            <a:schemeClr val="tx1"/>
                          </a:solidFill>
                          <a:latin typeface="+mn-ea"/>
                          <a:ea typeface="+mn-ea"/>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設定 </a:t>
                      </a: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337569">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ひかり電話工事</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n-ea"/>
                          <a:ea typeface="+mn-ea"/>
                        </a:rPr>
                        <a:t>(</a:t>
                      </a:r>
                      <a:r>
                        <a:rPr kumimoji="1" lang="ja-JP" altLang="en-US" sz="1000" b="0" i="0" baseline="0" dirty="0">
                          <a:solidFill>
                            <a:schemeClr val="tx1"/>
                          </a:solidFill>
                          <a:latin typeface="+mn-ea"/>
                          <a:ea typeface="+mn-ea"/>
                        </a:rPr>
                        <a:t>既存</a:t>
                      </a:r>
                      <a:r>
                        <a:rPr kumimoji="1" lang="en-US" altLang="ja-JP" sz="1000" b="0" i="0" baseline="0" dirty="0">
                          <a:solidFill>
                            <a:schemeClr val="tx1"/>
                          </a:solidFill>
                          <a:latin typeface="+mn-ea"/>
                          <a:ea typeface="+mn-ea"/>
                        </a:rPr>
                        <a:t>)</a:t>
                      </a:r>
                      <a:endParaRPr kumimoji="1" lang="ja-JP" altLang="en-US" sz="1000" b="0" i="0" baseline="0" dirty="0">
                        <a:solidFill>
                          <a:schemeClr val="tx1"/>
                        </a:solidFill>
                        <a:latin typeface="+mn-ea"/>
                        <a:ea typeface="+mn-ea"/>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2522241015"/>
                  </a:ext>
                </a:extLst>
              </a:tr>
              <a:tr h="225046">
                <a:tc>
                  <a:txBody>
                    <a:bodyPr/>
                    <a:lstStyle/>
                    <a:p>
                      <a:pPr algn="r"/>
                      <a:r>
                        <a:rPr kumimoji="1" lang="en-US" altLang="ja-JP" sz="1000" b="0" i="0" baseline="0" dirty="0">
                          <a:solidFill>
                            <a:schemeClr val="tx1"/>
                          </a:solidFill>
                          <a:latin typeface="+mn-ea"/>
                          <a:ea typeface="+mn-ea"/>
                        </a:rPr>
                        <a:t>8</a:t>
                      </a:r>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zh-TW" altLang="en-US" sz="1000" b="0" i="0" baseline="0" dirty="0">
                          <a:solidFill>
                            <a:schemeClr val="tx1"/>
                          </a:solidFill>
                          <a:latin typeface="+mn-ea"/>
                          <a:ea typeface="+mn-ea"/>
                        </a:rPr>
                        <a:t>Ｍ－ＣＡＳ情報</a:t>
                      </a:r>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00" b="0" i="0" baseline="0" dirty="0">
                          <a:solidFill>
                            <a:schemeClr val="tx1"/>
                          </a:solidFill>
                          <a:latin typeface="+mn-ea"/>
                          <a:ea typeface="+mn-ea"/>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8352595"/>
                  </a:ext>
                </a:extLst>
              </a:tr>
              <a:tr h="225046">
                <a:tc>
                  <a:txBody>
                    <a:bodyPr/>
                    <a:lstStyle/>
                    <a:p>
                      <a:pPr algn="r"/>
                      <a:r>
                        <a:rPr kumimoji="1" lang="en-US" altLang="ja-JP" sz="1000" b="0" i="0" baseline="0" dirty="0">
                          <a:solidFill>
                            <a:schemeClr val="tx1"/>
                          </a:solidFill>
                          <a:latin typeface="+mn-ea"/>
                          <a:ea typeface="+mn-ea"/>
                        </a:rPr>
                        <a:t>9</a:t>
                      </a:r>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　</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8654510"/>
                  </a:ext>
                </a:extLst>
              </a:tr>
              <a:tr h="225046">
                <a:tc>
                  <a:txBody>
                    <a:bodyPr/>
                    <a:lstStyle/>
                    <a:p>
                      <a:pPr algn="r"/>
                      <a:r>
                        <a:rPr kumimoji="1" lang="en-US" altLang="ja-JP" sz="1000" b="0" i="0" baseline="0" dirty="0">
                          <a:solidFill>
                            <a:schemeClr val="tx1"/>
                          </a:solidFill>
                          <a:latin typeface="+mn-ea"/>
                          <a:ea typeface="+mn-ea"/>
                        </a:rPr>
                        <a:t>10</a:t>
                      </a:r>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エラー情報</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7571489"/>
                  </a:ext>
                </a:extLst>
              </a:tr>
              <a:tr h="225046">
                <a:tc>
                  <a:txBody>
                    <a:bodyPr/>
                    <a:lstStyle/>
                    <a:p>
                      <a:pPr algn="r"/>
                      <a:r>
                        <a:rPr kumimoji="1" lang="en-US" altLang="ja-JP" sz="1000" b="0" i="0" baseline="0" dirty="0">
                          <a:solidFill>
                            <a:schemeClr val="tx1"/>
                          </a:solidFill>
                          <a:latin typeface="+mn-ea"/>
                          <a:ea typeface="+mn-ea"/>
                        </a:rPr>
                        <a:t>11</a:t>
                      </a:r>
                      <a:endParaRPr kumimoji="1" lang="ja-JP" altLang="en-US" sz="1000" b="0" i="0" baseline="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処理結果コード２</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既存</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00" b="0" i="0" baseline="0" dirty="0">
                          <a:solidFill>
                            <a:schemeClr val="tx1"/>
                          </a:solidFill>
                          <a:latin typeface="+mn-ea"/>
                          <a:ea typeface="+mn-ea"/>
                        </a:rPr>
                        <a:t>＜既存＞</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en-US" altLang="ja-JP" sz="1000" b="0" i="0" baseline="0" dirty="0">
                          <a:solidFill>
                            <a:schemeClr val="tx1"/>
                          </a:solidFill>
                          <a:latin typeface="+mn-ea"/>
                          <a:ea typeface="+mn-ea"/>
                        </a:rPr>
                        <a:t>00</a:t>
                      </a:r>
                      <a:r>
                        <a:rPr kumimoji="1" lang="ja-JP" altLang="en-US" sz="1000" b="0" i="0" baseline="0" dirty="0">
                          <a:solidFill>
                            <a:schemeClr val="tx1"/>
                          </a:solidFill>
                          <a:latin typeface="+mn-ea"/>
                          <a:ea typeface="+mn-ea"/>
                        </a:rPr>
                        <a:t>：正常</a:t>
                      </a:r>
                    </a:p>
                    <a:p>
                      <a:pPr algn="l"/>
                      <a:r>
                        <a:rPr kumimoji="1" lang="en-US" altLang="ja-JP" sz="1000" b="0" i="0" baseline="0" dirty="0">
                          <a:solidFill>
                            <a:schemeClr val="tx1"/>
                          </a:solidFill>
                          <a:latin typeface="+mn-ea"/>
                          <a:ea typeface="+mn-ea"/>
                        </a:rPr>
                        <a:t>01</a:t>
                      </a:r>
                      <a:r>
                        <a:rPr kumimoji="1" lang="ja-JP" altLang="en-US" sz="1000" b="0" i="0" baseline="0" dirty="0">
                          <a:solidFill>
                            <a:schemeClr val="tx1"/>
                          </a:solidFill>
                          <a:latin typeface="+mn-ea"/>
                          <a:ea typeface="+mn-ea"/>
                        </a:rPr>
                        <a:t>：工事中</a:t>
                      </a:r>
                    </a:p>
                    <a:p>
                      <a:pPr algn="l"/>
                      <a:r>
                        <a:rPr kumimoji="1" lang="en-US" altLang="ja-JP" sz="1000" b="0" i="0" baseline="0" dirty="0">
                          <a:solidFill>
                            <a:schemeClr val="tx1"/>
                          </a:solidFill>
                          <a:latin typeface="+mn-ea"/>
                          <a:ea typeface="+mn-ea"/>
                        </a:rPr>
                        <a:t>02</a:t>
                      </a:r>
                      <a:r>
                        <a:rPr kumimoji="1" lang="ja-JP" altLang="en-US" sz="1000" b="0" i="0" baseline="0" dirty="0">
                          <a:solidFill>
                            <a:schemeClr val="tx1"/>
                          </a:solidFill>
                          <a:latin typeface="+mn-ea"/>
                          <a:ea typeface="+mn-ea"/>
                        </a:rPr>
                        <a:t>：工事完了</a:t>
                      </a:r>
                    </a:p>
                    <a:p>
                      <a:pPr algn="l"/>
                      <a:r>
                        <a:rPr kumimoji="1" lang="en-US" altLang="ja-JP" sz="1000" b="0" i="0" baseline="0" dirty="0">
                          <a:solidFill>
                            <a:schemeClr val="tx1"/>
                          </a:solidFill>
                          <a:latin typeface="+mn-ea"/>
                          <a:ea typeface="+mn-ea"/>
                        </a:rPr>
                        <a:t>03</a:t>
                      </a:r>
                      <a:r>
                        <a:rPr kumimoji="1" lang="ja-JP" altLang="en-US" sz="1000" b="0" i="0" baseline="0" dirty="0">
                          <a:solidFill>
                            <a:schemeClr val="tx1"/>
                          </a:solidFill>
                          <a:latin typeface="+mn-ea"/>
                          <a:ea typeface="+mn-ea"/>
                        </a:rPr>
                        <a:t>：工事エラー</a:t>
                      </a:r>
                    </a:p>
                    <a:p>
                      <a:pPr algn="l"/>
                      <a:r>
                        <a:rPr kumimoji="1" lang="en-US" altLang="ja-JP" sz="1000" b="0" i="0" baseline="0" dirty="0">
                          <a:solidFill>
                            <a:schemeClr val="tx1"/>
                          </a:solidFill>
                          <a:latin typeface="+mn-ea"/>
                          <a:ea typeface="+mn-ea"/>
                        </a:rPr>
                        <a:t>04</a:t>
                      </a:r>
                      <a:r>
                        <a:rPr kumimoji="1" lang="ja-JP" altLang="en-US" sz="1000" b="0" i="0" baseline="0" dirty="0">
                          <a:solidFill>
                            <a:schemeClr val="tx1"/>
                          </a:solidFill>
                          <a:latin typeface="+mn-ea"/>
                          <a:ea typeface="+mn-ea"/>
                        </a:rPr>
                        <a:t>：オーダ修正中</a:t>
                      </a:r>
                    </a:p>
                    <a:p>
                      <a:pPr algn="l"/>
                      <a:r>
                        <a:rPr kumimoji="1" lang="en-US" altLang="ja-JP" sz="1000" b="0" i="0" baseline="0" dirty="0">
                          <a:solidFill>
                            <a:schemeClr val="tx1"/>
                          </a:solidFill>
                          <a:latin typeface="+mn-ea"/>
                          <a:ea typeface="+mn-ea"/>
                        </a:rPr>
                        <a:t>05</a:t>
                      </a:r>
                      <a:r>
                        <a:rPr kumimoji="1" lang="ja-JP" altLang="en-US" sz="1000" b="0" i="0" baseline="0" dirty="0">
                          <a:solidFill>
                            <a:schemeClr val="tx1"/>
                          </a:solidFill>
                          <a:latin typeface="+mn-ea"/>
                          <a:ea typeface="+mn-ea"/>
                        </a:rPr>
                        <a:t>：オーダ取消</a:t>
                      </a:r>
                    </a:p>
                    <a:p>
                      <a:pPr algn="l"/>
                      <a:r>
                        <a:rPr kumimoji="1" lang="en-US" altLang="ja-JP" sz="1000" b="0" i="0" baseline="0" dirty="0">
                          <a:solidFill>
                            <a:schemeClr val="tx1"/>
                          </a:solidFill>
                          <a:latin typeface="+mn-ea"/>
                          <a:ea typeface="+mn-ea"/>
                        </a:rPr>
                        <a:t>06</a:t>
                      </a:r>
                      <a:r>
                        <a:rPr kumimoji="1" lang="ja-JP" altLang="en-US" sz="1000" b="0" i="0" baseline="0" dirty="0">
                          <a:solidFill>
                            <a:schemeClr val="tx1"/>
                          </a:solidFill>
                          <a:latin typeface="+mn-ea"/>
                          <a:ea typeface="+mn-ea"/>
                        </a:rPr>
                        <a:t>：対象ＳＯなし</a:t>
                      </a:r>
                      <a:br>
                        <a:rPr kumimoji="1" lang="ja-JP" altLang="en-US" sz="1000" b="0" i="0" baseline="0" dirty="0">
                          <a:solidFill>
                            <a:schemeClr val="tx1"/>
                          </a:solidFill>
                          <a:latin typeface="+mn-ea"/>
                          <a:ea typeface="+mn-ea"/>
                        </a:rPr>
                      </a:br>
                      <a:r>
                        <a:rPr kumimoji="1" lang="en-US" altLang="ja-JP" sz="1000" b="0" i="0" baseline="0" dirty="0">
                          <a:solidFill>
                            <a:schemeClr val="tx1"/>
                          </a:solidFill>
                          <a:latin typeface="+mn-ea"/>
                          <a:ea typeface="+mn-ea"/>
                        </a:rPr>
                        <a:t>07</a:t>
                      </a:r>
                      <a:r>
                        <a:rPr kumimoji="1" lang="ja-JP" altLang="en-US" sz="1000" b="0" i="0" baseline="0" dirty="0">
                          <a:solidFill>
                            <a:schemeClr val="tx1"/>
                          </a:solidFill>
                          <a:latin typeface="+mn-ea"/>
                          <a:ea typeface="+mn-ea"/>
                        </a:rPr>
                        <a:t>：必須項目なし</a:t>
                      </a:r>
                    </a:p>
                    <a:p>
                      <a:pPr algn="l"/>
                      <a:r>
                        <a:rPr kumimoji="1" lang="en-US" altLang="ja-JP" sz="1000" b="0" i="0" baseline="0" dirty="0">
                          <a:solidFill>
                            <a:schemeClr val="tx1"/>
                          </a:solidFill>
                          <a:latin typeface="+mn-ea"/>
                          <a:ea typeface="+mn-ea"/>
                        </a:rPr>
                        <a:t>08</a:t>
                      </a:r>
                      <a:r>
                        <a:rPr kumimoji="1" lang="ja-JP" altLang="en-US" sz="1000" b="0" i="0" baseline="0" dirty="0">
                          <a:solidFill>
                            <a:schemeClr val="tx1"/>
                          </a:solidFill>
                          <a:latin typeface="+mn-ea"/>
                          <a:ea typeface="+mn-ea"/>
                        </a:rPr>
                        <a:t>：フォーマット不正</a:t>
                      </a:r>
                    </a:p>
                    <a:p>
                      <a:pPr algn="l"/>
                      <a:r>
                        <a:rPr kumimoji="1" lang="en-US" altLang="ja-JP" sz="1000" b="0" i="0" baseline="0" dirty="0">
                          <a:solidFill>
                            <a:schemeClr val="tx1"/>
                          </a:solidFill>
                          <a:latin typeface="+mn-ea"/>
                          <a:ea typeface="+mn-ea"/>
                        </a:rPr>
                        <a:t>09</a:t>
                      </a:r>
                      <a:r>
                        <a:rPr kumimoji="1" lang="ja-JP" altLang="en-US" sz="1000" b="0" i="0" baseline="0" dirty="0">
                          <a:solidFill>
                            <a:schemeClr val="tx1"/>
                          </a:solidFill>
                          <a:latin typeface="+mn-ea"/>
                          <a:ea typeface="+mn-ea"/>
                        </a:rPr>
                        <a:t>：データ型不正</a:t>
                      </a:r>
                    </a:p>
                    <a:p>
                      <a:pPr algn="l"/>
                      <a:r>
                        <a:rPr kumimoji="1" lang="en-US" altLang="ja-JP" sz="1000" b="0" i="0" baseline="0" dirty="0">
                          <a:solidFill>
                            <a:schemeClr val="tx1"/>
                          </a:solidFill>
                          <a:latin typeface="+mn-ea"/>
                          <a:ea typeface="+mn-ea"/>
                        </a:rPr>
                        <a:t>15</a:t>
                      </a:r>
                      <a:r>
                        <a:rPr kumimoji="1" lang="ja-JP" altLang="en-US" sz="1000" b="0" i="0" baseline="0" dirty="0">
                          <a:solidFill>
                            <a:schemeClr val="tx1"/>
                          </a:solidFill>
                          <a:latin typeface="+mn-ea"/>
                          <a:ea typeface="+mn-ea"/>
                        </a:rPr>
                        <a:t>：その他エラー</a:t>
                      </a:r>
                      <a:r>
                        <a:rPr kumimoji="1" lang="en-US" altLang="ja-JP" sz="1000" b="0" i="0" baseline="0" dirty="0">
                          <a:solidFill>
                            <a:schemeClr val="tx1"/>
                          </a:solidFill>
                          <a:latin typeface="+mn-ea"/>
                          <a:ea typeface="+mn-ea"/>
                        </a:rPr>
                        <a:t>(EXCEPTION) </a:t>
                      </a:r>
                      <a:br>
                        <a:rPr kumimoji="1" lang="en-US" altLang="ja-JP" sz="1000" b="0" i="0" baseline="0" dirty="0">
                          <a:solidFill>
                            <a:schemeClr val="tx1"/>
                          </a:solidFill>
                          <a:latin typeface="+mn-ea"/>
                          <a:ea typeface="+mn-ea"/>
                        </a:rPr>
                      </a:br>
                      <a:r>
                        <a:rPr kumimoji="1" lang="en-US" altLang="ja-JP" sz="1000" b="0" i="0" baseline="0" dirty="0">
                          <a:solidFill>
                            <a:schemeClr val="tx1"/>
                          </a:solidFill>
                          <a:latin typeface="+mn-ea"/>
                          <a:ea typeface="+mn-ea"/>
                        </a:rPr>
                        <a:t>80</a:t>
                      </a:r>
                      <a:r>
                        <a:rPr kumimoji="1" lang="ja-JP" altLang="en-US" sz="1000" b="0" i="0" baseline="0" dirty="0">
                          <a:solidFill>
                            <a:schemeClr val="tx1"/>
                          </a:solidFill>
                          <a:latin typeface="+mn-ea"/>
                          <a:ea typeface="+mn-ea"/>
                        </a:rPr>
                        <a:t>：設備切替工事中</a:t>
                      </a:r>
                    </a:p>
                    <a:p>
                      <a:pPr algn="l"/>
                      <a:r>
                        <a:rPr kumimoji="1" lang="en-US" altLang="ja-JP" sz="1000" b="0" i="0" baseline="0" dirty="0">
                          <a:solidFill>
                            <a:schemeClr val="tx1"/>
                          </a:solidFill>
                          <a:latin typeface="+mn-ea"/>
                          <a:ea typeface="+mn-ea"/>
                        </a:rPr>
                        <a:t>99</a:t>
                      </a:r>
                      <a:r>
                        <a:rPr kumimoji="1" lang="ja-JP" altLang="en-US" sz="1000" b="0" i="0" baseline="0" dirty="0">
                          <a:solidFill>
                            <a:schemeClr val="tx1"/>
                          </a:solidFill>
                          <a:latin typeface="+mn-ea"/>
                          <a:ea typeface="+mn-ea"/>
                        </a:rPr>
                        <a:t>：通信異常</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＜追加＞</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en-US" altLang="ja-JP" sz="1000" b="0" i="0" baseline="0" dirty="0">
                          <a:solidFill>
                            <a:schemeClr val="tx1"/>
                          </a:solidFill>
                          <a:latin typeface="+mn-ea"/>
                          <a:ea typeface="+mn-ea"/>
                        </a:rPr>
                        <a:t>50</a:t>
                      </a:r>
                      <a:r>
                        <a:rPr kumimoji="1" lang="ja-JP" altLang="en-US" sz="1000" b="0" i="0" baseline="0" dirty="0">
                          <a:solidFill>
                            <a:schemeClr val="tx1"/>
                          </a:solidFill>
                          <a:latin typeface="+mn-ea"/>
                          <a:ea typeface="+mn-ea"/>
                        </a:rPr>
                        <a:t>：並行運転期間（正常）</a:t>
                      </a:r>
                    </a:p>
                    <a:p>
                      <a:pPr algn="l"/>
                      <a:r>
                        <a:rPr kumimoji="1" lang="en-US" altLang="ja-JP" sz="1000" b="0" i="0" baseline="0" dirty="0">
                          <a:solidFill>
                            <a:schemeClr val="tx1"/>
                          </a:solidFill>
                          <a:latin typeface="+mn-ea"/>
                          <a:ea typeface="+mn-ea"/>
                        </a:rPr>
                        <a:t>51</a:t>
                      </a:r>
                      <a:r>
                        <a:rPr kumimoji="1" lang="ja-JP" altLang="en-US" sz="1000" b="0" i="0" baseline="0" dirty="0">
                          <a:solidFill>
                            <a:schemeClr val="tx1"/>
                          </a:solidFill>
                          <a:latin typeface="+mn-ea"/>
                          <a:ea typeface="+mn-ea"/>
                        </a:rPr>
                        <a:t>：並行運転期間（手動開始済み）</a:t>
                      </a:r>
                    </a:p>
                    <a:p>
                      <a:pPr algn="l"/>
                      <a:r>
                        <a:rPr kumimoji="1" lang="en-US" altLang="ja-JP" sz="1000" b="0" i="0" baseline="0" dirty="0">
                          <a:solidFill>
                            <a:schemeClr val="tx1"/>
                          </a:solidFill>
                          <a:latin typeface="+mn-ea"/>
                          <a:ea typeface="+mn-ea"/>
                        </a:rPr>
                        <a:t>61</a:t>
                      </a:r>
                      <a:r>
                        <a:rPr kumimoji="1" lang="ja-JP" altLang="en-US" sz="1000" b="0" i="0" baseline="0" dirty="0">
                          <a:solidFill>
                            <a:schemeClr val="tx1"/>
                          </a:solidFill>
                          <a:latin typeface="+mn-ea"/>
                          <a:ea typeface="+mn-ea"/>
                        </a:rPr>
                        <a:t>：番ポ工事手動開始済み</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電文</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ID</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が</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3530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：番ポ工事の場合は下記項目が設定される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：正常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06</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：対象ＳＯなし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07</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：必須項目なし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08</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：フォーマット不正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09</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：データ型不正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15</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：その他エラー</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(EXCEPTION)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50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：並行運転期間（正常）</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51</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：並行運転期間（手動開始済み）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61</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：番ポ工事手動開始済み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99</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：通信異常</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2083307"/>
                  </a:ext>
                </a:extLst>
              </a:tr>
            </a:tbl>
          </a:graphicData>
        </a:graphic>
      </p:graphicFrame>
      <p:sp>
        <p:nvSpPr>
          <p:cNvPr id="14" name="テキスト ボックス 13">
            <a:extLst>
              <a:ext uri="{FF2B5EF4-FFF2-40B4-BE49-F238E27FC236}">
                <a16:creationId xmlns:a16="http://schemas.microsoft.com/office/drawing/2014/main" id="{44168F66-9CF8-C094-D98F-55224E3274B2}"/>
              </a:ext>
            </a:extLst>
          </p:cNvPr>
          <p:cNvSpPr txBox="1"/>
          <p:nvPr/>
        </p:nvSpPr>
        <p:spPr>
          <a:xfrm>
            <a:off x="8417024" y="8256984"/>
            <a:ext cx="3459849"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△：任意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a:t>
            </a:r>
          </a:p>
        </p:txBody>
      </p:sp>
      <p:sp>
        <p:nvSpPr>
          <p:cNvPr id="15" name="テキスト ボックス 14">
            <a:extLst>
              <a:ext uri="{FF2B5EF4-FFF2-40B4-BE49-F238E27FC236}">
                <a16:creationId xmlns:a16="http://schemas.microsoft.com/office/drawing/2014/main" id="{1942ADF4-4353-724C-8BCD-9D25862E4C07}"/>
              </a:ext>
            </a:extLst>
          </p:cNvPr>
          <p:cNvSpPr txBox="1"/>
          <p:nvPr/>
        </p:nvSpPr>
        <p:spPr>
          <a:xfrm>
            <a:off x="338948" y="8264811"/>
            <a:ext cx="7274077"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graphicFrame>
        <p:nvGraphicFramePr>
          <p:cNvPr id="5" name="表 4">
            <a:extLst>
              <a:ext uri="{FF2B5EF4-FFF2-40B4-BE49-F238E27FC236}">
                <a16:creationId xmlns:a16="http://schemas.microsoft.com/office/drawing/2014/main" id="{99A79943-A6F1-B5C3-EEEE-AA3BC039FA15}"/>
              </a:ext>
            </a:extLst>
          </p:cNvPr>
          <p:cNvGraphicFramePr>
            <a:graphicFrameLocks noGrp="1"/>
          </p:cNvGraphicFramePr>
          <p:nvPr/>
        </p:nvGraphicFramePr>
        <p:xfrm>
          <a:off x="310224" y="2543789"/>
          <a:ext cx="6848862" cy="673200"/>
        </p:xfrm>
        <a:graphic>
          <a:graphicData uri="http://schemas.openxmlformats.org/drawingml/2006/table">
            <a:tbl>
              <a:tblPr firstRow="1" bandRow="1">
                <a:tableStyleId>{5C22544A-7EE6-4342-B048-85BDC9FD1C3A}</a:tableStyleId>
              </a:tblPr>
              <a:tblGrid>
                <a:gridCol w="368862">
                  <a:extLst>
                    <a:ext uri="{9D8B030D-6E8A-4147-A177-3AD203B41FA5}">
                      <a16:colId xmlns:a16="http://schemas.microsoft.com/office/drawing/2014/main" val="577897162"/>
                    </a:ext>
                  </a:extLst>
                </a:gridCol>
                <a:gridCol w="1800000">
                  <a:extLst>
                    <a:ext uri="{9D8B030D-6E8A-4147-A177-3AD203B41FA5}">
                      <a16:colId xmlns:a16="http://schemas.microsoft.com/office/drawing/2014/main" val="3737558213"/>
                    </a:ext>
                  </a:extLst>
                </a:gridCol>
                <a:gridCol w="1800000">
                  <a:extLst>
                    <a:ext uri="{9D8B030D-6E8A-4147-A177-3AD203B41FA5}">
                      <a16:colId xmlns:a16="http://schemas.microsoft.com/office/drawing/2014/main" val="3538918581"/>
                    </a:ext>
                  </a:extLst>
                </a:gridCol>
                <a:gridCol w="2880000">
                  <a:extLst>
                    <a:ext uri="{9D8B030D-6E8A-4147-A177-3AD203B41FA5}">
                      <a16:colId xmlns:a16="http://schemas.microsoft.com/office/drawing/2014/main" val="2886814635"/>
                    </a:ext>
                  </a:extLst>
                </a:gridCol>
              </a:tblGrid>
              <a:tr h="112447">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項番</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機能部間</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インタフェース名</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846507720"/>
                  </a:ext>
                </a:extLst>
              </a:tr>
              <a:tr h="112447">
                <a:tc vMerge="1">
                  <a:txBody>
                    <a:bodyPr/>
                    <a:lstStyle/>
                    <a:p>
                      <a:endParaRPr kumimoji="1" lang="ja-JP" altLang="en-US"/>
                    </a:p>
                  </a:txBody>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流通元</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流通先</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vMerge="1">
                  <a:txBody>
                    <a:bodyPr/>
                    <a:lstStyle/>
                    <a:p>
                      <a:endParaRPr kumimoji="1" lang="ja-JP" altLang="en-US"/>
                    </a:p>
                  </a:txBody>
                  <a:tcPr/>
                </a:tc>
                <a:extLst>
                  <a:ext uri="{0D108BD9-81ED-4DB2-BD59-A6C34878D82A}">
                    <a16:rowId xmlns:a16="http://schemas.microsoft.com/office/drawing/2014/main" val="2222201602"/>
                  </a:ext>
                </a:extLst>
              </a:tr>
              <a:tr h="112447">
                <a:tc>
                  <a:txBody>
                    <a:bodyPr/>
                    <a:lstStyle/>
                    <a:p>
                      <a:pPr algn="r"/>
                      <a:r>
                        <a:rPr kumimoji="1" lang="en-US" altLang="ja-JP" sz="1000" baseline="0" dirty="0">
                          <a:solidFill>
                            <a:schemeClr val="tx1"/>
                          </a:solidFill>
                          <a:latin typeface="Meiryo UI" panose="020B0604030504040204" pitchFamily="50" charset="-128"/>
                          <a:ea typeface="Meiryo UI" panose="020B0604030504040204" pitchFamily="50" charset="-128"/>
                        </a:rPr>
                        <a:t>1</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設備連携</a:t>
                      </a:r>
                      <a:endParaRPr kumimoji="1" lang="en-US" altLang="ja-JP"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オーダ制御</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aseline="0" dirty="0">
                          <a:solidFill>
                            <a:schemeClr val="tx1"/>
                          </a:solidFill>
                          <a:latin typeface="Meiryo UI" panose="020B0604030504040204" pitchFamily="50" charset="-128"/>
                          <a:ea typeface="Meiryo UI" panose="020B0604030504040204" pitchFamily="50" charset="-128"/>
                        </a:rPr>
                        <a:t>ひかり電話工事（番ポ工事）依頼の</a:t>
                      </a:r>
                      <a:r>
                        <a:rPr kumimoji="1" lang="en-US" altLang="ja-JP" sz="1000" baseline="0" dirty="0">
                          <a:solidFill>
                            <a:schemeClr val="tx1"/>
                          </a:solidFill>
                          <a:latin typeface="Meiryo UI" panose="020B0604030504040204" pitchFamily="50" charset="-128"/>
                          <a:ea typeface="Meiryo UI" panose="020B0604030504040204" pitchFamily="50" charset="-128"/>
                        </a:rPr>
                        <a:t>ACK</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6338459"/>
                  </a:ext>
                </a:extLst>
              </a:tr>
            </a:tbl>
          </a:graphicData>
        </a:graphic>
      </p:graphicFrame>
      <p:sp>
        <p:nvSpPr>
          <p:cNvPr id="6" name="テキスト ボックス 5">
            <a:extLst>
              <a:ext uri="{FF2B5EF4-FFF2-40B4-BE49-F238E27FC236}">
                <a16:creationId xmlns:a16="http://schemas.microsoft.com/office/drawing/2014/main" id="{EBF470DA-DAE9-F5C8-0E8E-E8D580EC113A}"/>
              </a:ext>
            </a:extLst>
          </p:cNvPr>
          <p:cNvSpPr txBox="1"/>
          <p:nvPr/>
        </p:nvSpPr>
        <p:spPr>
          <a:xfrm>
            <a:off x="310224" y="2354532"/>
            <a:ext cx="1027525"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■対象インタフェース</a:t>
            </a:r>
          </a:p>
        </p:txBody>
      </p:sp>
      <p:sp>
        <p:nvSpPr>
          <p:cNvPr id="7" name="テキスト ボックス 6">
            <a:extLst>
              <a:ext uri="{FF2B5EF4-FFF2-40B4-BE49-F238E27FC236}">
                <a16:creationId xmlns:a16="http://schemas.microsoft.com/office/drawing/2014/main" id="{7DC4D762-A78D-E809-7253-1DC6276A8E8A}"/>
              </a:ext>
            </a:extLst>
          </p:cNvPr>
          <p:cNvSpPr txBox="1"/>
          <p:nvPr/>
        </p:nvSpPr>
        <p:spPr>
          <a:xfrm>
            <a:off x="310224" y="3847349"/>
            <a:ext cx="4958089"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ひかり電話工事（番ポ工事）依頼の</a:t>
            </a:r>
            <a:r>
              <a:rPr lang="en-US" altLang="ja-JP" sz="1000" dirty="0">
                <a:latin typeface="+mn-lt"/>
                <a:ea typeface="Meiryo UI" panose="020B0604030504040204" pitchFamily="50" charset="-128"/>
                <a:cs typeface="Meiryo UI" panose="020B0604030504040204" pitchFamily="50" charset="-128"/>
              </a:rPr>
              <a:t>ACK </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OUT</a:t>
            </a:r>
            <a:r>
              <a:rPr lang="ja-JP" altLang="en-US" sz="1000" dirty="0">
                <a:latin typeface="+mn-ea"/>
                <a:ea typeface="+mn-ea"/>
                <a:cs typeface="Meiryo UI" panose="020B0604030504040204" pitchFamily="50" charset="-128"/>
              </a:rPr>
              <a:t>）の追加・設定条件変更項目（２／２）</a:t>
            </a:r>
          </a:p>
        </p:txBody>
      </p:sp>
      <p:sp>
        <p:nvSpPr>
          <p:cNvPr id="2" name="スライド番号プレースホルダー 1">
            <a:extLst>
              <a:ext uri="{FF2B5EF4-FFF2-40B4-BE49-F238E27FC236}">
                <a16:creationId xmlns:a16="http://schemas.microsoft.com/office/drawing/2014/main" id="{6632D1DB-07BA-15E7-4B93-C47A73EB0509}"/>
              </a:ext>
            </a:extLst>
          </p:cNvPr>
          <p:cNvSpPr>
            <a:spLocks noGrp="1"/>
          </p:cNvSpPr>
          <p:nvPr>
            <p:ph type="sldNum" sz="quarter" idx="4"/>
          </p:nvPr>
        </p:nvSpPr>
        <p:spPr/>
        <p:txBody>
          <a:bodyPr/>
          <a:lstStyle/>
          <a:p>
            <a:r>
              <a:rPr lang="en-US" altLang="ja-JP"/>
              <a:t>01.2-</a:t>
            </a:r>
            <a:fld id="{4C5E2FD1-144F-442B-9A84-40AAF03513A2}" type="slidenum">
              <a:rPr lang="en-US" altLang="ja-JP" smtClean="0"/>
              <a:pPr/>
              <a:t>18</a:t>
            </a:fld>
            <a:endParaRPr lang="en-US" altLang="ja-JP" dirty="0"/>
          </a:p>
        </p:txBody>
      </p:sp>
      <p:sp>
        <p:nvSpPr>
          <p:cNvPr id="3" name="楕円 2">
            <a:extLst>
              <a:ext uri="{FF2B5EF4-FFF2-40B4-BE49-F238E27FC236}">
                <a16:creationId xmlns:a16="http://schemas.microsoft.com/office/drawing/2014/main" id="{68B6D829-94D1-7E47-57E5-7C655CBCB3BC}"/>
              </a:ext>
            </a:extLst>
          </p:cNvPr>
          <p:cNvSpPr/>
          <p:nvPr/>
        </p:nvSpPr>
        <p:spPr bwMode="auto">
          <a:xfrm>
            <a:off x="142105" y="4911483"/>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75122777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865837"/>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インタフェースアダプタ機能（４／９）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pPr lvl="0"/>
            <a:r>
              <a:rPr lang="ja-JP" altLang="en-US" dirty="0"/>
              <a:t>　・電文</a:t>
            </a:r>
            <a:r>
              <a:rPr lang="en-US" altLang="ja-JP" dirty="0"/>
              <a:t>ID</a:t>
            </a:r>
            <a:r>
              <a:rPr lang="ja-JP" altLang="en-US" dirty="0"/>
              <a:t>に新規コードとして、番ポ工事を追加する</a:t>
            </a:r>
          </a:p>
          <a:p>
            <a:pPr lvl="0"/>
            <a:r>
              <a:rPr lang="ja-JP" altLang="en-US" dirty="0"/>
              <a:t>　・新規項目として、番ポ工事結果種別、着信試験用の電話番号、番号取得事業者の連絡先情報等、番ポ工事結果、代表電話番号を追加する</a:t>
            </a:r>
          </a:p>
          <a:p>
            <a:pPr lvl="0"/>
            <a:r>
              <a:rPr lang="ja-JP" altLang="en-US" dirty="0"/>
              <a:t>　・番ポ工事結果コードの追加により、１回の（ひかり電話）工事依頼情報流通（番ポ工事）の送信に対し、工事結果情報流通（番ポ工事）（事業者情報）を受信後、事業者毎の工事結果情報流通</a:t>
            </a:r>
            <a:endParaRPr lang="en-US" altLang="ja-JP" dirty="0"/>
          </a:p>
          <a:p>
            <a:pPr lvl="0"/>
            <a:r>
              <a:rPr lang="ja-JP" altLang="en-US" dirty="0"/>
              <a:t>（番ポ工事：工事結果情報）を受信可能とする</a:t>
            </a:r>
            <a:r>
              <a:rPr lang="en-US" altLang="ja-JP" dirty="0"/>
              <a:t/>
            </a:r>
            <a:br>
              <a:rPr lang="en-US" altLang="ja-JP" dirty="0"/>
            </a:br>
            <a:r>
              <a:rPr lang="ja-JP" altLang="en-US" dirty="0"/>
              <a:t>　</a:t>
            </a:r>
            <a:r>
              <a:rPr lang="en-US" altLang="ja-JP" dirty="0"/>
              <a:t>【</a:t>
            </a:r>
            <a:r>
              <a:rPr lang="ja-JP" altLang="en-US" dirty="0"/>
              <a:t>イ</a:t>
            </a:r>
            <a:r>
              <a:rPr lang="en-US" altLang="ja-JP" dirty="0"/>
              <a:t>】【A】</a:t>
            </a:r>
            <a:r>
              <a:rPr lang="ja-JP" altLang="en-US" dirty="0"/>
              <a:t>設備連携から受信する</a:t>
            </a:r>
            <a:r>
              <a:rPr lang="ja-JP" altLang="en-US" sz="1050" dirty="0">
                <a:latin typeface="Meiryo UI" panose="020B0604030504040204" pitchFamily="50" charset="-128"/>
                <a:ea typeface="Meiryo UI" panose="020B0604030504040204" pitchFamily="50" charset="-128"/>
              </a:rPr>
              <a:t>ひかり電話工事（番ポ工事）結果</a:t>
            </a:r>
            <a:r>
              <a:rPr lang="ja-JP" altLang="en-US" dirty="0"/>
              <a:t>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変更対象のインタフェース一覧および</a:t>
            </a:r>
            <a:r>
              <a:rPr lang="ja-JP" altLang="en-US" sz="1050" dirty="0">
                <a:latin typeface="Meiryo UI" panose="020B0604030504040204" pitchFamily="50" charset="-128"/>
                <a:ea typeface="Meiryo UI" panose="020B0604030504040204" pitchFamily="50" charset="-128"/>
              </a:rPr>
              <a:t>ひかり電話工事（番ポ工事）結果</a:t>
            </a:r>
            <a:r>
              <a:rPr lang="ja-JP" altLang="en-US" dirty="0"/>
              <a:t>の追加・設定条件変更項目の内容を以下に示す</a:t>
            </a:r>
          </a:p>
        </p:txBody>
      </p:sp>
      <p:graphicFrame>
        <p:nvGraphicFramePr>
          <p:cNvPr id="10" name="表 9">
            <a:extLst>
              <a:ext uri="{FF2B5EF4-FFF2-40B4-BE49-F238E27FC236}">
                <a16:creationId xmlns:a16="http://schemas.microsoft.com/office/drawing/2014/main" id="{A244FC13-053E-757E-3F4C-849FC9D8505F}"/>
              </a:ext>
            </a:extLst>
          </p:cNvPr>
          <p:cNvGraphicFramePr>
            <a:graphicFrameLocks noGrp="1"/>
          </p:cNvGraphicFramePr>
          <p:nvPr>
            <p:extLst>
              <p:ext uri="{D42A27DB-BD31-4B8C-83A1-F6EECF244321}">
                <p14:modId xmlns:p14="http://schemas.microsoft.com/office/powerpoint/2010/main" val="1144820763"/>
              </p:ext>
            </p:extLst>
          </p:nvPr>
        </p:nvGraphicFramePr>
        <p:xfrm>
          <a:off x="326649" y="2856384"/>
          <a:ext cx="6848862" cy="673200"/>
        </p:xfrm>
        <a:graphic>
          <a:graphicData uri="http://schemas.openxmlformats.org/drawingml/2006/table">
            <a:tbl>
              <a:tblPr firstRow="1" bandRow="1">
                <a:tableStyleId>{5C22544A-7EE6-4342-B048-85BDC9FD1C3A}</a:tableStyleId>
              </a:tblPr>
              <a:tblGrid>
                <a:gridCol w="368862">
                  <a:extLst>
                    <a:ext uri="{9D8B030D-6E8A-4147-A177-3AD203B41FA5}">
                      <a16:colId xmlns:a16="http://schemas.microsoft.com/office/drawing/2014/main" val="577897162"/>
                    </a:ext>
                  </a:extLst>
                </a:gridCol>
                <a:gridCol w="1800000">
                  <a:extLst>
                    <a:ext uri="{9D8B030D-6E8A-4147-A177-3AD203B41FA5}">
                      <a16:colId xmlns:a16="http://schemas.microsoft.com/office/drawing/2014/main" val="3737558213"/>
                    </a:ext>
                  </a:extLst>
                </a:gridCol>
                <a:gridCol w="1800000">
                  <a:extLst>
                    <a:ext uri="{9D8B030D-6E8A-4147-A177-3AD203B41FA5}">
                      <a16:colId xmlns:a16="http://schemas.microsoft.com/office/drawing/2014/main" val="3538918581"/>
                    </a:ext>
                  </a:extLst>
                </a:gridCol>
                <a:gridCol w="2880000">
                  <a:extLst>
                    <a:ext uri="{9D8B030D-6E8A-4147-A177-3AD203B41FA5}">
                      <a16:colId xmlns:a16="http://schemas.microsoft.com/office/drawing/2014/main" val="2886814635"/>
                    </a:ext>
                  </a:extLst>
                </a:gridCol>
              </a:tblGrid>
              <a:tr h="112447">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項番</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機能部間</a:t>
                      </a:r>
                      <a:endParaRPr kumimoji="1" lang="en-US" altLang="ja-JP" sz="1000" b="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インタフェース名</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846507720"/>
                  </a:ext>
                </a:extLst>
              </a:tr>
              <a:tr h="112447">
                <a:tc vMerge="1">
                  <a:txBody>
                    <a:bodyPr/>
                    <a:lstStyle/>
                    <a:p>
                      <a:endParaRPr kumimoji="1" lang="ja-JP" altLang="en-US"/>
                    </a:p>
                  </a:txBody>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流通元</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流通先</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vMerge="1">
                  <a:txBody>
                    <a:bodyPr/>
                    <a:lstStyle/>
                    <a:p>
                      <a:endParaRPr kumimoji="1" lang="ja-JP" altLang="en-US"/>
                    </a:p>
                  </a:txBody>
                  <a:tcPr/>
                </a:tc>
                <a:extLst>
                  <a:ext uri="{0D108BD9-81ED-4DB2-BD59-A6C34878D82A}">
                    <a16:rowId xmlns:a16="http://schemas.microsoft.com/office/drawing/2014/main" val="2222201602"/>
                  </a:ext>
                </a:extLst>
              </a:tr>
              <a:tr h="112447">
                <a:tc>
                  <a:txBody>
                    <a:bodyPr/>
                    <a:lstStyle/>
                    <a:p>
                      <a:pPr algn="r"/>
                      <a:r>
                        <a:rPr kumimoji="1" lang="en-US" altLang="ja-JP" sz="1000" baseline="0" dirty="0">
                          <a:solidFill>
                            <a:schemeClr val="tx1"/>
                          </a:solidFill>
                          <a:latin typeface="Meiryo UI" panose="020B0604030504040204" pitchFamily="50" charset="-128"/>
                          <a:ea typeface="Meiryo UI" panose="020B0604030504040204" pitchFamily="50" charset="-128"/>
                        </a:rPr>
                        <a:t>1</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設備連携</a:t>
                      </a:r>
                      <a:endParaRPr kumimoji="1" lang="en-US" altLang="ja-JP"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オーダ制御</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ひかり電話工事（番ポ工事）結果</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3974455"/>
                  </a:ext>
                </a:extLst>
              </a:tr>
            </a:tbl>
          </a:graphicData>
        </a:graphic>
      </p:graphicFrame>
      <p:sp>
        <p:nvSpPr>
          <p:cNvPr id="11" name="テキスト ボックス 10">
            <a:extLst>
              <a:ext uri="{FF2B5EF4-FFF2-40B4-BE49-F238E27FC236}">
                <a16:creationId xmlns:a16="http://schemas.microsoft.com/office/drawing/2014/main" id="{B459B377-2EE4-56FF-1807-8784BACA950D}"/>
              </a:ext>
            </a:extLst>
          </p:cNvPr>
          <p:cNvSpPr txBox="1"/>
          <p:nvPr/>
        </p:nvSpPr>
        <p:spPr>
          <a:xfrm>
            <a:off x="326649" y="2667127"/>
            <a:ext cx="1027525"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■対象インタフェース</a:t>
            </a:r>
          </a:p>
        </p:txBody>
      </p:sp>
      <p:sp>
        <p:nvSpPr>
          <p:cNvPr id="17" name="テキスト ボックス 16">
            <a:extLst>
              <a:ext uri="{FF2B5EF4-FFF2-40B4-BE49-F238E27FC236}">
                <a16:creationId xmlns:a16="http://schemas.microsoft.com/office/drawing/2014/main" id="{86AFE2EA-2740-E111-B93C-39CC9021CA23}"/>
              </a:ext>
            </a:extLst>
          </p:cNvPr>
          <p:cNvSpPr txBox="1"/>
          <p:nvPr/>
        </p:nvSpPr>
        <p:spPr>
          <a:xfrm>
            <a:off x="7912968" y="8332839"/>
            <a:ext cx="2946888"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　</a:t>
            </a:r>
          </a:p>
        </p:txBody>
      </p:sp>
      <p:sp>
        <p:nvSpPr>
          <p:cNvPr id="19" name="テキスト ボックス 18">
            <a:extLst>
              <a:ext uri="{FF2B5EF4-FFF2-40B4-BE49-F238E27FC236}">
                <a16:creationId xmlns:a16="http://schemas.microsoft.com/office/drawing/2014/main" id="{8464C1CF-2668-2970-9EBE-9E69EDFE9CFA}"/>
              </a:ext>
            </a:extLst>
          </p:cNvPr>
          <p:cNvSpPr txBox="1"/>
          <p:nvPr/>
        </p:nvSpPr>
        <p:spPr>
          <a:xfrm>
            <a:off x="341806" y="8351527"/>
            <a:ext cx="5900849"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sp>
        <p:nvSpPr>
          <p:cNvPr id="20" name="テキスト ボックス 19">
            <a:extLst>
              <a:ext uri="{FF2B5EF4-FFF2-40B4-BE49-F238E27FC236}">
                <a16:creationId xmlns:a16="http://schemas.microsoft.com/office/drawing/2014/main" id="{EA7EA458-8FC9-7A1D-0E8C-1DA8325916C5}"/>
              </a:ext>
            </a:extLst>
          </p:cNvPr>
          <p:cNvSpPr txBox="1"/>
          <p:nvPr/>
        </p:nvSpPr>
        <p:spPr>
          <a:xfrm>
            <a:off x="326649" y="3859991"/>
            <a:ext cx="4510850"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ひかり電話工事（番ポ工事）結果</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IN</a:t>
            </a:r>
            <a:r>
              <a:rPr lang="ja-JP" altLang="en-US" sz="1000" dirty="0">
                <a:latin typeface="+mn-ea"/>
                <a:ea typeface="+mn-ea"/>
                <a:cs typeface="Meiryo UI" panose="020B0604030504040204" pitchFamily="50" charset="-128"/>
              </a:rPr>
              <a:t>）の追加・設定条件変更項目（１／３）</a:t>
            </a:r>
          </a:p>
        </p:txBody>
      </p:sp>
      <p:graphicFrame>
        <p:nvGraphicFramePr>
          <p:cNvPr id="21" name="表 20">
            <a:extLst>
              <a:ext uri="{FF2B5EF4-FFF2-40B4-BE49-F238E27FC236}">
                <a16:creationId xmlns:a16="http://schemas.microsoft.com/office/drawing/2014/main" id="{941C9AED-BC78-4812-5444-571EB2C9B14A}"/>
              </a:ext>
            </a:extLst>
          </p:cNvPr>
          <p:cNvGraphicFramePr>
            <a:graphicFrameLocks noGrp="1"/>
          </p:cNvGraphicFramePr>
          <p:nvPr>
            <p:extLst>
              <p:ext uri="{D42A27DB-BD31-4B8C-83A1-F6EECF244321}">
                <p14:modId xmlns:p14="http://schemas.microsoft.com/office/powerpoint/2010/main" val="2102337483"/>
              </p:ext>
            </p:extLst>
          </p:nvPr>
        </p:nvGraphicFramePr>
        <p:xfrm>
          <a:off x="324496" y="4095379"/>
          <a:ext cx="10396784" cy="4200993"/>
        </p:xfrm>
        <a:graphic>
          <a:graphicData uri="http://schemas.openxmlformats.org/drawingml/2006/table">
            <a:tbl>
              <a:tblPr firstRow="1" bandRow="1"/>
              <a:tblGrid>
                <a:gridCol w="332418">
                  <a:extLst>
                    <a:ext uri="{9D8B030D-6E8A-4147-A177-3AD203B41FA5}">
                      <a16:colId xmlns:a16="http://schemas.microsoft.com/office/drawing/2014/main" val="1538776126"/>
                    </a:ext>
                  </a:extLst>
                </a:gridCol>
                <a:gridCol w="2055216">
                  <a:extLst>
                    <a:ext uri="{9D8B030D-6E8A-4147-A177-3AD203B41FA5}">
                      <a16:colId xmlns:a16="http://schemas.microsoft.com/office/drawing/2014/main" val="1041818836"/>
                    </a:ext>
                  </a:extLst>
                </a:gridCol>
                <a:gridCol w="373018">
                  <a:extLst>
                    <a:ext uri="{9D8B030D-6E8A-4147-A177-3AD203B41FA5}">
                      <a16:colId xmlns:a16="http://schemas.microsoft.com/office/drawing/2014/main" val="4135359382"/>
                    </a:ext>
                  </a:extLst>
                </a:gridCol>
                <a:gridCol w="3142420">
                  <a:extLst>
                    <a:ext uri="{9D8B030D-6E8A-4147-A177-3AD203B41FA5}">
                      <a16:colId xmlns:a16="http://schemas.microsoft.com/office/drawing/2014/main" val="4265908979"/>
                    </a:ext>
                  </a:extLst>
                </a:gridCol>
                <a:gridCol w="494250">
                  <a:extLst>
                    <a:ext uri="{9D8B030D-6E8A-4147-A177-3AD203B41FA5}">
                      <a16:colId xmlns:a16="http://schemas.microsoft.com/office/drawing/2014/main" val="1431603539"/>
                    </a:ext>
                  </a:extLst>
                </a:gridCol>
                <a:gridCol w="578499">
                  <a:extLst>
                    <a:ext uri="{9D8B030D-6E8A-4147-A177-3AD203B41FA5}">
                      <a16:colId xmlns:a16="http://schemas.microsoft.com/office/drawing/2014/main" val="30332666"/>
                    </a:ext>
                  </a:extLst>
                </a:gridCol>
                <a:gridCol w="636350">
                  <a:extLst>
                    <a:ext uri="{9D8B030D-6E8A-4147-A177-3AD203B41FA5}">
                      <a16:colId xmlns:a16="http://schemas.microsoft.com/office/drawing/2014/main" val="2432646958"/>
                    </a:ext>
                  </a:extLst>
                </a:gridCol>
                <a:gridCol w="477262">
                  <a:extLst>
                    <a:ext uri="{9D8B030D-6E8A-4147-A177-3AD203B41FA5}">
                      <a16:colId xmlns:a16="http://schemas.microsoft.com/office/drawing/2014/main" val="2633145411"/>
                    </a:ext>
                  </a:extLst>
                </a:gridCol>
                <a:gridCol w="2307351">
                  <a:extLst>
                    <a:ext uri="{9D8B030D-6E8A-4147-A177-3AD203B41FA5}">
                      <a16:colId xmlns:a16="http://schemas.microsoft.com/office/drawing/2014/main" val="333746056"/>
                    </a:ext>
                  </a:extLst>
                </a:gridCol>
              </a:tblGrid>
              <a:tr h="164020">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algn="ctr"/>
                      <a:r>
                        <a:rPr kumimoji="1" lang="ja-JP" altLang="en-US" sz="1000" b="0" i="0" baseline="0" dirty="0">
                          <a:solidFill>
                            <a:schemeClr val="tx1"/>
                          </a:solidFill>
                          <a:latin typeface="Meiryo UI" panose="020B0604030504040204" pitchFamily="50" charset="-128"/>
                          <a:ea typeface="Meiryo UI" panose="020B0604030504040204" pitchFamily="50" charset="-128"/>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設定 </a:t>
                      </a:r>
                      <a:r>
                        <a:rPr kumimoji="1" lang="en-US" altLang="ja-JP" sz="1000" b="0" i="0" baseline="0" dirty="0">
                          <a:solidFill>
                            <a:schemeClr val="tx1"/>
                          </a:solidFill>
                          <a:latin typeface="Meiryo UI" panose="020B0604030504040204" pitchFamily="50" charset="-128"/>
                          <a:ea typeface="Meiryo UI" panose="020B0604030504040204" pitchFamily="50" charset="-128"/>
                        </a:rPr>
                        <a:t>*1</a:t>
                      </a:r>
                      <a:endParaRPr kumimoji="1" lang="ja-JP" altLang="en-US" sz="10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hMerge="1">
                  <a:txBody>
                    <a:bodyPr/>
                    <a:lstStyle/>
                    <a:p>
                      <a:endParaRPr kumimoji="1" lang="ja-JP" altLang="en-US"/>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繰り</a:t>
                      </a:r>
                      <a:r>
                        <a:rPr kumimoji="1" lang="en-US" altLang="ja-JP" sz="1000" b="0" i="0" baseline="0" dirty="0">
                          <a:solidFill>
                            <a:schemeClr val="tx1"/>
                          </a:solidFill>
                          <a:latin typeface="Meiryo UI" panose="020B0604030504040204" pitchFamily="50" charset="-128"/>
                          <a:ea typeface="Meiryo UI" panose="020B0604030504040204" pitchFamily="50" charset="-128"/>
                        </a:rPr>
                        <a:t/>
                      </a:r>
                      <a:br>
                        <a:rPr kumimoji="1" lang="en-US" altLang="ja-JP" sz="1000" b="0" i="0" baseline="0" dirty="0">
                          <a:solidFill>
                            <a:schemeClr val="tx1"/>
                          </a:solidFill>
                          <a:latin typeface="Meiryo UI" panose="020B0604030504040204" pitchFamily="50" charset="-128"/>
                          <a:ea typeface="Meiryo UI" panose="020B0604030504040204" pitchFamily="50" charset="-128"/>
                        </a:rPr>
                      </a:br>
                      <a:r>
                        <a:rPr kumimoji="1" lang="ja-JP" altLang="en-US" sz="1000" b="0" i="0" baseline="0" dirty="0">
                          <a:solidFill>
                            <a:schemeClr val="tx1"/>
                          </a:solidFill>
                          <a:latin typeface="Meiryo UI" panose="020B0604030504040204" pitchFamily="50" charset="-128"/>
                          <a:ea typeface="Meiryo UI" panose="020B0604030504040204" pitchFamily="50" charset="-128"/>
                        </a:rPr>
                        <a:t>返し</a:t>
                      </a:r>
                      <a:endParaRPr kumimoji="1" lang="en-US" altLang="ja-JP" sz="1000" b="0" i="0" baseline="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有無</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16402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ひかり電話工事</a:t>
                      </a:r>
                      <a:endParaRPr kumimoji="1" lang="en-US" altLang="ja-JP" sz="1000" b="0" i="0" baseline="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eiryo UI" panose="020B0604030504040204" pitchFamily="50" charset="-128"/>
                          <a:ea typeface="Meiryo UI" panose="020B0604030504040204" pitchFamily="50" charset="-128"/>
                        </a:rPr>
                        <a:t>(</a:t>
                      </a:r>
                      <a:r>
                        <a:rPr kumimoji="1" lang="ja-JP" altLang="en-US" sz="1000" b="0" i="0" baseline="0" dirty="0">
                          <a:solidFill>
                            <a:schemeClr val="tx1"/>
                          </a:solidFill>
                          <a:latin typeface="Meiryo UI" panose="020B0604030504040204" pitchFamily="50" charset="-128"/>
                          <a:ea typeface="Meiryo UI" panose="020B0604030504040204" pitchFamily="50" charset="-128"/>
                        </a:rPr>
                        <a:t>既存</a:t>
                      </a:r>
                      <a:r>
                        <a:rPr kumimoji="1" lang="en-US" altLang="ja-JP" sz="1000" b="0" i="0" baseline="0" dirty="0">
                          <a:solidFill>
                            <a:schemeClr val="tx1"/>
                          </a:solidFill>
                          <a:latin typeface="Meiryo UI" panose="020B0604030504040204" pitchFamily="50" charset="-128"/>
                          <a:ea typeface="Meiryo UI" panose="020B0604030504040204" pitchFamily="50" charset="-128"/>
                        </a:rPr>
                        <a:t>)</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vMerge="1">
                  <a:txBody>
                    <a:bodyPr/>
                    <a:lstStyle/>
                    <a:p>
                      <a:endParaRPr kumimoji="1" lang="ja-JP" altLang="en-US"/>
                    </a:p>
                  </a:txBody>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2241015"/>
                  </a:ext>
                </a:extLst>
              </a:tr>
              <a:tr h="6560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事業者</a:t>
                      </a:r>
                      <a:r>
                        <a:rPr kumimoji="1" lang="en-US" altLang="ja-JP" sz="1000" b="0" i="0" baseline="0" dirty="0">
                          <a:solidFill>
                            <a:schemeClr val="tx1"/>
                          </a:solidFill>
                          <a:latin typeface="Meiryo UI" panose="020B0604030504040204" pitchFamily="50" charset="-128"/>
                          <a:ea typeface="Meiryo UI" panose="020B0604030504040204" pitchFamily="50" charset="-128"/>
                        </a:rPr>
                        <a:t/>
                      </a:r>
                      <a:br>
                        <a:rPr kumimoji="1" lang="en-US" altLang="ja-JP" sz="1000" b="0" i="0" baseline="0" dirty="0">
                          <a:solidFill>
                            <a:schemeClr val="tx1"/>
                          </a:solidFill>
                          <a:latin typeface="Meiryo UI" panose="020B0604030504040204" pitchFamily="50" charset="-128"/>
                          <a:ea typeface="Meiryo UI" panose="020B0604030504040204" pitchFamily="50" charset="-128"/>
                        </a:rPr>
                      </a:br>
                      <a:r>
                        <a:rPr kumimoji="1" lang="ja-JP" altLang="en-US" sz="1000" b="0" i="0" baseline="0" dirty="0">
                          <a:solidFill>
                            <a:schemeClr val="tx1"/>
                          </a:solidFill>
                          <a:latin typeface="Meiryo UI" panose="020B0604030504040204" pitchFamily="50" charset="-128"/>
                          <a:ea typeface="Meiryo UI" panose="020B0604030504040204" pitchFamily="50" charset="-128"/>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eiryo UI" panose="020B0604030504040204" pitchFamily="50" charset="-128"/>
                          <a:ea typeface="Meiryo UI" panose="020B0604030504040204" pitchFamily="50" charset="-128"/>
                        </a:rPr>
                        <a:t>工事結果</a:t>
                      </a:r>
                      <a:r>
                        <a:rPr kumimoji="1" lang="en-US" altLang="ja-JP" sz="1000" b="0" i="0" baseline="0" dirty="0">
                          <a:solidFill>
                            <a:schemeClr val="tx1"/>
                          </a:solidFill>
                          <a:latin typeface="Meiryo UI" panose="020B0604030504040204" pitchFamily="50" charset="-128"/>
                          <a:ea typeface="Meiryo UI" panose="020B0604030504040204" pitchFamily="50" charset="-128"/>
                        </a:rPr>
                        <a:t/>
                      </a:r>
                      <a:br>
                        <a:rPr kumimoji="1" lang="en-US" altLang="ja-JP" sz="1000" b="0" i="0" baseline="0" dirty="0">
                          <a:solidFill>
                            <a:schemeClr val="tx1"/>
                          </a:solidFill>
                          <a:latin typeface="Meiryo UI" panose="020B0604030504040204" pitchFamily="50" charset="-128"/>
                          <a:ea typeface="Meiryo UI" panose="020B0604030504040204" pitchFamily="50" charset="-128"/>
                        </a:rPr>
                      </a:br>
                      <a:r>
                        <a:rPr kumimoji="1" lang="ja-JP" altLang="en-US" sz="1000" b="0" i="0" baseline="0" dirty="0">
                          <a:solidFill>
                            <a:schemeClr val="tx1"/>
                          </a:solidFill>
                          <a:latin typeface="Meiryo UI" panose="020B0604030504040204" pitchFamily="50" charset="-128"/>
                          <a:ea typeface="Meiryo UI" panose="020B0604030504040204" pitchFamily="50" charset="-128"/>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60797685"/>
                  </a:ext>
                </a:extLst>
              </a:tr>
              <a:tr h="873229">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algn="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n-ea"/>
                          <a:ea typeface="+mn-ea"/>
                        </a:rPr>
                        <a:t>電文</a:t>
                      </a:r>
                      <a:r>
                        <a:rPr kumimoji="1" lang="en-US" altLang="ja-JP" sz="1000" b="0" i="0" baseline="0" dirty="0">
                          <a:solidFill>
                            <a:schemeClr val="tx1"/>
                          </a:solidFill>
                          <a:latin typeface="+mn-ea"/>
                          <a:ea typeface="+mn-ea"/>
                        </a:rPr>
                        <a:t>ID</a:t>
                      </a:r>
                      <a:endParaRPr kumimoji="1" lang="ja-JP"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IN</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でそれぞれ工事内容を判定可能な値を設定する</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IN</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の設定値は以下とする</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2900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：ひかり電話工事（既存）</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2920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：番ポ工事（追加）</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4482639"/>
                  </a:ext>
                </a:extLst>
              </a:tr>
              <a:tr h="328040">
                <a:tc>
                  <a:txBody>
                    <a:bodyPr/>
                    <a:lstStyle/>
                    <a:p>
                      <a:pPr algn="r"/>
                      <a:r>
                        <a:rPr kumimoji="1" lang="en-US" altLang="ja-JP" sz="1000" b="0" i="0" baseline="0" dirty="0">
                          <a:solidFill>
                            <a:schemeClr val="tx1"/>
                          </a:solidFill>
                          <a:latin typeface="+mn-ea"/>
                          <a:ea typeface="+mn-ea"/>
                        </a:rPr>
                        <a:t>2</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番号は、ひかり</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の場合は統合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番号、メタル</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の場合は</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番号＋電話番号で流通する</a:t>
                      </a:r>
                      <a:endParaRPr kumimoji="1" lang="en-US" altLang="ja-JP" sz="1000" b="0" i="0" baseline="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支店コードと利用部門管理番号は、ひかり</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SO</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の場合は必須で流通し、メタル</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SO</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の場合は流通しない</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1495760"/>
                  </a:ext>
                </a:extLst>
              </a:tr>
              <a:tr h="328040">
                <a:tc>
                  <a:txBody>
                    <a:bodyPr/>
                    <a:lstStyle/>
                    <a:p>
                      <a:pPr algn="r"/>
                      <a:r>
                        <a:rPr kumimoji="1" lang="en-US" altLang="ja-JP" sz="1000" b="0" i="0" baseline="0" dirty="0">
                          <a:solidFill>
                            <a:schemeClr val="tx1"/>
                          </a:solidFill>
                          <a:latin typeface="+mn-ea"/>
                          <a:ea typeface="+mn-ea"/>
                        </a:rPr>
                        <a:t>3</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aseline="0" dirty="0">
                          <a:solidFill>
                            <a:schemeClr val="tx1"/>
                          </a:solidFill>
                          <a:latin typeface="+mn-ea"/>
                          <a:ea typeface="+mn-ea"/>
                        </a:rPr>
                        <a:t>支店コード</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3556700"/>
                  </a:ext>
                </a:extLst>
              </a:tr>
              <a:tr h="328040">
                <a:tc>
                  <a:txBody>
                    <a:bodyPr/>
                    <a:lstStyle/>
                    <a:p>
                      <a:pPr algn="r"/>
                      <a:r>
                        <a:rPr kumimoji="1" lang="en-US" altLang="ja-JP" sz="1000" baseline="0" dirty="0">
                          <a:solidFill>
                            <a:schemeClr val="tx1"/>
                          </a:solidFill>
                          <a:latin typeface="+mn-ea"/>
                          <a:ea typeface="+mn-ea"/>
                        </a:rPr>
                        <a:t>4</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契約サービス</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15592798"/>
                  </a:ext>
                </a:extLst>
              </a:tr>
              <a:tr h="375404">
                <a:tc>
                  <a:txBody>
                    <a:bodyPr/>
                    <a:lstStyle/>
                    <a:p>
                      <a:pPr algn="r"/>
                      <a:r>
                        <a:rPr kumimoji="1" lang="en-US" altLang="ja-JP" sz="1000" b="0" i="0" baseline="0" dirty="0">
                          <a:solidFill>
                            <a:schemeClr val="tx1"/>
                          </a:solidFill>
                          <a:latin typeface="+mn-ea"/>
                          <a:ea typeface="+mn-ea"/>
                        </a:rPr>
                        <a:t>5</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利用部門管理番号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3582973"/>
                  </a:ext>
                </a:extLst>
              </a:tr>
              <a:tr h="328040">
                <a:tc>
                  <a:txBody>
                    <a:bodyPr/>
                    <a:lstStyle/>
                    <a:p>
                      <a:pPr algn="r"/>
                      <a:r>
                        <a:rPr kumimoji="1" lang="en-US" altLang="ja-JP" sz="1000" b="0" i="0" baseline="0" dirty="0">
                          <a:solidFill>
                            <a:schemeClr val="tx1"/>
                          </a:solidFill>
                          <a:latin typeface="+mn-ea"/>
                          <a:ea typeface="+mn-ea"/>
                        </a:rPr>
                        <a:t>6</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en-US" altLang="zh-TW" sz="1000" b="0" i="0" baseline="0" dirty="0">
                          <a:solidFill>
                            <a:schemeClr val="tx1"/>
                          </a:solidFill>
                          <a:latin typeface="+mn-ea"/>
                          <a:ea typeface="+mn-ea"/>
                        </a:rPr>
                        <a:t>M-CAS</a:t>
                      </a:r>
                      <a:r>
                        <a:rPr kumimoji="1" lang="ja-JP" altLang="en-US" sz="1000" b="0" i="0" baseline="0" dirty="0">
                          <a:solidFill>
                            <a:schemeClr val="tx1"/>
                          </a:solidFill>
                          <a:latin typeface="+mn-ea"/>
                          <a:ea typeface="+mn-ea"/>
                        </a:rPr>
                        <a:t>情報</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電文</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ID</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が</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2900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：ひかり電話工事の場合は必須で流通する</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68783512"/>
                  </a:ext>
                </a:extLst>
              </a:tr>
              <a:tr h="328040">
                <a:tc>
                  <a:txBody>
                    <a:bodyPr/>
                    <a:lstStyle/>
                    <a:p>
                      <a:pPr algn="r"/>
                      <a:r>
                        <a:rPr kumimoji="1" lang="en-US" altLang="ja-JP" sz="1000" b="0" i="0" baseline="0" dirty="0">
                          <a:solidFill>
                            <a:schemeClr val="tx1"/>
                          </a:solidFill>
                          <a:latin typeface="+mn-ea"/>
                          <a:ea typeface="+mn-ea"/>
                        </a:rPr>
                        <a:t>7</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zh-TW" sz="1000" b="0" i="0" baseline="0" dirty="0">
                          <a:solidFill>
                            <a:schemeClr val="tx1"/>
                          </a:solidFill>
                          <a:latin typeface="+mn-ea"/>
                          <a:ea typeface="+mn-ea"/>
                        </a:rPr>
                        <a:t>BB-CASTAR SO</a:t>
                      </a:r>
                      <a:r>
                        <a:rPr kumimoji="1" lang="ja-JP" altLang="en-US" sz="1000" b="0" i="0" baseline="0" dirty="0">
                          <a:solidFill>
                            <a:schemeClr val="tx1"/>
                          </a:solidFill>
                          <a:latin typeface="+mn-ea"/>
                          <a:ea typeface="+mn-ea"/>
                        </a:rPr>
                        <a:t>番号</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電文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ID</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：ひかり電話工事の場合は必須で流通する</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3653864"/>
                  </a:ext>
                </a:extLst>
              </a:tr>
              <a:tr h="328040">
                <a:tc>
                  <a:txBody>
                    <a:bodyPr/>
                    <a:lstStyle/>
                    <a:p>
                      <a:pPr algn="r"/>
                      <a:r>
                        <a:rPr kumimoji="1" lang="en-US" altLang="ja-JP" sz="1000" b="0" i="0" baseline="0" dirty="0">
                          <a:solidFill>
                            <a:schemeClr val="tx1"/>
                          </a:solidFill>
                          <a:latin typeface="+mn-ea"/>
                          <a:ea typeface="+mn-ea"/>
                        </a:rPr>
                        <a:t>8</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zh-TW" sz="1000" b="0" i="0" baseline="0" dirty="0">
                          <a:solidFill>
                            <a:schemeClr val="tx1"/>
                          </a:solidFill>
                          <a:latin typeface="+mn-ea"/>
                          <a:ea typeface="+mn-ea"/>
                        </a:rPr>
                        <a:t>BB-CASTAR </a:t>
                      </a:r>
                      <a:r>
                        <a:rPr kumimoji="1" lang="zh-TW" altLang="en-US" sz="1000" b="0" i="0" baseline="0" dirty="0">
                          <a:solidFill>
                            <a:schemeClr val="tx1"/>
                          </a:solidFill>
                          <a:latin typeface="+mn-ea"/>
                          <a:ea typeface="+mn-ea"/>
                        </a:rPr>
                        <a:t>工事結果</a:t>
                      </a:r>
                      <a:r>
                        <a:rPr kumimoji="1" lang="ja-JP" altLang="en-US" sz="1000" b="0" i="0" baseline="0" dirty="0">
                          <a:solidFill>
                            <a:schemeClr val="tx1"/>
                          </a:solidFill>
                          <a:latin typeface="+mn-ea"/>
                          <a:ea typeface="+mn-ea"/>
                        </a:rPr>
                        <a:t>コード</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電文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ID</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：ひかり電話工事の場合は必須で流通する</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1716965"/>
                  </a:ext>
                </a:extLst>
              </a:tr>
            </a:tbl>
          </a:graphicData>
        </a:graphic>
      </p:graphicFrame>
      <p:sp>
        <p:nvSpPr>
          <p:cNvPr id="2" name="スライド番号プレースホルダー 1">
            <a:extLst>
              <a:ext uri="{FF2B5EF4-FFF2-40B4-BE49-F238E27FC236}">
                <a16:creationId xmlns:a16="http://schemas.microsoft.com/office/drawing/2014/main" id="{094D2DFB-37B3-D958-961B-9A8920A3EE0D}"/>
              </a:ext>
            </a:extLst>
          </p:cNvPr>
          <p:cNvSpPr>
            <a:spLocks noGrp="1"/>
          </p:cNvSpPr>
          <p:nvPr>
            <p:ph type="sldNum" sz="quarter" idx="4"/>
          </p:nvPr>
        </p:nvSpPr>
        <p:spPr/>
        <p:txBody>
          <a:bodyPr/>
          <a:lstStyle/>
          <a:p>
            <a:r>
              <a:rPr lang="en-US" altLang="ja-JP"/>
              <a:t>01.2-</a:t>
            </a:r>
            <a:fld id="{4C5E2FD1-144F-442B-9A84-40AAF03513A2}" type="slidenum">
              <a:rPr lang="en-US" altLang="ja-JP" smtClean="0"/>
              <a:pPr/>
              <a:t>19</a:t>
            </a:fld>
            <a:endParaRPr lang="en-US" altLang="ja-JP" dirty="0"/>
          </a:p>
        </p:txBody>
      </p:sp>
    </p:spTree>
    <p:extLst>
      <p:ext uri="{BB962C8B-B14F-4D97-AF65-F5344CB8AC3E}">
        <p14:creationId xmlns:p14="http://schemas.microsoft.com/office/powerpoint/2010/main" val="29896575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３．２　全体概要（開発機能　（１／２））</a:t>
            </a:r>
          </a:p>
          <a:p>
            <a:r>
              <a:rPr lang="ja-JP" altLang="en-US" dirty="0"/>
              <a:t>　本施策における開発機能（オーダ制御）を以下に示す</a:t>
            </a:r>
          </a:p>
        </p:txBody>
      </p:sp>
      <p:sp>
        <p:nvSpPr>
          <p:cNvPr id="99" name="Rectangle 11"/>
          <p:cNvSpPr>
            <a:spLocks noChangeArrowheads="1"/>
          </p:cNvSpPr>
          <p:nvPr/>
        </p:nvSpPr>
        <p:spPr bwMode="auto">
          <a:xfrm>
            <a:off x="8057277" y="2309873"/>
            <a:ext cx="2049463"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a:latin typeface="+mn-ea"/>
                <a:ea typeface="+mn-ea"/>
              </a:rPr>
              <a:t>メタル系システム</a:t>
            </a:r>
          </a:p>
        </p:txBody>
      </p:sp>
      <p:sp>
        <p:nvSpPr>
          <p:cNvPr id="101" name="Rectangle 13"/>
          <p:cNvSpPr>
            <a:spLocks noChangeArrowheads="1"/>
          </p:cNvSpPr>
          <p:nvPr/>
        </p:nvSpPr>
        <p:spPr bwMode="auto">
          <a:xfrm>
            <a:off x="2859802" y="2309873"/>
            <a:ext cx="510698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dirty="0">
                <a:latin typeface="+mn-ea"/>
                <a:ea typeface="+mn-ea"/>
              </a:rPr>
              <a:t>フロント</a:t>
            </a:r>
            <a:r>
              <a:rPr lang="ja-JP" altLang="en-US" sz="1000" dirty="0">
                <a:latin typeface="+mn-ea"/>
                <a:ea typeface="+mn-ea"/>
              </a:rPr>
              <a:t>系システム</a:t>
            </a:r>
          </a:p>
        </p:txBody>
      </p:sp>
      <p:sp>
        <p:nvSpPr>
          <p:cNvPr id="51" name="テキスト ボックス 50"/>
          <p:cNvSpPr txBox="1"/>
          <p:nvPr/>
        </p:nvSpPr>
        <p:spPr>
          <a:xfrm>
            <a:off x="11302572" y="1702092"/>
            <a:ext cx="1348718" cy="580534"/>
          </a:xfrm>
          <a:prstGeom prst="rect">
            <a:avLst/>
          </a:prstGeom>
          <a:solidFill>
            <a:schemeClr val="bg1"/>
          </a:solidFill>
          <a:ln>
            <a:solidFill>
              <a:schemeClr val="tx1"/>
            </a:solidFill>
          </a:ln>
        </p:spPr>
        <p:txBody>
          <a:bodyPr wrap="square" lIns="36000" tIns="36000" rIns="36000" bIns="36000" rtlCol="0">
            <a:spAutoFit/>
          </a:bodyPr>
          <a:lstStyle/>
          <a:p>
            <a:pPr algn="l">
              <a:lnSpc>
                <a:spcPct val="110000"/>
              </a:lnSpc>
            </a:pP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変更箇所：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正方形/長方形 51"/>
          <p:cNvSpPr/>
          <p:nvPr/>
        </p:nvSpPr>
        <p:spPr bwMode="auto">
          <a:xfrm>
            <a:off x="12075225" y="1886555"/>
            <a:ext cx="429028" cy="132736"/>
          </a:xfrm>
          <a:prstGeom prst="rect">
            <a:avLst/>
          </a:prstGeom>
          <a:no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l">
              <a:spcBef>
                <a:spcPct val="50000"/>
              </a:spcBef>
            </a:pP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Rectangle 12"/>
          <p:cNvSpPr>
            <a:spLocks noChangeArrowheads="1"/>
          </p:cNvSpPr>
          <p:nvPr/>
        </p:nvSpPr>
        <p:spPr bwMode="auto">
          <a:xfrm>
            <a:off x="2806622" y="3254434"/>
            <a:ext cx="7246938" cy="3311525"/>
          </a:xfrm>
          <a:prstGeom prst="rect">
            <a:avLst/>
          </a:prstGeom>
          <a:solidFill>
            <a:srgbClr val="CCFFCC"/>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eiryo UI"/>
                <a:ea typeface="Meiryo UI"/>
                <a:cs typeface="+mn-cs"/>
              </a:rPr>
              <a:t>アクセス</a:t>
            </a:r>
            <a:r>
              <a:rPr kumimoji="1" lang="en-US" altLang="ja-JP" sz="1000" b="1" i="0" u="none" strike="noStrike" kern="1200" cap="none" spc="0" normalizeH="0" baseline="0" noProof="0">
                <a:ln>
                  <a:noFill/>
                </a:ln>
                <a:solidFill>
                  <a:prstClr val="black"/>
                </a:solidFill>
                <a:effectLst/>
                <a:uLnTx/>
                <a:uFillTx/>
                <a:latin typeface="Meiryo UI"/>
                <a:ea typeface="Meiryo UI"/>
                <a:cs typeface="+mn-cs"/>
              </a:rPr>
              <a:t>PF</a:t>
            </a:r>
          </a:p>
        </p:txBody>
      </p:sp>
      <p:sp>
        <p:nvSpPr>
          <p:cNvPr id="71" name="Line 49"/>
          <p:cNvSpPr>
            <a:spLocks noChangeShapeType="1"/>
          </p:cNvSpPr>
          <p:nvPr/>
        </p:nvSpPr>
        <p:spPr bwMode="auto">
          <a:xfrm flipV="1">
            <a:off x="5441077" y="3090922"/>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72" name="Line 54"/>
          <p:cNvSpPr>
            <a:spLocks noChangeShapeType="1"/>
          </p:cNvSpPr>
          <p:nvPr/>
        </p:nvSpPr>
        <p:spPr bwMode="auto">
          <a:xfrm flipV="1">
            <a:off x="9084391" y="3090922"/>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74" name="Rectangle 14"/>
          <p:cNvSpPr>
            <a:spLocks noChangeArrowheads="1"/>
          </p:cNvSpPr>
          <p:nvPr/>
        </p:nvSpPr>
        <p:spPr bwMode="auto">
          <a:xfrm>
            <a:off x="2945527" y="4043423"/>
            <a:ext cx="7077075" cy="1943101"/>
          </a:xfrm>
          <a:prstGeom prst="rect">
            <a:avLst/>
          </a:prstGeom>
          <a:solidFill>
            <a:schemeClr val="bg1"/>
          </a:solidFill>
          <a:ln w="15875" algn="ctr">
            <a:solidFill>
              <a:schemeClr val="tx1"/>
            </a:solidFill>
            <a:miter lim="800000"/>
            <a:headEnd/>
            <a:tailEnd/>
          </a:ln>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オーダ制御</a:t>
            </a:r>
          </a:p>
        </p:txBody>
      </p:sp>
      <p:sp>
        <p:nvSpPr>
          <p:cNvPr id="75" name="Rectangle 14"/>
          <p:cNvSpPr>
            <a:spLocks noChangeArrowheads="1"/>
          </p:cNvSpPr>
          <p:nvPr/>
        </p:nvSpPr>
        <p:spPr bwMode="auto">
          <a:xfrm>
            <a:off x="2928065"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納期情報管理</a:t>
            </a:r>
          </a:p>
        </p:txBody>
      </p:sp>
      <p:sp>
        <p:nvSpPr>
          <p:cNvPr id="77" name="Rectangle 14"/>
          <p:cNvSpPr>
            <a:spLocks noChangeArrowheads="1"/>
          </p:cNvSpPr>
          <p:nvPr/>
        </p:nvSpPr>
        <p:spPr bwMode="auto">
          <a:xfrm>
            <a:off x="5495052"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個体管理</a:t>
            </a:r>
          </a:p>
        </p:txBody>
      </p:sp>
      <p:sp>
        <p:nvSpPr>
          <p:cNvPr id="78" name="Rectangle 25"/>
          <p:cNvSpPr>
            <a:spLocks noChangeArrowheads="1"/>
          </p:cNvSpPr>
          <p:nvPr/>
        </p:nvSpPr>
        <p:spPr bwMode="auto">
          <a:xfrm>
            <a:off x="3029666" y="4294248"/>
            <a:ext cx="1655761" cy="288925"/>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インタフェースアダプタ機能</a:t>
            </a:r>
            <a:endParaRPr kumimoji="1" lang="ja-JP" altLang="en-US" sz="1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81" name="Rectangle 25"/>
          <p:cNvSpPr>
            <a:spLocks noChangeArrowheads="1"/>
          </p:cNvSpPr>
          <p:nvPr/>
        </p:nvSpPr>
        <p:spPr bwMode="auto">
          <a:xfrm>
            <a:off x="4774328" y="4294248"/>
            <a:ext cx="1655763" cy="1627186"/>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業務プロセス管理機能</a:t>
            </a:r>
            <a:endParaRPr kumimoji="1" lang="ja-JP" altLang="en-US" sz="1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82" name="Rectangle 25"/>
          <p:cNvSpPr>
            <a:spLocks noChangeArrowheads="1"/>
          </p:cNvSpPr>
          <p:nvPr/>
        </p:nvSpPr>
        <p:spPr bwMode="auto">
          <a:xfrm>
            <a:off x="6509465" y="4294248"/>
            <a:ext cx="1657350" cy="1292224"/>
          </a:xfrm>
          <a:prstGeom prst="rect">
            <a:avLst/>
          </a:prstGeom>
          <a:solidFill>
            <a:srgbClr val="FFF7D6"/>
          </a:solidFill>
          <a:ln w="12700" algn="ctr">
            <a:solidFill>
              <a:srgbClr val="FF0000"/>
            </a:solidFill>
            <a:miter lim="800000"/>
            <a:headEnd/>
            <a:tailEnd/>
          </a:ln>
          <a:effec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進捗管理機能</a:t>
            </a:r>
          </a:p>
        </p:txBody>
      </p:sp>
      <p:sp>
        <p:nvSpPr>
          <p:cNvPr id="83" name="Rectangle 14"/>
          <p:cNvSpPr>
            <a:spLocks noChangeArrowheads="1"/>
          </p:cNvSpPr>
          <p:nvPr/>
        </p:nvSpPr>
        <p:spPr bwMode="auto">
          <a:xfrm>
            <a:off x="6779340"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情報配信</a:t>
            </a:r>
          </a:p>
        </p:txBody>
      </p:sp>
      <p:sp>
        <p:nvSpPr>
          <p:cNvPr id="87" name="Rectangle 25"/>
          <p:cNvSpPr>
            <a:spLocks noChangeArrowheads="1"/>
          </p:cNvSpPr>
          <p:nvPr/>
        </p:nvSpPr>
        <p:spPr bwMode="auto">
          <a:xfrm>
            <a:off x="8252540" y="5299135"/>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メタル対応業務機能</a:t>
            </a:r>
          </a:p>
        </p:txBody>
      </p:sp>
      <p:sp>
        <p:nvSpPr>
          <p:cNvPr id="88" name="Rectangle 25"/>
          <p:cNvSpPr>
            <a:spLocks noChangeArrowheads="1"/>
          </p:cNvSpPr>
          <p:nvPr/>
        </p:nvSpPr>
        <p:spPr bwMode="auto">
          <a:xfrm>
            <a:off x="8252540" y="5632511"/>
            <a:ext cx="1655761" cy="288925"/>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運用支援機能</a:t>
            </a:r>
          </a:p>
        </p:txBody>
      </p:sp>
      <p:sp>
        <p:nvSpPr>
          <p:cNvPr id="89" name="Rectangle 13"/>
          <p:cNvSpPr>
            <a:spLocks noChangeArrowheads="1"/>
          </p:cNvSpPr>
          <p:nvPr/>
        </p:nvSpPr>
        <p:spPr bwMode="auto">
          <a:xfrm>
            <a:off x="2859802" y="6748522"/>
            <a:ext cx="724693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バックヤード系システム</a:t>
            </a:r>
          </a:p>
        </p:txBody>
      </p:sp>
      <p:sp>
        <p:nvSpPr>
          <p:cNvPr id="90" name="Line 49"/>
          <p:cNvSpPr>
            <a:spLocks noChangeShapeType="1"/>
          </p:cNvSpPr>
          <p:nvPr/>
        </p:nvSpPr>
        <p:spPr bwMode="auto">
          <a:xfrm flipV="1">
            <a:off x="6484065" y="6585011"/>
            <a:ext cx="0" cy="1635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97" name="Rectangle 25"/>
          <p:cNvSpPr>
            <a:spLocks noChangeArrowheads="1"/>
          </p:cNvSpPr>
          <p:nvPr/>
        </p:nvSpPr>
        <p:spPr bwMode="auto">
          <a:xfrm>
            <a:off x="3029514" y="4629211"/>
            <a:ext cx="1655761" cy="1281112"/>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フロント連携機能</a:t>
            </a:r>
            <a:endParaRPr lang="ja-JP" altLang="en-US" sz="1000" b="1" dirty="0">
              <a:latin typeface="+mn-ea"/>
              <a:ea typeface="+mn-ea"/>
            </a:endParaRPr>
          </a:p>
        </p:txBody>
      </p:sp>
      <p:sp>
        <p:nvSpPr>
          <p:cNvPr id="91" name="Rectangle 25"/>
          <p:cNvSpPr>
            <a:spLocks noChangeArrowheads="1"/>
          </p:cNvSpPr>
          <p:nvPr/>
        </p:nvSpPr>
        <p:spPr bwMode="auto">
          <a:xfrm>
            <a:off x="6518537" y="5642035"/>
            <a:ext cx="1655761" cy="288925"/>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p>
            <a:pPr defTabSz="649288"/>
            <a:r>
              <a:rPr lang="zh-TW" altLang="en-US" sz="1000" dirty="0">
                <a:latin typeface="+mn-ea"/>
                <a:ea typeface="+mn-ea"/>
              </a:rPr>
              <a:t>収容位置変更管理機能</a:t>
            </a:r>
          </a:p>
        </p:txBody>
      </p:sp>
      <p:sp>
        <p:nvSpPr>
          <p:cNvPr id="93" name="Rectangle 14"/>
          <p:cNvSpPr>
            <a:spLocks noChangeArrowheads="1"/>
          </p:cNvSpPr>
          <p:nvPr/>
        </p:nvSpPr>
        <p:spPr bwMode="auto">
          <a:xfrm>
            <a:off x="2945527" y="3562410"/>
            <a:ext cx="4926013" cy="396875"/>
          </a:xfrm>
          <a:prstGeom prst="rect">
            <a:avLst/>
          </a:prstGeom>
          <a:solidFill>
            <a:srgbClr val="FFF7D6"/>
          </a:solidFill>
          <a:ln w="12700" algn="ctr">
            <a:solidFill>
              <a:schemeClr val="tx1"/>
            </a:solidFill>
            <a:miter lim="800000"/>
            <a:headEnd/>
            <a:tailEnd/>
          </a:ln>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設備連携</a:t>
            </a:r>
            <a:endParaRPr lang="ja-JP" altLang="en-US" sz="1000" b="1" dirty="0">
              <a:latin typeface="+mn-ea"/>
              <a:ea typeface="+mn-ea"/>
            </a:endParaRPr>
          </a:p>
        </p:txBody>
      </p:sp>
      <p:sp>
        <p:nvSpPr>
          <p:cNvPr id="80" name="Rectangle 15"/>
          <p:cNvSpPr>
            <a:spLocks noChangeArrowheads="1"/>
          </p:cNvSpPr>
          <p:nvPr/>
        </p:nvSpPr>
        <p:spPr bwMode="auto">
          <a:xfrm>
            <a:off x="3128091" y="4860984"/>
            <a:ext cx="1468131" cy="438151"/>
          </a:xfrm>
          <a:prstGeom prst="rect">
            <a:avLst/>
          </a:prstGeom>
          <a:solidFill>
            <a:srgbClr val="FFF5D0"/>
          </a:solidFill>
          <a:ln w="9525" cap="rnd" algn="ctr">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納期照会</a:t>
            </a:r>
          </a:p>
        </p:txBody>
      </p:sp>
      <p:sp>
        <p:nvSpPr>
          <p:cNvPr id="115" name="Rectangle 14"/>
          <p:cNvSpPr>
            <a:spLocks noChangeArrowheads="1"/>
          </p:cNvSpPr>
          <p:nvPr/>
        </p:nvSpPr>
        <p:spPr bwMode="auto">
          <a:xfrm>
            <a:off x="4210766" y="6070659"/>
            <a:ext cx="1189037" cy="395289"/>
          </a:xfrm>
          <a:prstGeom prst="rect">
            <a:avLst/>
          </a:prstGeom>
          <a:solidFill>
            <a:srgbClr val="FFF5D0"/>
          </a:solidFill>
          <a:ln w="12700" algn="ctr">
            <a:solidFill>
              <a:schemeClr val="tx1"/>
            </a:solidFill>
            <a:miter lim="800000"/>
            <a:headEnd/>
            <a:tailEnd/>
          </a:ln>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統合</a:t>
            </a:r>
            <a:r>
              <a:rPr lang="en-US" altLang="ja-JP" sz="1000" dirty="0">
                <a:latin typeface="+mn-ea"/>
                <a:ea typeface="+mn-ea"/>
              </a:rPr>
              <a:t>HHC</a:t>
            </a:r>
            <a:endParaRPr lang="ja-JP" altLang="en-US" sz="1000" dirty="0">
              <a:latin typeface="+mn-ea"/>
              <a:ea typeface="+mn-ea"/>
            </a:endParaRPr>
          </a:p>
        </p:txBody>
      </p:sp>
      <p:sp>
        <p:nvSpPr>
          <p:cNvPr id="116" name="Rectangle 25"/>
          <p:cNvSpPr>
            <a:spLocks noChangeArrowheads="1"/>
          </p:cNvSpPr>
          <p:nvPr/>
        </p:nvSpPr>
        <p:spPr bwMode="auto">
          <a:xfrm>
            <a:off x="8252540" y="4294248"/>
            <a:ext cx="1655761" cy="288925"/>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関連システム連携機能</a:t>
            </a:r>
          </a:p>
        </p:txBody>
      </p:sp>
      <p:sp>
        <p:nvSpPr>
          <p:cNvPr id="117" name="Rectangle 25"/>
          <p:cNvSpPr>
            <a:spLocks noChangeArrowheads="1"/>
          </p:cNvSpPr>
          <p:nvPr/>
        </p:nvSpPr>
        <p:spPr bwMode="auto">
          <a:xfrm>
            <a:off x="8252540" y="4629211"/>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帳票出力機能</a:t>
            </a:r>
          </a:p>
        </p:txBody>
      </p:sp>
      <p:sp>
        <p:nvSpPr>
          <p:cNvPr id="118" name="Rectangle 25"/>
          <p:cNvSpPr>
            <a:spLocks noChangeArrowheads="1"/>
          </p:cNvSpPr>
          <p:nvPr/>
        </p:nvSpPr>
        <p:spPr bwMode="auto">
          <a:xfrm>
            <a:off x="8252540" y="4964174"/>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a:latin typeface="+mn-ea"/>
                <a:ea typeface="+mn-ea"/>
              </a:rPr>
              <a:t>Ｕ－ＢＩＳ管理機能</a:t>
            </a:r>
          </a:p>
        </p:txBody>
      </p:sp>
      <p:sp>
        <p:nvSpPr>
          <p:cNvPr id="120" name="線吹き出し 2 (枠付き) 119"/>
          <p:cNvSpPr/>
          <p:nvPr/>
        </p:nvSpPr>
        <p:spPr bwMode="auto">
          <a:xfrm>
            <a:off x="115301" y="3254434"/>
            <a:ext cx="2595824" cy="4275138"/>
          </a:xfrm>
          <a:prstGeom prst="borderCallout2">
            <a:avLst>
              <a:gd name="adj1" fmla="val 8830"/>
              <a:gd name="adj2" fmla="val 99812"/>
              <a:gd name="adj3" fmla="val 14842"/>
              <a:gd name="adj4" fmla="val 161371"/>
              <a:gd name="adj5" fmla="val 24365"/>
              <a:gd name="adj6" fmla="val 210211"/>
            </a:avLst>
          </a:prstGeom>
          <a:solidFill>
            <a:schemeClr val="bg1"/>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5993" rIns="36000" bIns="35993" numCol="1" spcCol="0" rtlCol="0" fromWordArt="0" anchor="t" anchorCtr="0" forceAA="0" compatLnSpc="1">
            <a:prstTxWarp prst="textNoShape">
              <a:avLst/>
            </a:prstTxWarp>
            <a:noAutofit/>
          </a:bodyPr>
          <a:lstStyle/>
          <a:p>
            <a:pPr algn="l">
              <a:spcBef>
                <a:spcPts val="0"/>
              </a:spcBef>
            </a:pPr>
            <a:r>
              <a:rPr lang="ja-JP" altLang="en-US" sz="1000" dirty="0">
                <a:latin typeface="+mn-ea"/>
                <a:ea typeface="+mn-ea"/>
                <a:cs typeface="Meiryo UI" panose="020B0604030504040204" pitchFamily="50" charset="-128"/>
              </a:rPr>
              <a:t>３．２．１．０１　業務プロセス管理機能</a:t>
            </a:r>
            <a:r>
              <a:rPr lang="en-US" altLang="ja-JP" sz="1000" dirty="0">
                <a:latin typeface="+mn-ea"/>
                <a:ea typeface="+mn-ea"/>
                <a:cs typeface="Meiryo UI" panose="020B0604030504040204" pitchFamily="50" charset="-128"/>
              </a:rPr>
              <a:t/>
            </a:r>
            <a:br>
              <a:rPr lang="en-US" altLang="ja-JP" sz="1000" dirty="0">
                <a:latin typeface="+mn-ea"/>
                <a:ea typeface="+mn-ea"/>
                <a:cs typeface="Meiryo UI" panose="020B0604030504040204" pitchFamily="50" charset="-128"/>
              </a:rPr>
            </a:br>
            <a:r>
              <a:rPr lang="en-US" altLang="ja-JP" sz="1000" u="sng" dirty="0">
                <a:latin typeface="+mn-ea"/>
                <a:ea typeface="+mn-ea"/>
                <a:cs typeface="Meiryo UI" panose="020B0604030504040204" pitchFamily="50" charset="-128"/>
              </a:rPr>
              <a:t>【</a:t>
            </a:r>
            <a:r>
              <a:rPr lang="ja-JP" altLang="en-US" sz="1000" u="sng" dirty="0">
                <a:latin typeface="+mn-ea"/>
                <a:ea typeface="+mn-ea"/>
                <a:cs typeface="Meiryo UI" panose="020B0604030504040204" pitchFamily="50" charset="-128"/>
              </a:rPr>
              <a:t>ひかり電話ポートイン：無派遣工事</a:t>
            </a:r>
            <a:r>
              <a:rPr lang="en-US" altLang="ja-JP" sz="1000" u="sng" dirty="0">
                <a:latin typeface="+mn-ea"/>
                <a:ea typeface="+mn-ea"/>
                <a:cs typeface="Meiryo UI" panose="020B0604030504040204" pitchFamily="50" charset="-128"/>
              </a:rPr>
              <a:t>】</a:t>
            </a:r>
          </a:p>
          <a:p>
            <a:pPr algn="l">
              <a:spcBef>
                <a:spcPts val="0"/>
              </a:spcBef>
            </a:pPr>
            <a:r>
              <a:rPr lang="en-US" altLang="ja-JP" sz="1000" dirty="0">
                <a:latin typeface="+mn-ea"/>
                <a:ea typeface="+mn-ea"/>
              </a:rPr>
              <a:t>【</a:t>
            </a:r>
            <a:r>
              <a:rPr lang="ja-JP" altLang="en-US" sz="1000" dirty="0">
                <a:latin typeface="+mn-ea"/>
                <a:ea typeface="+mn-ea"/>
              </a:rPr>
              <a:t>イ</a:t>
            </a:r>
            <a:r>
              <a:rPr lang="en-US" altLang="ja-JP" sz="1000" dirty="0">
                <a:latin typeface="+mn-ea"/>
                <a:ea typeface="+mn-ea"/>
              </a:rPr>
              <a:t>】【A】BB-CASTAR</a:t>
            </a:r>
            <a:r>
              <a:rPr lang="ja-JP" altLang="en-US" sz="1000" dirty="0">
                <a:latin typeface="+mn-ea"/>
                <a:ea typeface="+mn-ea"/>
              </a:rPr>
              <a:t>から工事結果情報流通（ひかり電話工事）を受信した契機で、</a:t>
            </a:r>
            <a:r>
              <a:rPr lang="en-US" altLang="ja-JP" sz="1000" dirty="0">
                <a:latin typeface="+mn-ea"/>
                <a:ea typeface="+mn-ea"/>
              </a:rPr>
              <a:t>BB-CASTAR</a:t>
            </a:r>
            <a:r>
              <a:rPr lang="ja-JP" altLang="en-US" sz="1000" dirty="0">
                <a:latin typeface="+mn-ea"/>
                <a:ea typeface="+mn-ea"/>
              </a:rPr>
              <a:t>に工事依頼情報流通（番ポ工事）を送信可能とする</a:t>
            </a:r>
            <a:endParaRPr lang="en-US" altLang="ja-JP" sz="1000" dirty="0">
              <a:latin typeface="+mn-ea"/>
              <a:ea typeface="+mn-ea"/>
            </a:endParaRPr>
          </a:p>
          <a:p>
            <a:pPr algn="l">
              <a:spcBef>
                <a:spcPts val="0"/>
              </a:spcBef>
            </a:pPr>
            <a:endParaRPr lang="ja-JP" altLang="en-US" sz="1000" dirty="0">
              <a:latin typeface="+mn-ea"/>
              <a:ea typeface="+mn-ea"/>
            </a:endParaRPr>
          </a:p>
          <a:p>
            <a:pPr algn="l">
              <a:spcBef>
                <a:spcPts val="0"/>
              </a:spcBef>
            </a:pPr>
            <a:r>
              <a:rPr lang="en-US" altLang="ja-JP" sz="1000" dirty="0">
                <a:latin typeface="+mn-ea"/>
                <a:ea typeface="+mn-ea"/>
              </a:rPr>
              <a:t>【</a:t>
            </a:r>
            <a:r>
              <a:rPr lang="ja-JP" altLang="en-US" sz="1000" dirty="0">
                <a:latin typeface="+mn-ea"/>
                <a:ea typeface="+mn-ea"/>
              </a:rPr>
              <a:t>イ</a:t>
            </a:r>
            <a:r>
              <a:rPr lang="en-US" altLang="ja-JP" sz="1000" dirty="0">
                <a:latin typeface="+mn-ea"/>
                <a:ea typeface="+mn-ea"/>
              </a:rPr>
              <a:t>】【B】BB-CASTAR</a:t>
            </a:r>
            <a:r>
              <a:rPr lang="ja-JP" altLang="en-US" sz="1000" dirty="0">
                <a:latin typeface="+mn-ea"/>
                <a:ea typeface="+mn-ea"/>
              </a:rPr>
              <a:t>から工事結果情報流通（番ポ工事）（事業者情報）で受信した着信試験用の電話番号、番号取得事業者の連絡先情報等を番ポ工事結果情報に反映する</a:t>
            </a:r>
            <a:endParaRPr lang="en-US" altLang="ja-JP" sz="1000" dirty="0">
              <a:latin typeface="+mn-ea"/>
              <a:ea typeface="+mn-ea"/>
            </a:endParaRPr>
          </a:p>
          <a:p>
            <a:pPr algn="l">
              <a:spcBef>
                <a:spcPts val="0"/>
              </a:spcBef>
            </a:pPr>
            <a:endParaRPr lang="ja-JP" altLang="en-US" sz="1000" dirty="0">
              <a:latin typeface="+mn-ea"/>
              <a:ea typeface="+mn-ea"/>
            </a:endParaRPr>
          </a:p>
          <a:p>
            <a:pPr algn="l">
              <a:spcBef>
                <a:spcPts val="0"/>
              </a:spcBef>
            </a:pPr>
            <a:r>
              <a:rPr lang="en-US" altLang="ja-JP" sz="1000" dirty="0">
                <a:latin typeface="+mn-ea"/>
                <a:ea typeface="+mn-ea"/>
              </a:rPr>
              <a:t>【</a:t>
            </a:r>
            <a:r>
              <a:rPr lang="ja-JP" altLang="en-US" sz="1000" dirty="0">
                <a:latin typeface="+mn-ea"/>
                <a:ea typeface="+mn-ea"/>
              </a:rPr>
              <a:t>イ</a:t>
            </a:r>
            <a:r>
              <a:rPr lang="en-US" altLang="ja-JP" sz="1000" dirty="0">
                <a:latin typeface="+mn-ea"/>
                <a:ea typeface="+mn-ea"/>
              </a:rPr>
              <a:t>】【C】BB-CASTAR</a:t>
            </a:r>
            <a:r>
              <a:rPr lang="ja-JP" altLang="en-US" sz="1000" dirty="0">
                <a:latin typeface="+mn-ea"/>
                <a:ea typeface="+mn-ea"/>
              </a:rPr>
              <a:t>から工事結果情報流通（番ポ工事）（工事結果情報）で事業者単位に受信した番ポ工事結果を番ポ工事結果情報に反映する</a:t>
            </a:r>
            <a:endParaRPr lang="en-US" altLang="ja-JP" sz="1000" dirty="0">
              <a:latin typeface="+mn-ea"/>
              <a:ea typeface="+mn-ea"/>
            </a:endParaRPr>
          </a:p>
          <a:p>
            <a:pPr algn="l">
              <a:spcBef>
                <a:spcPts val="0"/>
              </a:spcBef>
            </a:pPr>
            <a:endParaRPr lang="ja-JP" altLang="en-US" sz="1000" dirty="0">
              <a:latin typeface="+mn-ea"/>
              <a:ea typeface="+mn-ea"/>
            </a:endParaRPr>
          </a:p>
          <a:p>
            <a:pPr algn="l">
              <a:spcBef>
                <a:spcPts val="0"/>
              </a:spcBef>
            </a:pPr>
            <a:r>
              <a:rPr lang="en-US" altLang="ja-JP" sz="1000" dirty="0">
                <a:latin typeface="+mn-ea"/>
                <a:ea typeface="+mn-ea"/>
              </a:rPr>
              <a:t>【</a:t>
            </a:r>
            <a:r>
              <a:rPr lang="ja-JP" altLang="en-US" sz="1000" dirty="0">
                <a:latin typeface="+mn-ea"/>
                <a:ea typeface="+mn-ea"/>
              </a:rPr>
              <a:t>イ</a:t>
            </a:r>
            <a:r>
              <a:rPr lang="en-US" altLang="ja-JP" sz="1000" dirty="0">
                <a:latin typeface="+mn-ea"/>
                <a:ea typeface="+mn-ea"/>
              </a:rPr>
              <a:t>】【D】</a:t>
            </a:r>
            <a:r>
              <a:rPr lang="ja-JP" altLang="en-US" sz="1000" dirty="0">
                <a:latin typeface="+mn-ea"/>
                <a:ea typeface="+mn-ea"/>
              </a:rPr>
              <a:t>所内ＳＯ工事結果ステータスのステータス自動更新条件について、</a:t>
            </a:r>
            <a:r>
              <a:rPr lang="en-US" altLang="ja-JP" sz="1000" dirty="0">
                <a:latin typeface="+mn-ea"/>
                <a:ea typeface="+mn-ea"/>
              </a:rPr>
              <a:t>BB-CASTAR</a:t>
            </a:r>
            <a:r>
              <a:rPr lang="ja-JP" altLang="en-US" sz="1000" dirty="0">
                <a:latin typeface="+mn-ea"/>
                <a:ea typeface="+mn-ea"/>
              </a:rPr>
              <a:t>から全事業者の工事結果情報流通（番ポ工事）（工事結果情報）を受信後に更新可能とする</a:t>
            </a:r>
            <a:endParaRPr lang="en-US" altLang="ja-JP" sz="1000" dirty="0">
              <a:latin typeface="+mn-ea"/>
              <a:ea typeface="+mn-ea"/>
            </a:endParaRPr>
          </a:p>
          <a:p>
            <a:pPr algn="l">
              <a:spcBef>
                <a:spcPts val="0"/>
              </a:spcBef>
            </a:pPr>
            <a:endParaRPr lang="en-US" altLang="ja-JP" sz="1000" dirty="0">
              <a:latin typeface="+mn-ea"/>
              <a:ea typeface="+mn-ea"/>
              <a:cs typeface="Meiryo UI" panose="020B0604030504040204" pitchFamily="50" charset="-128"/>
            </a:endParaRPr>
          </a:p>
          <a:p>
            <a:pPr marL="45720" indent="-45720" algn="l" fontAlgn="auto">
              <a:spcBef>
                <a:spcPts val="0"/>
              </a:spcBef>
              <a:spcAft>
                <a:spcPts val="0"/>
              </a:spcAft>
            </a:pPr>
            <a:r>
              <a:rPr lang="en-US" altLang="ja-JP" sz="1000" dirty="0">
                <a:latin typeface="+mn-ea"/>
                <a:ea typeface="+mn-ea"/>
              </a:rPr>
              <a:t>【</a:t>
            </a:r>
            <a:r>
              <a:rPr lang="ja-JP" altLang="en-US" sz="1000" dirty="0">
                <a:latin typeface="+mn-ea"/>
                <a:ea typeface="+mn-ea"/>
              </a:rPr>
              <a:t>イ</a:t>
            </a:r>
            <a:r>
              <a:rPr lang="en-US" altLang="ja-JP" sz="1000" dirty="0">
                <a:latin typeface="+mn-ea"/>
                <a:ea typeface="+mn-ea"/>
              </a:rPr>
              <a:t>】【E】</a:t>
            </a:r>
            <a:r>
              <a:rPr lang="ja-JP" altLang="en-US" sz="1000" dirty="0">
                <a:latin typeface="+mn-ea"/>
                <a:ea typeface="+mn-ea"/>
                <a:cs typeface="Meiryo UI" panose="020B0604030504040204" pitchFamily="50" charset="-128"/>
              </a:rPr>
              <a:t>工事依頼情報流通（番ポ工事）の送信に対し</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から受信する応答電文の</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処理結果コードを既存コードにマッピングする</a:t>
            </a:r>
          </a:p>
        </p:txBody>
      </p:sp>
      <p:sp>
        <p:nvSpPr>
          <p:cNvPr id="121" name="線吹き出し 2 (枠付き) 120"/>
          <p:cNvSpPr/>
          <p:nvPr/>
        </p:nvSpPr>
        <p:spPr bwMode="auto">
          <a:xfrm>
            <a:off x="10148809" y="3254434"/>
            <a:ext cx="2565184" cy="4066446"/>
          </a:xfrm>
          <a:prstGeom prst="borderCallout2">
            <a:avLst>
              <a:gd name="adj1" fmla="val 11939"/>
              <a:gd name="adj2" fmla="val 155"/>
              <a:gd name="adj3" fmla="val 17297"/>
              <a:gd name="adj4" fmla="val -53814"/>
              <a:gd name="adj5" fmla="val 25728"/>
              <a:gd name="adj6" fmla="val -86826"/>
            </a:avLst>
          </a:prstGeom>
          <a:solidFill>
            <a:schemeClr val="bg1"/>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5993" rIns="36000" bIns="35993" numCol="1" spcCol="0" rtlCol="0" fromWordArt="0" anchor="t" anchorCtr="0" forceAA="0" compatLnSpc="1">
            <a:prstTxWarp prst="textNoShape">
              <a:avLst/>
            </a:prstTxWarp>
            <a:noAutofit/>
          </a:bodyPr>
          <a:lstStyle/>
          <a:p>
            <a:pPr algn="l">
              <a:spcBef>
                <a:spcPts val="0"/>
              </a:spcBef>
            </a:pPr>
            <a:r>
              <a:rPr lang="ja-JP" altLang="en-US" sz="1000" dirty="0">
                <a:latin typeface="Meiryo UI"/>
                <a:ea typeface="Meiryo UI"/>
              </a:rPr>
              <a:t>３．２．１．０２　進捗管理機能</a:t>
            </a:r>
            <a:endParaRPr lang="en-US" altLang="ja-JP" sz="1000" dirty="0">
              <a:latin typeface="Meiryo UI"/>
              <a:ea typeface="Meiryo UI"/>
            </a:endParaRPr>
          </a:p>
          <a:p>
            <a:pPr algn="l">
              <a:spcBef>
                <a:spcPts val="0"/>
              </a:spcBef>
            </a:pPr>
            <a:r>
              <a:rPr lang="en-US" altLang="ja-JP" sz="1000" u="sng" dirty="0">
                <a:latin typeface="Meiryo UI"/>
                <a:ea typeface="Meiryo UI"/>
              </a:rPr>
              <a:t>【</a:t>
            </a:r>
            <a:r>
              <a:rPr lang="ja-JP" altLang="en-US" sz="1000" u="sng" dirty="0">
                <a:latin typeface="Meiryo UI"/>
                <a:ea typeface="Meiryo UI"/>
              </a:rPr>
              <a:t>ひかり電話ポートイン：無派遣工事</a:t>
            </a:r>
            <a:r>
              <a:rPr lang="en-US" altLang="ja-JP" sz="1000" u="sng" dirty="0">
                <a:latin typeface="Meiryo UI"/>
                <a:ea typeface="Meiryo UI"/>
              </a:rPr>
              <a:t>】</a:t>
            </a:r>
          </a:p>
          <a:p>
            <a:pPr algn="l"/>
            <a:r>
              <a:rPr lang="en-US" altLang="ja-JP" sz="1000" dirty="0">
                <a:latin typeface="+mn-ea"/>
                <a:ea typeface="+mn-ea"/>
              </a:rPr>
              <a:t>【</a:t>
            </a:r>
            <a:r>
              <a:rPr lang="ja-JP" altLang="en-US" sz="1000" dirty="0">
                <a:latin typeface="+mn-ea"/>
                <a:ea typeface="+mn-ea"/>
              </a:rPr>
              <a:t>エ</a:t>
            </a:r>
            <a:r>
              <a:rPr lang="en-US" altLang="ja-JP" sz="1000" dirty="0">
                <a:latin typeface="+mn-ea"/>
                <a:ea typeface="+mn-ea"/>
              </a:rPr>
              <a:t>】【A】</a:t>
            </a:r>
            <a:r>
              <a:rPr lang="ja-JP" altLang="en-US" sz="1000" dirty="0">
                <a:latin typeface="+mn-ea"/>
                <a:ea typeface="+mn-ea"/>
              </a:rPr>
              <a:t>工事情報更新画面の番ポ工事依頼ボタン押下により</a:t>
            </a:r>
            <a:r>
              <a:rPr lang="en-US" altLang="ja-JP" sz="1000" dirty="0">
                <a:latin typeface="+mn-ea"/>
                <a:ea typeface="+mn-ea"/>
              </a:rPr>
              <a:t>BB-CASTAR</a:t>
            </a:r>
            <a:r>
              <a:rPr lang="ja-JP" altLang="en-US" sz="1000" dirty="0">
                <a:latin typeface="+mn-ea"/>
                <a:ea typeface="+mn-ea"/>
              </a:rPr>
              <a:t>に（ひかり電話）工事依頼情報流通（番ポ工事）を送信可能とする</a:t>
            </a:r>
            <a:endParaRPr lang="en-US" altLang="ja-JP" sz="1000" dirty="0">
              <a:latin typeface="+mn-ea"/>
              <a:ea typeface="+mn-ea"/>
            </a:endParaRPr>
          </a:p>
          <a:p>
            <a:pPr algn="l"/>
            <a:endParaRPr lang="ja-JP" altLang="en-US" sz="1000" dirty="0">
              <a:latin typeface="+mn-ea"/>
              <a:ea typeface="+mn-ea"/>
            </a:endParaRPr>
          </a:p>
          <a:p>
            <a:pPr algn="l"/>
            <a:r>
              <a:rPr lang="en-US" altLang="ja-JP" sz="1000" dirty="0">
                <a:latin typeface="+mn-ea"/>
                <a:ea typeface="+mn-ea"/>
              </a:rPr>
              <a:t>【</a:t>
            </a:r>
            <a:r>
              <a:rPr lang="ja-JP" altLang="en-US" sz="1000" dirty="0">
                <a:latin typeface="+mn-ea"/>
                <a:ea typeface="+mn-ea"/>
              </a:rPr>
              <a:t>エ</a:t>
            </a:r>
            <a:r>
              <a:rPr lang="en-US" altLang="ja-JP" sz="1000" dirty="0">
                <a:latin typeface="+mn-ea"/>
                <a:ea typeface="+mn-ea"/>
              </a:rPr>
              <a:t>】【B】</a:t>
            </a:r>
            <a:r>
              <a:rPr lang="ja-JP" altLang="en-US" sz="1000" dirty="0">
                <a:latin typeface="+mn-ea"/>
                <a:ea typeface="+mn-ea"/>
              </a:rPr>
              <a:t>進捗状況照会詳細画面／工事情報更新画面に番ポ工事結果情報ボタンを追加する</a:t>
            </a:r>
            <a:endParaRPr lang="en-US" altLang="ja-JP" sz="1000" dirty="0">
              <a:latin typeface="+mn-ea"/>
              <a:ea typeface="+mn-ea"/>
            </a:endParaRPr>
          </a:p>
          <a:p>
            <a:pPr algn="l"/>
            <a:endParaRPr lang="ja-JP" altLang="en-US" sz="1000" dirty="0">
              <a:latin typeface="+mn-ea"/>
              <a:ea typeface="+mn-ea"/>
            </a:endParaRPr>
          </a:p>
          <a:p>
            <a:pPr algn="l">
              <a:spcBef>
                <a:spcPts val="0"/>
              </a:spcBef>
            </a:pPr>
            <a:r>
              <a:rPr lang="en-US" altLang="ja-JP" sz="1000" dirty="0">
                <a:latin typeface="Meiryo UI"/>
                <a:ea typeface="Meiryo UI"/>
              </a:rPr>
              <a:t>【</a:t>
            </a:r>
            <a:r>
              <a:rPr lang="ja-JP" altLang="en-US" sz="1000" dirty="0">
                <a:latin typeface="Meiryo UI"/>
                <a:ea typeface="Meiryo UI"/>
              </a:rPr>
              <a:t>エ</a:t>
            </a:r>
            <a:r>
              <a:rPr lang="en-US" altLang="ja-JP" sz="1000" dirty="0">
                <a:latin typeface="Meiryo UI"/>
                <a:ea typeface="Meiryo UI"/>
              </a:rPr>
              <a:t>】【C】</a:t>
            </a:r>
            <a:r>
              <a:rPr lang="ja-JP" altLang="en-US" sz="1000" dirty="0">
                <a:latin typeface="Meiryo UI"/>
                <a:ea typeface="Meiryo UI"/>
              </a:rPr>
              <a:t>番ポ工事結果情報画面を新規に作成し、</a:t>
            </a:r>
            <a:r>
              <a:rPr lang="en-US" altLang="ja-JP" sz="1000" dirty="0">
                <a:latin typeface="Meiryo UI"/>
                <a:ea typeface="Meiryo UI"/>
              </a:rPr>
              <a:t>BB-CASTAR</a:t>
            </a:r>
            <a:r>
              <a:rPr lang="ja-JP" altLang="en-US" sz="1000" dirty="0">
                <a:latin typeface="Meiryo UI"/>
                <a:ea typeface="Meiryo UI"/>
              </a:rPr>
              <a:t>から受信した着信試験用の電話番号、番号取得事業者の連絡先情報等、事業者単位の番ポ工事結果の全件表示を可能とする（最大</a:t>
            </a:r>
            <a:r>
              <a:rPr lang="en-US" altLang="ja-JP" sz="1000" dirty="0">
                <a:latin typeface="Meiryo UI"/>
                <a:ea typeface="Meiryo UI"/>
              </a:rPr>
              <a:t>300</a:t>
            </a:r>
            <a:r>
              <a:rPr lang="ja-JP" altLang="en-US" sz="1000" dirty="0">
                <a:latin typeface="Meiryo UI"/>
                <a:ea typeface="Meiryo UI"/>
              </a:rPr>
              <a:t>電番）</a:t>
            </a:r>
            <a:endParaRPr lang="en-US" altLang="ja-JP" sz="1000" dirty="0">
              <a:latin typeface="Meiryo UI"/>
              <a:ea typeface="Meiryo UI"/>
            </a:endParaRPr>
          </a:p>
          <a:p>
            <a:pPr algn="l">
              <a:spcBef>
                <a:spcPts val="0"/>
              </a:spcBef>
            </a:pPr>
            <a:endParaRPr lang="ja-JP" altLang="en-US" sz="1000" dirty="0">
              <a:latin typeface="Meiryo UI"/>
              <a:ea typeface="Meiryo UI"/>
            </a:endParaRPr>
          </a:p>
          <a:p>
            <a:pPr algn="l"/>
            <a:r>
              <a:rPr lang="en-US" altLang="ja-JP" sz="1000" dirty="0">
                <a:latin typeface="+mn-ea"/>
                <a:ea typeface="+mn-ea"/>
              </a:rPr>
              <a:t>【</a:t>
            </a:r>
            <a:r>
              <a:rPr lang="ja-JP" altLang="en-US" sz="1000" dirty="0">
                <a:latin typeface="+mn-ea"/>
                <a:ea typeface="+mn-ea"/>
              </a:rPr>
              <a:t>エ</a:t>
            </a:r>
            <a:r>
              <a:rPr lang="en-US" altLang="ja-JP" sz="1000" dirty="0">
                <a:latin typeface="+mn-ea"/>
                <a:ea typeface="+mn-ea"/>
              </a:rPr>
              <a:t>】【D】</a:t>
            </a:r>
            <a:r>
              <a:rPr lang="ja-JP" altLang="en-US" sz="1000" dirty="0">
                <a:latin typeface="+mn-ea"/>
                <a:ea typeface="+mn-ea"/>
              </a:rPr>
              <a:t>所内ＳＯ工事結果、所内ＳＯ工事結果確認ステータスの手動更新条件について、</a:t>
            </a:r>
            <a:r>
              <a:rPr lang="en-US" altLang="ja-JP" sz="1000" dirty="0">
                <a:latin typeface="+mn-ea"/>
                <a:ea typeface="+mn-ea"/>
              </a:rPr>
              <a:t>BB-CASTAR</a:t>
            </a:r>
            <a:r>
              <a:rPr lang="ja-JP" altLang="en-US" sz="1000" dirty="0">
                <a:latin typeface="+mn-ea"/>
                <a:ea typeface="+mn-ea"/>
              </a:rPr>
              <a:t>から全事業者の工事結果情報流通（番ポ工事）（工事結果情報）を受信していない場合にワーニングメッセージを表示可能とする</a:t>
            </a:r>
            <a:endParaRPr lang="en-US" altLang="ja-JP" sz="1000" dirty="0">
              <a:latin typeface="+mn-ea"/>
              <a:ea typeface="+mn-ea"/>
            </a:endParaRPr>
          </a:p>
          <a:p>
            <a:pPr algn="l"/>
            <a:endParaRPr lang="ja-JP" altLang="en-US" sz="1000" dirty="0">
              <a:latin typeface="+mn-ea"/>
              <a:ea typeface="+mn-ea"/>
            </a:endParaRPr>
          </a:p>
          <a:p>
            <a:pPr algn="l"/>
            <a:r>
              <a:rPr lang="en-US" altLang="ja-JP" sz="1000" dirty="0">
                <a:latin typeface="+mn-ea"/>
                <a:ea typeface="+mn-ea"/>
              </a:rPr>
              <a:t>【</a:t>
            </a:r>
            <a:r>
              <a:rPr lang="ja-JP" altLang="en-US" sz="1000" dirty="0">
                <a:latin typeface="+mn-ea"/>
                <a:ea typeface="+mn-ea"/>
              </a:rPr>
              <a:t>エ</a:t>
            </a:r>
            <a:r>
              <a:rPr lang="en-US" altLang="ja-JP" sz="1000" dirty="0">
                <a:latin typeface="+mn-ea"/>
                <a:ea typeface="+mn-ea"/>
              </a:rPr>
              <a:t>】【E】</a:t>
            </a:r>
            <a:r>
              <a:rPr lang="ja-JP" altLang="en-US" sz="1000" dirty="0">
                <a:latin typeface="+mn-ea"/>
                <a:ea typeface="+mn-ea"/>
              </a:rPr>
              <a:t>進捗状況照会 詳細画面／工事情報更新画面から表示するステータス更新履歴画面のメッセージを</a:t>
            </a:r>
            <a:r>
              <a:rPr lang="en-US" altLang="ja-JP" sz="1000" dirty="0">
                <a:latin typeface="+mn-ea"/>
                <a:ea typeface="+mn-ea"/>
              </a:rPr>
              <a:t>BB-CASTAR</a:t>
            </a:r>
            <a:r>
              <a:rPr lang="ja-JP" altLang="en-US" sz="1000" dirty="0">
                <a:latin typeface="+mn-ea"/>
                <a:ea typeface="+mn-ea"/>
              </a:rPr>
              <a:t>向かいのメッセージ変更する</a:t>
            </a:r>
          </a:p>
        </p:txBody>
      </p:sp>
      <p:sp>
        <p:nvSpPr>
          <p:cNvPr id="2" name="スライド番号プレースホルダー 1">
            <a:extLst>
              <a:ext uri="{FF2B5EF4-FFF2-40B4-BE49-F238E27FC236}">
                <a16:creationId xmlns:a16="http://schemas.microsoft.com/office/drawing/2014/main" id="{D7F50818-AE3D-AF59-F306-416587A037F8}"/>
              </a:ext>
            </a:extLst>
          </p:cNvPr>
          <p:cNvSpPr>
            <a:spLocks noGrp="1"/>
          </p:cNvSpPr>
          <p:nvPr>
            <p:ph type="sldNum" sz="quarter" idx="4"/>
          </p:nvPr>
        </p:nvSpPr>
        <p:spPr/>
        <p:txBody>
          <a:bodyPr/>
          <a:lstStyle/>
          <a:p>
            <a:r>
              <a:rPr lang="en-US" altLang="ja-JP"/>
              <a:t>01.2-</a:t>
            </a:r>
            <a:fld id="{4C5E2FD1-144F-442B-9A84-40AAF03513A2}" type="slidenum">
              <a:rPr lang="en-US" altLang="ja-JP" smtClean="0"/>
              <a:pPr/>
              <a:t>2</a:t>
            </a:fld>
            <a:endParaRPr lang="en-US" altLang="ja-JP" dirty="0"/>
          </a:p>
        </p:txBody>
      </p:sp>
    </p:spTree>
    <p:extLst>
      <p:ext uri="{BB962C8B-B14F-4D97-AF65-F5344CB8AC3E}">
        <p14:creationId xmlns:p14="http://schemas.microsoft.com/office/powerpoint/2010/main" val="14324649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836204"/>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インタフェースアダプタ機能（５／９）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pPr lvl="0"/>
            <a:r>
              <a:rPr lang="ja-JP" altLang="en-US" dirty="0"/>
              <a:t>　・電文</a:t>
            </a:r>
            <a:r>
              <a:rPr lang="en-US" altLang="ja-JP" dirty="0"/>
              <a:t>ID</a:t>
            </a:r>
            <a:r>
              <a:rPr lang="ja-JP" altLang="en-US" dirty="0"/>
              <a:t>に新規コードとして、番ポ工事を追加する</a:t>
            </a:r>
          </a:p>
          <a:p>
            <a:pPr lvl="0"/>
            <a:r>
              <a:rPr lang="ja-JP" altLang="en-US" dirty="0"/>
              <a:t>　・新規項目として、番ポ工事結果種別、着信試験用の電話番号、番号取得事業者の連絡先情報等、番ポ工事結果、代表電話番号を追加する</a:t>
            </a:r>
          </a:p>
          <a:p>
            <a:pPr lvl="0"/>
            <a:r>
              <a:rPr lang="ja-JP" altLang="en-US" dirty="0"/>
              <a:t>　・番ポ工事結果コードの追加により、１回の（ひかり電話）工事依頼情報流通（番ポ工事）の送信に対し、工事結果情報流通（番ポ工事）（事業者情報）を受信後、事業者毎の工事結果情報流通</a:t>
            </a:r>
            <a:endParaRPr lang="en-US" altLang="ja-JP" dirty="0"/>
          </a:p>
          <a:p>
            <a:pPr lvl="0"/>
            <a:r>
              <a:rPr lang="ja-JP" altLang="en-US" dirty="0"/>
              <a:t>（番ポ工事：工事結果情報）を受信可能とする</a:t>
            </a:r>
            <a:r>
              <a:rPr lang="en-US" altLang="ja-JP" dirty="0"/>
              <a:t/>
            </a:r>
            <a:br>
              <a:rPr lang="en-US" altLang="ja-JP" dirty="0"/>
            </a:br>
            <a:r>
              <a:rPr lang="ja-JP" altLang="en-US" dirty="0"/>
              <a:t>　</a:t>
            </a:r>
            <a:r>
              <a:rPr lang="en-US" altLang="ja-JP" dirty="0"/>
              <a:t>【</a:t>
            </a:r>
            <a:r>
              <a:rPr lang="ja-JP" altLang="en-US" dirty="0"/>
              <a:t>イ</a:t>
            </a:r>
            <a:r>
              <a:rPr lang="en-US" altLang="ja-JP" dirty="0"/>
              <a:t>】【A】</a:t>
            </a:r>
            <a:r>
              <a:rPr lang="ja-JP" altLang="en-US" dirty="0"/>
              <a:t>設備連携から受信するひかり電話工事（番ポ工事）結果に新規項目として、番ポ工事結果種別、着信試験用の電話番号、番号取得事業者の連絡先情報等、番ポ工事結果、代表電話番号を追加する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変更対象のインタフェース一覧および</a:t>
            </a:r>
            <a:r>
              <a:rPr lang="ja-JP" altLang="en-US" sz="1050" dirty="0">
                <a:latin typeface="Meiryo UI" panose="020B0604030504040204" pitchFamily="50" charset="-128"/>
                <a:ea typeface="Meiryo UI" panose="020B0604030504040204" pitchFamily="50" charset="-128"/>
              </a:rPr>
              <a:t>ひかり電話工事（番ポ工事）結果</a:t>
            </a:r>
            <a:r>
              <a:rPr lang="ja-JP" altLang="en-US" dirty="0"/>
              <a:t>の追加・設定条件変更項目の内容を以下に示す</a:t>
            </a:r>
          </a:p>
        </p:txBody>
      </p:sp>
      <p:graphicFrame>
        <p:nvGraphicFramePr>
          <p:cNvPr id="5" name="表 4">
            <a:extLst>
              <a:ext uri="{FF2B5EF4-FFF2-40B4-BE49-F238E27FC236}">
                <a16:creationId xmlns:a16="http://schemas.microsoft.com/office/drawing/2014/main" id="{246E0C9B-B270-02E7-E94B-839239740DD7}"/>
              </a:ext>
            </a:extLst>
          </p:cNvPr>
          <p:cNvGraphicFramePr>
            <a:graphicFrameLocks noGrp="1"/>
          </p:cNvGraphicFramePr>
          <p:nvPr/>
        </p:nvGraphicFramePr>
        <p:xfrm>
          <a:off x="278735" y="2934135"/>
          <a:ext cx="11882705" cy="5774664"/>
        </p:xfrm>
        <a:graphic>
          <a:graphicData uri="http://schemas.openxmlformats.org/drawingml/2006/table">
            <a:tbl>
              <a:tblPr firstRow="1" bandRow="1"/>
              <a:tblGrid>
                <a:gridCol w="379928">
                  <a:extLst>
                    <a:ext uri="{9D8B030D-6E8A-4147-A177-3AD203B41FA5}">
                      <a16:colId xmlns:a16="http://schemas.microsoft.com/office/drawing/2014/main" val="1538776126"/>
                    </a:ext>
                  </a:extLst>
                </a:gridCol>
                <a:gridCol w="2348948">
                  <a:extLst>
                    <a:ext uri="{9D8B030D-6E8A-4147-A177-3AD203B41FA5}">
                      <a16:colId xmlns:a16="http://schemas.microsoft.com/office/drawing/2014/main" val="1041818836"/>
                    </a:ext>
                  </a:extLst>
                </a:gridCol>
                <a:gridCol w="426331">
                  <a:extLst>
                    <a:ext uri="{9D8B030D-6E8A-4147-A177-3AD203B41FA5}">
                      <a16:colId xmlns:a16="http://schemas.microsoft.com/office/drawing/2014/main" val="4135359382"/>
                    </a:ext>
                  </a:extLst>
                </a:gridCol>
                <a:gridCol w="3591539">
                  <a:extLst>
                    <a:ext uri="{9D8B030D-6E8A-4147-A177-3AD203B41FA5}">
                      <a16:colId xmlns:a16="http://schemas.microsoft.com/office/drawing/2014/main" val="4265908979"/>
                    </a:ext>
                  </a:extLst>
                </a:gridCol>
                <a:gridCol w="564888">
                  <a:extLst>
                    <a:ext uri="{9D8B030D-6E8A-4147-A177-3AD203B41FA5}">
                      <a16:colId xmlns:a16="http://schemas.microsoft.com/office/drawing/2014/main" val="1431603539"/>
                    </a:ext>
                  </a:extLst>
                </a:gridCol>
                <a:gridCol w="661180">
                  <a:extLst>
                    <a:ext uri="{9D8B030D-6E8A-4147-A177-3AD203B41FA5}">
                      <a16:colId xmlns:a16="http://schemas.microsoft.com/office/drawing/2014/main" val="30332666"/>
                    </a:ext>
                  </a:extLst>
                </a:gridCol>
                <a:gridCol w="727298">
                  <a:extLst>
                    <a:ext uri="{9D8B030D-6E8A-4147-A177-3AD203B41FA5}">
                      <a16:colId xmlns:a16="http://schemas.microsoft.com/office/drawing/2014/main" val="2432646958"/>
                    </a:ext>
                  </a:extLst>
                </a:gridCol>
                <a:gridCol w="545473">
                  <a:extLst>
                    <a:ext uri="{9D8B030D-6E8A-4147-A177-3AD203B41FA5}">
                      <a16:colId xmlns:a16="http://schemas.microsoft.com/office/drawing/2014/main" val="2633145411"/>
                    </a:ext>
                  </a:extLst>
                </a:gridCol>
                <a:gridCol w="2637120">
                  <a:extLst>
                    <a:ext uri="{9D8B030D-6E8A-4147-A177-3AD203B41FA5}">
                      <a16:colId xmlns:a16="http://schemas.microsoft.com/office/drawing/2014/main" val="333746056"/>
                    </a:ext>
                  </a:extLst>
                </a:gridCol>
              </a:tblGrid>
              <a:tr h="169635">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algn="ctr"/>
                      <a:r>
                        <a:rPr kumimoji="1" lang="ja-JP" altLang="en-US" sz="1000" b="0" i="0" baseline="0" dirty="0">
                          <a:solidFill>
                            <a:schemeClr val="tx1"/>
                          </a:solidFill>
                          <a:latin typeface="+mn-ea"/>
                          <a:ea typeface="+mn-ea"/>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設定 </a:t>
                      </a: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hMerge="1">
                  <a:txBody>
                    <a:bodyPr/>
                    <a:lstStyle/>
                    <a:p>
                      <a:endParaRPr kumimoji="1" lang="ja-JP" altLang="en-US"/>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繰り</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返し</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有無</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169635">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ひかり電話工事</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n-ea"/>
                          <a:ea typeface="+mn-ea"/>
                        </a:rPr>
                        <a:t>(</a:t>
                      </a:r>
                      <a:r>
                        <a:rPr kumimoji="1" lang="ja-JP" altLang="en-US" sz="1000" b="0" i="0" baseline="0" dirty="0">
                          <a:solidFill>
                            <a:schemeClr val="tx1"/>
                          </a:solidFill>
                          <a:latin typeface="+mn-ea"/>
                          <a:ea typeface="+mn-ea"/>
                        </a:rPr>
                        <a:t>既存</a:t>
                      </a:r>
                      <a:r>
                        <a:rPr kumimoji="1" lang="en-US" altLang="ja-JP" sz="1000" b="0" i="0" baseline="0" dirty="0">
                          <a:solidFill>
                            <a:schemeClr val="tx1"/>
                          </a:solidFill>
                          <a:latin typeface="+mn-ea"/>
                          <a:ea typeface="+mn-ea"/>
                        </a:rPr>
                        <a:t>)</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vMerge="1">
                  <a:txBody>
                    <a:bodyPr/>
                    <a:lstStyle/>
                    <a:p>
                      <a:endParaRPr kumimoji="1" lang="ja-JP" altLang="en-US"/>
                    </a:p>
                  </a:txBody>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2241015"/>
                  </a:ext>
                </a:extLst>
              </a:tr>
              <a:tr h="57006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事業者</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工事結果</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60797685"/>
                  </a:ext>
                </a:extLst>
              </a:tr>
              <a:tr h="285033">
                <a:tc>
                  <a:txBody>
                    <a:bodyPr/>
                    <a:lstStyle/>
                    <a:p>
                      <a:pPr algn="r"/>
                      <a:r>
                        <a:rPr kumimoji="1" lang="en-US" altLang="ja-JP" sz="1000" b="0" i="0" baseline="0" dirty="0">
                          <a:solidFill>
                            <a:schemeClr val="tx1"/>
                          </a:solidFill>
                          <a:latin typeface="+mn-ea"/>
                          <a:ea typeface="+mn-ea"/>
                        </a:rPr>
                        <a:t>9</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番ポ工事結果情報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電文</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ID</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が</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2920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：番ポ工事の場合は必須で流通する</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4980609"/>
                  </a:ext>
                </a:extLst>
              </a:tr>
              <a:tr h="285033">
                <a:tc>
                  <a:txBody>
                    <a:bodyPr/>
                    <a:lstStyle/>
                    <a:p>
                      <a:pPr algn="r"/>
                      <a:r>
                        <a:rPr kumimoji="1" lang="en-US" altLang="ja-JP" sz="1000" b="0" i="0" baseline="0" dirty="0">
                          <a:solidFill>
                            <a:schemeClr val="tx1"/>
                          </a:solidFill>
                          <a:latin typeface="+mn-ea"/>
                          <a:ea typeface="+mn-ea"/>
                        </a:rPr>
                        <a:t>10</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番ポ工事結果種別</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00" b="0" i="0" baseline="0" dirty="0">
                          <a:solidFill>
                            <a:schemeClr val="tx1"/>
                          </a:solidFill>
                          <a:latin typeface="+mn-ea"/>
                          <a:ea typeface="+mn-ea"/>
                        </a:rPr>
                        <a:t>1</a:t>
                      </a:r>
                      <a:r>
                        <a:rPr kumimoji="1" lang="ja-JP" altLang="en-US" sz="1000" b="0" i="0" baseline="0" dirty="0">
                          <a:solidFill>
                            <a:schemeClr val="tx1"/>
                          </a:solidFill>
                          <a:latin typeface="+mn-ea"/>
                          <a:ea typeface="+mn-ea"/>
                        </a:rPr>
                        <a:t>：事業者情報、</a:t>
                      </a:r>
                      <a:r>
                        <a:rPr kumimoji="1" lang="en-US" altLang="ja-JP" sz="1000" b="0" i="0" baseline="0" dirty="0">
                          <a:solidFill>
                            <a:schemeClr val="tx1"/>
                          </a:solidFill>
                          <a:latin typeface="+mn-ea"/>
                          <a:ea typeface="+mn-ea"/>
                        </a:rPr>
                        <a:t>2</a:t>
                      </a:r>
                      <a:r>
                        <a:rPr kumimoji="1" lang="ja-JP" altLang="en-US" sz="1000" b="0" i="0" baseline="0" dirty="0">
                          <a:solidFill>
                            <a:schemeClr val="tx1"/>
                          </a:solidFill>
                          <a:latin typeface="+mn-ea"/>
                          <a:ea typeface="+mn-ea"/>
                        </a:rPr>
                        <a:t>：工事結果情報</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baseline="0" dirty="0">
                          <a:solidFill>
                            <a:schemeClr val="tx1"/>
                          </a:solidFill>
                          <a:latin typeface="+mn-ea"/>
                          <a:ea typeface="+mn-ea"/>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78560772"/>
                  </a:ext>
                </a:extLst>
              </a:tr>
              <a:tr h="285033">
                <a:tc>
                  <a:txBody>
                    <a:bodyPr/>
                    <a:lstStyle/>
                    <a:p>
                      <a:pPr algn="r"/>
                      <a:r>
                        <a:rPr kumimoji="1" lang="en-US" altLang="ja-JP" sz="1000" b="0" i="0" baseline="0" dirty="0">
                          <a:solidFill>
                            <a:schemeClr val="tx1"/>
                          </a:solidFill>
                          <a:latin typeface="+mn-ea"/>
                          <a:ea typeface="+mn-ea"/>
                        </a:rPr>
                        <a:t>11</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事業者情報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移転元事業者情報、番号取得事業者情報、電話番号情報は、以下条件を全て満たす場合に必須で流通する</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電文</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ID</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が</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2920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
                      </a:r>
                      <a:br>
                        <a:rPr kumimoji="1" lang="en-US" altLang="ja-JP" sz="1000" b="0" i="0" u="none" strike="noStrike" kern="1200" cap="none" spc="0" normalizeH="0" baseline="0" noProof="0" dirty="0">
                          <a:ln>
                            <a:noFill/>
                          </a:ln>
                          <a:solidFill>
                            <a:schemeClr val="tx1"/>
                          </a:solidFill>
                          <a:effectLst/>
                          <a:uLnTx/>
                          <a:uFillTx/>
                          <a:latin typeface="+mn-ea"/>
                          <a:ea typeface="+mn-ea"/>
                          <a:cs typeface="+mn-cs"/>
                        </a:rPr>
                      </a:b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番ポ工事結果種別が</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1</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：事業者情報</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繰返し項目は事業者数分繰り返す</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繰り返し最大数：約</a:t>
                      </a:r>
                      <a:r>
                        <a:rPr kumimoji="1" lang="en-US" altLang="ja-JP" sz="1000" dirty="0">
                          <a:solidFill>
                            <a:schemeClr val="tx1"/>
                          </a:solidFill>
                          <a:latin typeface="+mn-ea"/>
                          <a:ea typeface="+mn-ea"/>
                        </a:rPr>
                        <a:t>30</a:t>
                      </a:r>
                      <a:r>
                        <a:rPr kumimoji="1" lang="ja-JP" altLang="en-US" sz="1000" dirty="0">
                          <a:solidFill>
                            <a:schemeClr val="tx1"/>
                          </a:solidFill>
                          <a:latin typeface="+mn-ea"/>
                          <a:ea typeface="+mn-ea"/>
                        </a:rPr>
                        <a:t>程度</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0820113"/>
                  </a:ext>
                </a:extLst>
              </a:tr>
              <a:tr h="285033">
                <a:tc>
                  <a:txBody>
                    <a:bodyPr/>
                    <a:lstStyle/>
                    <a:p>
                      <a:pPr algn="r"/>
                      <a:r>
                        <a:rPr kumimoji="1" lang="en-US" altLang="ja-JP" sz="1000" b="0" i="0" baseline="0" dirty="0">
                          <a:solidFill>
                            <a:schemeClr val="tx1"/>
                          </a:solidFill>
                          <a:latin typeface="+mn-ea"/>
                          <a:ea typeface="+mn-ea"/>
                        </a:rPr>
                        <a:t>12</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　　移転元事業者情報</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43462120"/>
                  </a:ext>
                </a:extLst>
              </a:tr>
              <a:tr h="285033">
                <a:tc>
                  <a:txBody>
                    <a:bodyPr/>
                    <a:lstStyle/>
                    <a:p>
                      <a:pPr algn="r"/>
                      <a:r>
                        <a:rPr kumimoji="1" lang="en-US" altLang="ja-JP" sz="1000" b="0" i="0" baseline="0" dirty="0">
                          <a:solidFill>
                            <a:schemeClr val="tx1"/>
                          </a:solidFill>
                          <a:latin typeface="+mn-ea"/>
                          <a:ea typeface="+mn-ea"/>
                        </a:rPr>
                        <a:t>13</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統合オーダ</a:t>
                      </a:r>
                      <a:r>
                        <a:rPr kumimoji="1" lang="en-US" altLang="ja-JP" sz="1000" b="0" i="0" baseline="0" dirty="0">
                          <a:solidFill>
                            <a:schemeClr val="tx1"/>
                          </a:solidFill>
                          <a:latin typeface="+mn-ea"/>
                          <a:ea typeface="+mn-ea"/>
                        </a:rPr>
                        <a:t>ID</a:t>
                      </a:r>
                      <a:endParaRPr kumimoji="1" lang="ja-JP"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オーダ流通システムで移転元事業者単位に付与する</a:t>
                      </a:r>
                      <a:r>
                        <a:rPr kumimoji="1" lang="en-US" altLang="ja-JP" sz="1000" dirty="0">
                          <a:solidFill>
                            <a:schemeClr val="tx1"/>
                          </a:solidFill>
                          <a:latin typeface="+mn-ea"/>
                          <a:ea typeface="+mn-ea"/>
                        </a:rPr>
                        <a:t>ID</a:t>
                      </a:r>
                      <a:endParaRPr kumimoji="1" lang="ja-JP" altLang="en-US" sz="100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以下条件を全て満たす場合に必須で流通する</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電文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ID</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：番ポ工事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r>
                      <a:b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番ポ工事結果種別が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：事業者情報</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繰り返し項目は事業者数分繰り返す</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繰り返し最大数：</a:t>
                      </a: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確認中</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8664834"/>
                  </a:ext>
                </a:extLst>
              </a:tr>
              <a:tr h="285033">
                <a:tc>
                  <a:txBody>
                    <a:bodyPr/>
                    <a:lstStyle/>
                    <a:p>
                      <a:pPr algn="r"/>
                      <a:r>
                        <a:rPr kumimoji="1" lang="en-US" altLang="ja-JP" sz="1000" b="0" i="0" baseline="0" dirty="0">
                          <a:solidFill>
                            <a:schemeClr val="tx1"/>
                          </a:solidFill>
                          <a:latin typeface="+mn-ea"/>
                          <a:ea typeface="+mn-ea"/>
                        </a:rPr>
                        <a:t>14</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n-ea"/>
                          <a:ea typeface="+mn-ea"/>
                        </a:rPr>
                        <a:t>　　　移転元事業者</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移転元事業者名</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srgbClr val="FF0000"/>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2087633"/>
                  </a:ext>
                </a:extLst>
              </a:tr>
              <a:tr h="285033">
                <a:tc>
                  <a:txBody>
                    <a:bodyPr/>
                    <a:lstStyle/>
                    <a:p>
                      <a:pPr algn="r"/>
                      <a:r>
                        <a:rPr kumimoji="1" lang="en-US" altLang="ja-JP" sz="1000" b="0" i="0" baseline="0" dirty="0">
                          <a:solidFill>
                            <a:schemeClr val="tx1"/>
                          </a:solidFill>
                          <a:latin typeface="+mn-ea"/>
                          <a:ea typeface="+mn-ea"/>
                        </a:rPr>
                        <a:t>15</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番ポ対象回線数</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番ポ対象の電話番号数</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69850" marR="0" lvl="0" indent="-69850" algn="l" defTabSz="914400" rtl="0" eaLnBrk="1" fontAlgn="auto" latinLnBrk="0" hangingPunct="1">
                        <a:lnSpc>
                          <a:spcPct val="100000"/>
                        </a:lnSpc>
                        <a:spcBef>
                          <a:spcPts val="0"/>
                        </a:spcBef>
                        <a:spcAft>
                          <a:spcPts val="0"/>
                        </a:spcAft>
                        <a:buClrTx/>
                        <a:buSzTx/>
                        <a:buFontTx/>
                        <a:buNone/>
                        <a:tabLst/>
                        <a:defRPr/>
                      </a:pPr>
                      <a:endParaRPr kumimoji="1" lang="en-US" altLang="ja-JP" sz="10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0924891"/>
                  </a:ext>
                </a:extLst>
              </a:tr>
              <a:tr h="285033">
                <a:tc>
                  <a:txBody>
                    <a:bodyPr/>
                    <a:lstStyle/>
                    <a:p>
                      <a:pPr algn="r"/>
                      <a:r>
                        <a:rPr kumimoji="1" lang="en-US" altLang="ja-JP" sz="1000" b="0" i="0" baseline="0" dirty="0">
                          <a:solidFill>
                            <a:schemeClr val="tx1"/>
                          </a:solidFill>
                          <a:latin typeface="+mn-ea"/>
                          <a:ea typeface="+mn-ea"/>
                        </a:rPr>
                        <a:t>16</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aseline="0" dirty="0">
                          <a:solidFill>
                            <a:schemeClr val="tx1"/>
                          </a:solidFill>
                          <a:latin typeface="+mn-ea"/>
                          <a:ea typeface="+mn-ea"/>
                        </a:rPr>
                        <a:t>　　</a:t>
                      </a:r>
                      <a:r>
                        <a:rPr kumimoji="1" lang="ja-JP" altLang="en-US" sz="1000" b="0" i="0" baseline="0" dirty="0">
                          <a:solidFill>
                            <a:schemeClr val="tx1"/>
                          </a:solidFill>
                          <a:latin typeface="+mn-ea"/>
                          <a:ea typeface="+mn-ea"/>
                        </a:rPr>
                        <a:t>　</a:t>
                      </a:r>
                      <a:r>
                        <a:rPr kumimoji="1" lang="zh-TW" altLang="en-US" sz="1000" baseline="0" dirty="0">
                          <a:solidFill>
                            <a:schemeClr val="tx1"/>
                          </a:solidFill>
                          <a:latin typeface="+mn-ea"/>
                          <a:ea typeface="+mn-ea"/>
                        </a:rPr>
                        <a:t>移転元事業者連絡先担当者</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aseline="0" dirty="0">
                          <a:solidFill>
                            <a:schemeClr val="tx1"/>
                          </a:solidFill>
                          <a:latin typeface="+mn-ea"/>
                          <a:ea typeface="+mn-ea"/>
                        </a:rPr>
                        <a:t>移転元にオーダキャンセルなど連絡する場合の連絡先担当者</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3754435"/>
                  </a:ext>
                </a:extLst>
              </a:tr>
              <a:tr h="285033">
                <a:tc>
                  <a:txBody>
                    <a:bodyPr/>
                    <a:lstStyle/>
                    <a:p>
                      <a:pPr algn="r"/>
                      <a:r>
                        <a:rPr kumimoji="1" lang="en-US" altLang="ja-JP" sz="1000" b="0" i="0" baseline="0" dirty="0">
                          <a:solidFill>
                            <a:schemeClr val="tx1"/>
                          </a:solidFill>
                          <a:latin typeface="+mn-ea"/>
                          <a:ea typeface="+mn-ea"/>
                        </a:rPr>
                        <a:t>17</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zh-TW" altLang="en-US" sz="1000" b="0" i="0" baseline="0" dirty="0">
                          <a:solidFill>
                            <a:schemeClr val="tx1"/>
                          </a:solidFill>
                          <a:latin typeface="+mn-ea"/>
                          <a:ea typeface="+mn-ea"/>
                        </a:rPr>
                        <a:t>移転元事業者連絡先電話番号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aseline="0" dirty="0">
                          <a:solidFill>
                            <a:schemeClr val="tx1"/>
                          </a:solidFill>
                          <a:latin typeface="+mn-ea"/>
                          <a:ea typeface="+mn-ea"/>
                        </a:rPr>
                        <a:t>移転元にオーダキャンセルなど連絡する場合の電話番号</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1326516"/>
                  </a:ext>
                </a:extLst>
              </a:tr>
              <a:tr h="285033">
                <a:tc>
                  <a:txBody>
                    <a:bodyPr/>
                    <a:lstStyle/>
                    <a:p>
                      <a:pPr algn="r"/>
                      <a:r>
                        <a:rPr kumimoji="1" lang="en-US" altLang="ja-JP" sz="1000" b="0" i="0" baseline="0" dirty="0">
                          <a:solidFill>
                            <a:schemeClr val="tx1"/>
                          </a:solidFill>
                          <a:latin typeface="+mn-ea"/>
                          <a:ea typeface="+mn-ea"/>
                        </a:rPr>
                        <a:t>18</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番号取得事業者情報</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繰り返し項目は事業者数分繰り返す</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繰り返し最大数：約</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30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程度</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34113727"/>
                  </a:ext>
                </a:extLst>
              </a:tr>
              <a:tr h="285033">
                <a:tc>
                  <a:txBody>
                    <a:bodyPr/>
                    <a:lstStyle/>
                    <a:p>
                      <a:pPr algn="r"/>
                      <a:r>
                        <a:rPr kumimoji="1" lang="en-US" altLang="ja-JP" sz="1000" b="0" i="0" baseline="0" dirty="0">
                          <a:solidFill>
                            <a:schemeClr val="tx1"/>
                          </a:solidFill>
                          <a:latin typeface="+mn-ea"/>
                          <a:ea typeface="+mn-ea"/>
                        </a:rPr>
                        <a:t>19</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オーダ</a:t>
                      </a:r>
                      <a:r>
                        <a:rPr kumimoji="1" lang="zh-TW" altLang="en-US" sz="1000" b="0" i="0" baseline="0" dirty="0">
                          <a:solidFill>
                            <a:schemeClr val="tx1"/>
                          </a:solidFill>
                          <a:latin typeface="+mn-ea"/>
                          <a:ea typeface="+mn-ea"/>
                        </a:rPr>
                        <a:t>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オーダ流通システムで番号取得事業者単位に付与する</a:t>
                      </a:r>
                      <a:r>
                        <a:rPr kumimoji="1" lang="en-US" altLang="ja-JP" sz="1000" b="0" i="0" strike="noStrike" baseline="0" dirty="0">
                          <a:solidFill>
                            <a:schemeClr val="tx1"/>
                          </a:solidFill>
                          <a:latin typeface="+mn-ea"/>
                          <a:ea typeface="+mn-ea"/>
                        </a:rPr>
                        <a:t>ID</a:t>
                      </a: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srgbClr val="FF0000"/>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8485779"/>
                  </a:ext>
                </a:extLst>
              </a:tr>
              <a:tr h="285033">
                <a:tc>
                  <a:txBody>
                    <a:bodyPr/>
                    <a:lstStyle/>
                    <a:p>
                      <a:pPr algn="r"/>
                      <a:r>
                        <a:rPr kumimoji="1" lang="en-US" altLang="ja-JP" sz="1000" b="0" i="0" baseline="0" dirty="0">
                          <a:solidFill>
                            <a:schemeClr val="tx1"/>
                          </a:solidFill>
                          <a:latin typeface="+mn-ea"/>
                          <a:ea typeface="+mn-ea"/>
                        </a:rPr>
                        <a:t>20</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zh-TW" altLang="en-US" sz="1000" b="0" i="0" baseline="0" dirty="0">
                          <a:solidFill>
                            <a:schemeClr val="tx1"/>
                          </a:solidFill>
                          <a:latin typeface="+mn-ea"/>
                          <a:ea typeface="+mn-ea"/>
                        </a:rPr>
                        <a:t>番号取得事業者</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番号取得事業社名</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9350561"/>
                  </a:ext>
                </a:extLst>
              </a:tr>
              <a:tr h="285033">
                <a:tc>
                  <a:txBody>
                    <a:bodyPr/>
                    <a:lstStyle/>
                    <a:p>
                      <a:pPr algn="r"/>
                      <a:r>
                        <a:rPr kumimoji="1" lang="en-US" altLang="ja-JP" sz="1000" b="0" i="0" baseline="0" dirty="0">
                          <a:solidFill>
                            <a:schemeClr val="tx1"/>
                          </a:solidFill>
                          <a:latin typeface="+mn-ea"/>
                          <a:ea typeface="+mn-ea"/>
                        </a:rPr>
                        <a:t>21</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zh-TW" altLang="en-US" sz="1000" b="0" i="0" baseline="0" dirty="0">
                          <a:solidFill>
                            <a:schemeClr val="tx1"/>
                          </a:solidFill>
                          <a:latin typeface="+mn-ea"/>
                          <a:ea typeface="+mn-ea"/>
                        </a:rPr>
                        <a:t>番号取得事業者連絡先担当者</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切替依頼の状況を作業員から確認する際の連絡先担当者</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7794291"/>
                  </a:ext>
                </a:extLst>
              </a:tr>
              <a:tr h="285033">
                <a:tc>
                  <a:txBody>
                    <a:bodyPr/>
                    <a:lstStyle/>
                    <a:p>
                      <a:pPr algn="r"/>
                      <a:r>
                        <a:rPr kumimoji="1" lang="en-US" altLang="ja-JP" sz="1000" b="0" i="0" baseline="0" dirty="0">
                          <a:solidFill>
                            <a:schemeClr val="tx1"/>
                          </a:solidFill>
                          <a:latin typeface="+mn-ea"/>
                          <a:ea typeface="+mn-ea"/>
                        </a:rPr>
                        <a:t>22</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zh-TW" altLang="en-US" sz="1000" b="0" i="0" baseline="0" dirty="0">
                          <a:solidFill>
                            <a:schemeClr val="tx1"/>
                          </a:solidFill>
                          <a:latin typeface="+mn-ea"/>
                          <a:ea typeface="+mn-ea"/>
                        </a:rPr>
                        <a:t>番号取得事業者連絡先電話番号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切替依頼の状況を作業員から確認する際の電話番号</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300281"/>
                  </a:ext>
                </a:extLst>
              </a:tr>
              <a:tr h="285033">
                <a:tc>
                  <a:txBody>
                    <a:bodyPr/>
                    <a:lstStyle/>
                    <a:p>
                      <a:pPr algn="r"/>
                      <a:r>
                        <a:rPr kumimoji="1" lang="en-US" altLang="ja-JP" sz="1000" b="0" i="0" baseline="0" dirty="0">
                          <a:solidFill>
                            <a:schemeClr val="tx1"/>
                          </a:solidFill>
                          <a:latin typeface="+mn-ea"/>
                          <a:ea typeface="+mn-ea"/>
                        </a:rPr>
                        <a:t>23</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a:t>
                      </a:r>
                      <a:r>
                        <a:rPr kumimoji="1" lang="en-US" altLang="zh-TW" sz="1000" b="0" i="0" baseline="0" dirty="0">
                          <a:solidFill>
                            <a:schemeClr val="tx1"/>
                          </a:solidFill>
                          <a:latin typeface="+mn-ea"/>
                          <a:ea typeface="+mn-ea"/>
                        </a:rPr>
                        <a:t>ENUM</a:t>
                      </a:r>
                      <a:r>
                        <a:rPr kumimoji="1" lang="ja-JP" altLang="en-US" sz="1000" b="0" i="0" baseline="0" dirty="0">
                          <a:solidFill>
                            <a:schemeClr val="tx1"/>
                          </a:solidFill>
                          <a:latin typeface="+mn-ea"/>
                          <a:ea typeface="+mn-ea"/>
                        </a:rPr>
                        <a:t>切替</a:t>
                      </a:r>
                      <a:r>
                        <a:rPr kumimoji="1" lang="zh-TW" altLang="en-US" sz="1000" b="0" i="0" baseline="0" dirty="0">
                          <a:solidFill>
                            <a:schemeClr val="tx1"/>
                          </a:solidFill>
                          <a:latin typeface="+mn-ea"/>
                          <a:ea typeface="+mn-ea"/>
                        </a:rPr>
                        <a:t>工事有無</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mn-ea"/>
                          <a:ea typeface="+mn-ea"/>
                        </a:rPr>
                        <a:t>0</a:t>
                      </a:r>
                      <a:r>
                        <a:rPr kumimoji="1" lang="ja-JP" altLang="en-US" sz="1000" b="0" dirty="0">
                          <a:solidFill>
                            <a:schemeClr val="tx1"/>
                          </a:solidFill>
                          <a:latin typeface="+mn-ea"/>
                          <a:ea typeface="+mn-ea"/>
                        </a:rPr>
                        <a:t>：無、</a:t>
                      </a:r>
                      <a:r>
                        <a:rPr kumimoji="1" lang="en-US" altLang="ja-JP" sz="1000" b="0" dirty="0">
                          <a:solidFill>
                            <a:schemeClr val="tx1"/>
                          </a:solidFill>
                          <a:latin typeface="+mn-ea"/>
                          <a:ea typeface="+mn-ea"/>
                        </a:rPr>
                        <a:t>1</a:t>
                      </a:r>
                      <a:r>
                        <a:rPr kumimoji="1" lang="ja-JP" altLang="en-US" sz="1000" b="0" dirty="0">
                          <a:solidFill>
                            <a:schemeClr val="tx1"/>
                          </a:solidFill>
                          <a:latin typeface="+mn-ea"/>
                          <a:ea typeface="+mn-ea"/>
                        </a:rPr>
                        <a:t>：有</a:t>
                      </a:r>
                      <a:r>
                        <a:rPr kumimoji="1" lang="en-US" altLang="ja-JP" sz="1000" b="0" dirty="0">
                          <a:solidFill>
                            <a:schemeClr val="tx1"/>
                          </a:solidFill>
                          <a:latin typeface="+mn-ea"/>
                          <a:ea typeface="+mn-ea"/>
                        </a:rPr>
                        <a:t/>
                      </a:r>
                      <a:br>
                        <a:rPr kumimoji="1" lang="en-US" altLang="ja-JP" sz="1000" b="0" dirty="0">
                          <a:solidFill>
                            <a:schemeClr val="tx1"/>
                          </a:solidFill>
                          <a:latin typeface="+mn-ea"/>
                          <a:ea typeface="+mn-ea"/>
                        </a:rPr>
                      </a:br>
                      <a:r>
                        <a:rPr kumimoji="1" lang="ja-JP" altLang="en-US" sz="1000" b="0" dirty="0">
                          <a:solidFill>
                            <a:schemeClr val="tx1"/>
                          </a:solidFill>
                          <a:latin typeface="+mn-ea"/>
                          <a:ea typeface="+mn-ea"/>
                        </a:rPr>
                        <a:t>ひかり電話⇔</a:t>
                      </a:r>
                      <a:r>
                        <a:rPr kumimoji="1" lang="en-US" altLang="ja-JP" sz="1000" b="0" dirty="0">
                          <a:solidFill>
                            <a:schemeClr val="tx1"/>
                          </a:solidFill>
                          <a:latin typeface="+mn-ea"/>
                          <a:ea typeface="+mn-ea"/>
                        </a:rPr>
                        <a:t>PSTN</a:t>
                      </a:r>
                      <a:r>
                        <a:rPr kumimoji="1" lang="ja-JP" altLang="en-US" sz="1000" b="0" dirty="0">
                          <a:solidFill>
                            <a:schemeClr val="tx1"/>
                          </a:solidFill>
                          <a:latin typeface="+mn-ea"/>
                          <a:ea typeface="+mn-ea"/>
                        </a:rPr>
                        <a:t>は</a:t>
                      </a:r>
                      <a:r>
                        <a:rPr kumimoji="1" lang="en-US" altLang="ja-JP" sz="1000" b="0" dirty="0">
                          <a:solidFill>
                            <a:schemeClr val="tx1"/>
                          </a:solidFill>
                          <a:latin typeface="+mn-ea"/>
                          <a:ea typeface="+mn-ea"/>
                        </a:rPr>
                        <a:t>ENUM</a:t>
                      </a:r>
                      <a:r>
                        <a:rPr kumimoji="1" lang="ja-JP" altLang="en-US" sz="1000" b="0" dirty="0">
                          <a:solidFill>
                            <a:schemeClr val="tx1"/>
                          </a:solidFill>
                          <a:latin typeface="+mn-ea"/>
                          <a:ea typeface="+mn-ea"/>
                        </a:rPr>
                        <a:t>切替工事：無で設定</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dirty="0"/>
                    </a:p>
                  </a:txBody>
                  <a:tcP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81282210"/>
                  </a:ext>
                </a:extLst>
              </a:tr>
              <a:tr h="285033">
                <a:tc>
                  <a:txBody>
                    <a:bodyPr/>
                    <a:lstStyle/>
                    <a:p>
                      <a:pPr algn="r"/>
                      <a:r>
                        <a:rPr kumimoji="1" lang="en-US" altLang="ja-JP" sz="1000" b="0" i="0" baseline="0" dirty="0">
                          <a:solidFill>
                            <a:schemeClr val="tx1"/>
                          </a:solidFill>
                          <a:latin typeface="+mn-ea"/>
                          <a:ea typeface="+mn-ea"/>
                        </a:rPr>
                        <a:t>24</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電話番号情報</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rPr>
                        <a:t>繰り返し最大数：</a:t>
                      </a:r>
                      <a:r>
                        <a:rPr kumimoji="1" lang="en-US" altLang="ja-JP" sz="1000" dirty="0">
                          <a:latin typeface="+mn-ea"/>
                          <a:ea typeface="+mn-ea"/>
                        </a:rPr>
                        <a:t>300</a:t>
                      </a:r>
                      <a:r>
                        <a:rPr kumimoji="1" lang="ja-JP" altLang="en-US" sz="1000" dirty="0">
                          <a:latin typeface="+mn-ea"/>
                          <a:ea typeface="+mn-ea"/>
                        </a:rPr>
                        <a:t>（フロントシステムの</a:t>
                      </a:r>
                      <a:r>
                        <a:rPr kumimoji="1" lang="en-US" altLang="ja-JP" sz="1000" dirty="0">
                          <a:latin typeface="+mn-ea"/>
                          <a:ea typeface="+mn-ea"/>
                        </a:rPr>
                        <a:t>1</a:t>
                      </a:r>
                      <a:r>
                        <a:rPr kumimoji="1" lang="ja-JP" altLang="en-US" sz="1000" dirty="0">
                          <a:latin typeface="+mn-ea"/>
                          <a:ea typeface="+mn-ea"/>
                        </a:rPr>
                        <a:t>オーダで受け付ける電話番号数の最大値）</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82021265"/>
                  </a:ext>
                </a:extLst>
              </a:tr>
              <a:tr h="285033">
                <a:tc>
                  <a:txBody>
                    <a:bodyPr/>
                    <a:lstStyle/>
                    <a:p>
                      <a:pPr algn="r"/>
                      <a:r>
                        <a:rPr kumimoji="1" lang="en-US" altLang="ja-JP" sz="1000" b="0" i="0" baseline="0" dirty="0">
                          <a:solidFill>
                            <a:schemeClr val="tx1"/>
                          </a:solidFill>
                          <a:latin typeface="+mn-ea"/>
                          <a:ea typeface="+mn-ea"/>
                        </a:rPr>
                        <a:t>25</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電話番号</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番ポ対象の電話番号</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有</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1700969"/>
                  </a:ext>
                </a:extLst>
              </a:tr>
            </a:tbl>
          </a:graphicData>
        </a:graphic>
      </p:graphicFrame>
      <p:sp>
        <p:nvSpPr>
          <p:cNvPr id="8" name="テキスト ボックス 7">
            <a:extLst>
              <a:ext uri="{FF2B5EF4-FFF2-40B4-BE49-F238E27FC236}">
                <a16:creationId xmlns:a16="http://schemas.microsoft.com/office/drawing/2014/main" id="{A99F0A30-0E88-5672-E663-4F8A1CDEDA2A}"/>
              </a:ext>
            </a:extLst>
          </p:cNvPr>
          <p:cNvSpPr txBox="1"/>
          <p:nvPr/>
        </p:nvSpPr>
        <p:spPr>
          <a:xfrm>
            <a:off x="9353128" y="8745755"/>
            <a:ext cx="2946888"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　</a:t>
            </a:r>
          </a:p>
        </p:txBody>
      </p:sp>
      <p:sp>
        <p:nvSpPr>
          <p:cNvPr id="9" name="テキスト ボックス 8">
            <a:extLst>
              <a:ext uri="{FF2B5EF4-FFF2-40B4-BE49-F238E27FC236}">
                <a16:creationId xmlns:a16="http://schemas.microsoft.com/office/drawing/2014/main" id="{C4C2F42B-3250-026A-C6F2-564B30C1859F}"/>
              </a:ext>
            </a:extLst>
          </p:cNvPr>
          <p:cNvSpPr txBox="1"/>
          <p:nvPr/>
        </p:nvSpPr>
        <p:spPr>
          <a:xfrm>
            <a:off x="319238" y="8761410"/>
            <a:ext cx="5900849"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sp>
        <p:nvSpPr>
          <p:cNvPr id="11" name="テキスト ボックス 10">
            <a:extLst>
              <a:ext uri="{FF2B5EF4-FFF2-40B4-BE49-F238E27FC236}">
                <a16:creationId xmlns:a16="http://schemas.microsoft.com/office/drawing/2014/main" id="{4947826E-BE64-C99B-B7C2-0C929F2DC27D}"/>
              </a:ext>
            </a:extLst>
          </p:cNvPr>
          <p:cNvSpPr txBox="1"/>
          <p:nvPr/>
        </p:nvSpPr>
        <p:spPr>
          <a:xfrm>
            <a:off x="305774" y="2712368"/>
            <a:ext cx="4425892"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ひかり電話工事（番ポ工事）結果</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IN</a:t>
            </a:r>
            <a:r>
              <a:rPr lang="ja-JP" altLang="en-US" sz="1000" dirty="0">
                <a:latin typeface="+mn-ea"/>
                <a:ea typeface="+mn-ea"/>
                <a:cs typeface="Meiryo UI" panose="020B0604030504040204" pitchFamily="50" charset="-128"/>
              </a:rPr>
              <a:t>）の追加・設定条件変更項目（２／３）</a:t>
            </a:r>
          </a:p>
        </p:txBody>
      </p:sp>
      <p:sp>
        <p:nvSpPr>
          <p:cNvPr id="2" name="スライド番号プレースホルダー 1">
            <a:extLst>
              <a:ext uri="{FF2B5EF4-FFF2-40B4-BE49-F238E27FC236}">
                <a16:creationId xmlns:a16="http://schemas.microsoft.com/office/drawing/2014/main" id="{6F73FBD8-A36C-B5D3-3E40-19F5BED80D66}"/>
              </a:ext>
            </a:extLst>
          </p:cNvPr>
          <p:cNvSpPr>
            <a:spLocks noGrp="1"/>
          </p:cNvSpPr>
          <p:nvPr>
            <p:ph type="sldNum" sz="quarter" idx="4"/>
          </p:nvPr>
        </p:nvSpPr>
        <p:spPr/>
        <p:txBody>
          <a:bodyPr/>
          <a:lstStyle/>
          <a:p>
            <a:r>
              <a:rPr lang="en-US" altLang="ja-JP"/>
              <a:t>01.2-</a:t>
            </a:r>
            <a:fld id="{4C5E2FD1-144F-442B-9A84-40AAF03513A2}" type="slidenum">
              <a:rPr lang="en-US" altLang="ja-JP" smtClean="0"/>
              <a:pPr/>
              <a:t>20</a:t>
            </a:fld>
            <a:endParaRPr lang="en-US" altLang="ja-JP" dirty="0"/>
          </a:p>
        </p:txBody>
      </p:sp>
    </p:spTree>
    <p:extLst>
      <p:ext uri="{BB962C8B-B14F-4D97-AF65-F5344CB8AC3E}">
        <p14:creationId xmlns:p14="http://schemas.microsoft.com/office/powerpoint/2010/main" val="53666018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246E0C9B-B270-02E7-E94B-839239740DD7}"/>
              </a:ext>
            </a:extLst>
          </p:cNvPr>
          <p:cNvGraphicFramePr>
            <a:graphicFrameLocks noGrp="1"/>
          </p:cNvGraphicFramePr>
          <p:nvPr>
            <p:extLst>
              <p:ext uri="{D42A27DB-BD31-4B8C-83A1-F6EECF244321}">
                <p14:modId xmlns:p14="http://schemas.microsoft.com/office/powerpoint/2010/main" val="1466846644"/>
              </p:ext>
            </p:extLst>
          </p:nvPr>
        </p:nvGraphicFramePr>
        <p:xfrm>
          <a:off x="280120" y="3000400"/>
          <a:ext cx="11881319" cy="4134526"/>
        </p:xfrm>
        <a:graphic>
          <a:graphicData uri="http://schemas.openxmlformats.org/drawingml/2006/table">
            <a:tbl>
              <a:tblPr firstRow="1" bandRow="1"/>
              <a:tblGrid>
                <a:gridCol w="379883">
                  <a:extLst>
                    <a:ext uri="{9D8B030D-6E8A-4147-A177-3AD203B41FA5}">
                      <a16:colId xmlns:a16="http://schemas.microsoft.com/office/drawing/2014/main" val="1538776126"/>
                    </a:ext>
                  </a:extLst>
                </a:gridCol>
                <a:gridCol w="2348676">
                  <a:extLst>
                    <a:ext uri="{9D8B030D-6E8A-4147-A177-3AD203B41FA5}">
                      <a16:colId xmlns:a16="http://schemas.microsoft.com/office/drawing/2014/main" val="1041818836"/>
                    </a:ext>
                  </a:extLst>
                </a:gridCol>
                <a:gridCol w="426280">
                  <a:extLst>
                    <a:ext uri="{9D8B030D-6E8A-4147-A177-3AD203B41FA5}">
                      <a16:colId xmlns:a16="http://schemas.microsoft.com/office/drawing/2014/main" val="4135359382"/>
                    </a:ext>
                  </a:extLst>
                </a:gridCol>
                <a:gridCol w="3591120">
                  <a:extLst>
                    <a:ext uri="{9D8B030D-6E8A-4147-A177-3AD203B41FA5}">
                      <a16:colId xmlns:a16="http://schemas.microsoft.com/office/drawing/2014/main" val="4265908979"/>
                    </a:ext>
                  </a:extLst>
                </a:gridCol>
                <a:gridCol w="564823">
                  <a:extLst>
                    <a:ext uri="{9D8B030D-6E8A-4147-A177-3AD203B41FA5}">
                      <a16:colId xmlns:a16="http://schemas.microsoft.com/office/drawing/2014/main" val="1431603539"/>
                    </a:ext>
                  </a:extLst>
                </a:gridCol>
                <a:gridCol w="661102">
                  <a:extLst>
                    <a:ext uri="{9D8B030D-6E8A-4147-A177-3AD203B41FA5}">
                      <a16:colId xmlns:a16="http://schemas.microsoft.com/office/drawing/2014/main" val="30332666"/>
                    </a:ext>
                  </a:extLst>
                </a:gridCol>
                <a:gridCol w="727213">
                  <a:extLst>
                    <a:ext uri="{9D8B030D-6E8A-4147-A177-3AD203B41FA5}">
                      <a16:colId xmlns:a16="http://schemas.microsoft.com/office/drawing/2014/main" val="2432646958"/>
                    </a:ext>
                  </a:extLst>
                </a:gridCol>
                <a:gridCol w="545409">
                  <a:extLst>
                    <a:ext uri="{9D8B030D-6E8A-4147-A177-3AD203B41FA5}">
                      <a16:colId xmlns:a16="http://schemas.microsoft.com/office/drawing/2014/main" val="2633145411"/>
                    </a:ext>
                  </a:extLst>
                </a:gridCol>
                <a:gridCol w="2636813">
                  <a:extLst>
                    <a:ext uri="{9D8B030D-6E8A-4147-A177-3AD203B41FA5}">
                      <a16:colId xmlns:a16="http://schemas.microsoft.com/office/drawing/2014/main" val="333746056"/>
                    </a:ext>
                  </a:extLst>
                </a:gridCol>
              </a:tblGrid>
              <a:tr h="187933">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algn="ctr"/>
                      <a:r>
                        <a:rPr kumimoji="1" lang="ja-JP" altLang="en-US" sz="1000" b="0" i="0" baseline="0" dirty="0">
                          <a:solidFill>
                            <a:schemeClr val="tx1"/>
                          </a:solidFill>
                          <a:latin typeface="+mn-ea"/>
                          <a:ea typeface="+mn-ea"/>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設定 </a:t>
                      </a: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hMerge="1">
                  <a:txBody>
                    <a:bodyPr/>
                    <a:lstStyle/>
                    <a:p>
                      <a:endParaRPr kumimoji="1" lang="ja-JP" altLang="en-US"/>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繰り</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返し</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有無</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18793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ひかり電話工事</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n-ea"/>
                          <a:ea typeface="+mn-ea"/>
                        </a:rPr>
                        <a:t>(</a:t>
                      </a:r>
                      <a:r>
                        <a:rPr kumimoji="1" lang="ja-JP" altLang="en-US" sz="1000" b="0" i="0" baseline="0" dirty="0">
                          <a:solidFill>
                            <a:schemeClr val="tx1"/>
                          </a:solidFill>
                          <a:latin typeface="+mn-ea"/>
                          <a:ea typeface="+mn-ea"/>
                        </a:rPr>
                        <a:t>既存</a:t>
                      </a:r>
                      <a:r>
                        <a:rPr kumimoji="1" lang="en-US" altLang="ja-JP" sz="1000" b="0" i="0" baseline="0" dirty="0">
                          <a:solidFill>
                            <a:schemeClr val="tx1"/>
                          </a:solidFill>
                          <a:latin typeface="+mn-ea"/>
                          <a:ea typeface="+mn-ea"/>
                        </a:rPr>
                        <a:t>)</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vMerge="1">
                  <a:txBody>
                    <a:bodyPr/>
                    <a:lstStyle/>
                    <a:p>
                      <a:endParaRPr kumimoji="1" lang="ja-JP" altLang="en-US"/>
                    </a:p>
                  </a:txBody>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2241015"/>
                  </a:ext>
                </a:extLst>
              </a:tr>
              <a:tr h="75173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事業者</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工事結果</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60797685"/>
                  </a:ext>
                </a:extLst>
              </a:tr>
              <a:tr h="375866">
                <a:tc>
                  <a:txBody>
                    <a:bodyPr/>
                    <a:lstStyle/>
                    <a:p>
                      <a:pPr algn="r"/>
                      <a:r>
                        <a:rPr kumimoji="1" lang="en-US" altLang="ja-JP" sz="1000" b="0" i="0" baseline="0" dirty="0">
                          <a:solidFill>
                            <a:schemeClr val="tx1"/>
                          </a:solidFill>
                          <a:latin typeface="+mn-ea"/>
                          <a:ea typeface="+mn-ea"/>
                        </a:rPr>
                        <a:t>26</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　工事結果情報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以下条件を全て満たす場合に必須で流通する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　　電文</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ID</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が</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2920</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：番ポ工事</a:t>
                      </a:r>
                      <a:br>
                        <a:rPr kumimoji="1" lang="ja-JP" altLang="en-US" sz="1000" b="0" i="0" u="none" strike="noStrike" kern="1200" cap="none" spc="0" normalizeH="0" baseline="0" noProof="0" dirty="0">
                          <a:ln>
                            <a:noFill/>
                          </a:ln>
                          <a:solidFill>
                            <a:prstClr val="black"/>
                          </a:solidFill>
                          <a:effectLst/>
                          <a:uLnTx/>
                          <a:uFillTx/>
                          <a:latin typeface="+mn-ea"/>
                          <a:ea typeface="+mn-ea"/>
                          <a:cs typeface="+mn-cs"/>
                        </a:rPr>
                      </a:br>
                      <a:r>
                        <a:rPr kumimoji="1" lang="ja-JP" altLang="en-US" sz="1000" b="0" i="0" u="none" strike="noStrike" kern="1200" cap="none" spc="0" normalizeH="0" baseline="0" noProof="0" dirty="0">
                          <a:ln>
                            <a:noFill/>
                          </a:ln>
                          <a:solidFill>
                            <a:prstClr val="black"/>
                          </a:solidFill>
                          <a:effectLst/>
                          <a:uLnTx/>
                          <a:uFillTx/>
                          <a:latin typeface="+mn-ea"/>
                          <a:ea typeface="+mn-ea"/>
                          <a:cs typeface="+mn-cs"/>
                        </a:rPr>
                        <a:t>　　番ポ工事結果種別が</a:t>
                      </a:r>
                      <a:r>
                        <a:rPr kumimoji="1" lang="en-US" altLang="zh-TW" sz="1000" b="0" i="0" u="none" strike="noStrike" kern="1200" cap="none" spc="0" normalizeH="0" baseline="0" noProof="0" dirty="0">
                          <a:ln>
                            <a:noFill/>
                          </a:ln>
                          <a:solidFill>
                            <a:prstClr val="black"/>
                          </a:solidFill>
                          <a:effectLst/>
                          <a:uLnTx/>
                          <a:uFillTx/>
                          <a:latin typeface="+mn-ea"/>
                          <a:ea typeface="+mn-ea"/>
                          <a:cs typeface="+mn-cs"/>
                        </a:rPr>
                        <a:t>2</a:t>
                      </a:r>
                      <a:r>
                        <a:rPr kumimoji="1" lang="zh-TW" altLang="en-US" sz="1000" b="0" i="0" u="none" strike="noStrike" kern="1200" cap="none" spc="0" normalizeH="0" baseline="0" noProof="0" dirty="0">
                          <a:ln>
                            <a:noFill/>
                          </a:ln>
                          <a:solidFill>
                            <a:prstClr val="black"/>
                          </a:solidFill>
                          <a:effectLst/>
                          <a:uLnTx/>
                          <a:uFillTx/>
                          <a:latin typeface="+mn-ea"/>
                          <a:ea typeface="+mn-ea"/>
                          <a:cs typeface="+mn-cs"/>
                        </a:rPr>
                        <a:t>：工事結果情報</a:t>
                      </a:r>
                      <a:endParaRPr kumimoji="1" lang="en-US" altLang="zh-TW"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zh-TW"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工事結果情報は、番号取得事業者と移転元事業者の組み合わせ数分流通する</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以下の項目は双方向番ポ開始前に申し込まれた片方向番ポとして登録されたオーダの工事結果情報では流通しない</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　　統合オーダ</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ID</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（結果情報）</a:t>
                      </a:r>
                      <a:endParaRPr kumimoji="1" lang="en-US" altLang="ja-JP" sz="1000" b="0" i="0" u="none" strike="noStrike" kern="1200" cap="none" spc="0" normalizeH="0" baseline="0" noProof="0" dirty="0">
                        <a:ln>
                          <a:noFill/>
                        </a:ln>
                        <a:solidFill>
                          <a:prstClr val="black"/>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　　オーダ番号（結果情報）</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6051750"/>
                  </a:ext>
                </a:extLst>
              </a:tr>
              <a:tr h="375866">
                <a:tc>
                  <a:txBody>
                    <a:bodyPr/>
                    <a:lstStyle/>
                    <a:p>
                      <a:pPr algn="r"/>
                      <a:r>
                        <a:rPr kumimoji="1" lang="en-US" altLang="ja-JP" sz="1000" b="0" i="0" baseline="0" dirty="0">
                          <a:solidFill>
                            <a:schemeClr val="tx1"/>
                          </a:solidFill>
                          <a:latin typeface="+mn-ea"/>
                          <a:ea typeface="+mn-ea"/>
                        </a:rPr>
                        <a:t>27</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　　統合オーダ</a:t>
                      </a:r>
                      <a:r>
                        <a:rPr kumimoji="1" lang="en-US" altLang="ja-JP" sz="1000" b="0" i="0" baseline="0" dirty="0">
                          <a:solidFill>
                            <a:schemeClr val="tx1"/>
                          </a:solidFill>
                          <a:latin typeface="+mn-ea"/>
                          <a:ea typeface="+mn-ea"/>
                        </a:rPr>
                        <a:t>ID</a:t>
                      </a:r>
                      <a:r>
                        <a:rPr kumimoji="1" lang="ja-JP" altLang="en-US" sz="1000" b="0" i="0" baseline="0" dirty="0">
                          <a:solidFill>
                            <a:schemeClr val="tx1"/>
                          </a:solidFill>
                          <a:latin typeface="+mn-ea"/>
                          <a:ea typeface="+mn-ea"/>
                        </a:rPr>
                        <a:t>（結果情報）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番ポ工事結果種別が</a:t>
                      </a:r>
                      <a:r>
                        <a:rPr kumimoji="1" lang="en-US" altLang="ja-JP" sz="1000" b="0" i="0" baseline="0" dirty="0">
                          <a:solidFill>
                            <a:schemeClr val="tx1"/>
                          </a:solidFill>
                          <a:latin typeface="+mn-ea"/>
                          <a:ea typeface="+mn-ea"/>
                        </a:rPr>
                        <a:t>2</a:t>
                      </a:r>
                      <a:r>
                        <a:rPr kumimoji="1" lang="ja-JP" altLang="en-US" sz="1000" b="0" i="0" baseline="0" dirty="0">
                          <a:solidFill>
                            <a:schemeClr val="tx1"/>
                          </a:solidFill>
                          <a:latin typeface="+mn-ea"/>
                          <a:ea typeface="+mn-ea"/>
                        </a:rPr>
                        <a:t>：工事結果情報の場合に流通する統合オーダ</a:t>
                      </a:r>
                      <a:r>
                        <a:rPr kumimoji="1" lang="en-US" altLang="ja-JP" sz="1000" b="0" i="0" baseline="0" dirty="0">
                          <a:solidFill>
                            <a:schemeClr val="tx1"/>
                          </a:solidFill>
                          <a:latin typeface="+mn-ea"/>
                          <a:ea typeface="+mn-ea"/>
                        </a:rPr>
                        <a:t>ID</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extLst>
                  <a:ext uri="{0D108BD9-81ED-4DB2-BD59-A6C34878D82A}">
                    <a16:rowId xmlns:a16="http://schemas.microsoft.com/office/drawing/2014/main" val="1763484983"/>
                  </a:ext>
                </a:extLst>
              </a:tr>
              <a:tr h="375866">
                <a:tc>
                  <a:txBody>
                    <a:bodyPr/>
                    <a:lstStyle/>
                    <a:p>
                      <a:pPr algn="r"/>
                      <a:r>
                        <a:rPr kumimoji="1" lang="en-US" altLang="ja-JP" sz="1000" b="0" i="0" baseline="0" dirty="0">
                          <a:solidFill>
                            <a:schemeClr val="tx1"/>
                          </a:solidFill>
                          <a:latin typeface="+mn-ea"/>
                          <a:ea typeface="+mn-ea"/>
                        </a:rPr>
                        <a:t>28</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zh-TW" altLang="en-US" sz="1000" b="0" i="0" baseline="0" dirty="0">
                          <a:solidFill>
                            <a:schemeClr val="tx1"/>
                          </a:solidFill>
                          <a:latin typeface="+mn-ea"/>
                          <a:ea typeface="+mn-ea"/>
                        </a:rPr>
                        <a:t>　　移転元事業者</a:t>
                      </a:r>
                      <a:r>
                        <a:rPr kumimoji="1" lang="ja-JP" altLang="en-US" sz="1000" b="0" i="0" baseline="0" dirty="0">
                          <a:solidFill>
                            <a:schemeClr val="tx1"/>
                          </a:solidFill>
                          <a:latin typeface="+mn-ea"/>
                          <a:ea typeface="+mn-ea"/>
                        </a:rPr>
                        <a:t>（結果情報）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番ポ工事結果種別が</a:t>
                      </a:r>
                      <a:r>
                        <a:rPr kumimoji="1" lang="en-US" altLang="ja-JP" sz="1000" b="0" i="0" baseline="0" dirty="0">
                          <a:solidFill>
                            <a:schemeClr val="tx1"/>
                          </a:solidFill>
                          <a:latin typeface="+mn-ea"/>
                          <a:ea typeface="+mn-ea"/>
                        </a:rPr>
                        <a:t>2</a:t>
                      </a:r>
                      <a:r>
                        <a:rPr kumimoji="1" lang="ja-JP" altLang="en-US" sz="1000" b="0" i="0" baseline="0" dirty="0">
                          <a:solidFill>
                            <a:schemeClr val="tx1"/>
                          </a:solidFill>
                          <a:latin typeface="+mn-ea"/>
                          <a:ea typeface="+mn-ea"/>
                        </a:rPr>
                        <a:t>：工事結果情報の場合に流通する移転元</a:t>
                      </a:r>
                      <a:r>
                        <a:rPr kumimoji="1" lang="zh-TW" altLang="en-US" sz="1000" b="0" i="0" baseline="0" dirty="0">
                          <a:solidFill>
                            <a:schemeClr val="tx1"/>
                          </a:solidFill>
                          <a:latin typeface="+mn-ea"/>
                          <a:ea typeface="+mn-ea"/>
                        </a:rPr>
                        <a:t>事業者</a:t>
                      </a:r>
                      <a:r>
                        <a:rPr kumimoji="1" lang="ja-JP" altLang="en-US" sz="1000" b="0" i="0" baseline="0" dirty="0">
                          <a:solidFill>
                            <a:schemeClr val="tx1"/>
                          </a:solidFill>
                          <a:latin typeface="+mn-ea"/>
                          <a:ea typeface="+mn-ea"/>
                        </a:rPr>
                        <a:t>名</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extLst>
                  <a:ext uri="{0D108BD9-81ED-4DB2-BD59-A6C34878D82A}">
                    <a16:rowId xmlns:a16="http://schemas.microsoft.com/office/drawing/2014/main" val="856637669"/>
                  </a:ext>
                </a:extLst>
              </a:tr>
              <a:tr h="375866">
                <a:tc>
                  <a:txBody>
                    <a:bodyPr/>
                    <a:lstStyle/>
                    <a:p>
                      <a:pPr algn="r"/>
                      <a:r>
                        <a:rPr kumimoji="1" lang="en-US" altLang="ja-JP" sz="1000" b="0" i="0" baseline="0" dirty="0">
                          <a:solidFill>
                            <a:schemeClr val="tx1"/>
                          </a:solidFill>
                          <a:latin typeface="+mn-ea"/>
                          <a:ea typeface="+mn-ea"/>
                        </a:rPr>
                        <a:t>29</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　　オーダ番号（結果情報）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番ポ工事結果種別が</a:t>
                      </a:r>
                      <a:r>
                        <a:rPr kumimoji="1" lang="en-US" altLang="ja-JP" sz="1000" b="0" i="0" baseline="0" dirty="0">
                          <a:solidFill>
                            <a:schemeClr val="tx1"/>
                          </a:solidFill>
                          <a:latin typeface="+mn-ea"/>
                          <a:ea typeface="+mn-ea"/>
                        </a:rPr>
                        <a:t>2</a:t>
                      </a:r>
                      <a:r>
                        <a:rPr kumimoji="1" lang="ja-JP" altLang="en-US" sz="1000" b="0" i="0" baseline="0" dirty="0">
                          <a:solidFill>
                            <a:schemeClr val="tx1"/>
                          </a:solidFill>
                          <a:latin typeface="+mn-ea"/>
                          <a:ea typeface="+mn-ea"/>
                        </a:rPr>
                        <a:t>：工事結果情報の場合に流通するオーダ番号</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extLst>
                  <a:ext uri="{0D108BD9-81ED-4DB2-BD59-A6C34878D82A}">
                    <a16:rowId xmlns:a16="http://schemas.microsoft.com/office/drawing/2014/main" val="1836395445"/>
                  </a:ext>
                </a:extLst>
              </a:tr>
              <a:tr h="375866">
                <a:tc>
                  <a:txBody>
                    <a:bodyPr/>
                    <a:lstStyle/>
                    <a:p>
                      <a:pPr algn="r"/>
                      <a:r>
                        <a:rPr kumimoji="1" lang="en-US" altLang="ja-JP" sz="1000" b="0" i="0" baseline="0" dirty="0">
                          <a:solidFill>
                            <a:schemeClr val="tx1"/>
                          </a:solidFill>
                          <a:latin typeface="+mn-ea"/>
                          <a:ea typeface="+mn-ea"/>
                        </a:rPr>
                        <a:t>30</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　　</a:t>
                      </a:r>
                      <a:r>
                        <a:rPr kumimoji="1" lang="zh-TW" altLang="en-US" sz="1000" b="0" i="0" baseline="0" dirty="0">
                          <a:solidFill>
                            <a:schemeClr val="tx1"/>
                          </a:solidFill>
                          <a:latin typeface="+mn-ea"/>
                          <a:ea typeface="+mn-ea"/>
                        </a:rPr>
                        <a:t>番号取得事業者</a:t>
                      </a:r>
                      <a:r>
                        <a:rPr kumimoji="1" lang="ja-JP" altLang="en-US" sz="1000" b="0" i="0" baseline="0" dirty="0">
                          <a:solidFill>
                            <a:schemeClr val="tx1"/>
                          </a:solidFill>
                          <a:latin typeface="+mn-ea"/>
                          <a:ea typeface="+mn-ea"/>
                        </a:rPr>
                        <a:t>（結果情報）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番ポ工事結果種別が</a:t>
                      </a:r>
                      <a:r>
                        <a:rPr kumimoji="1" lang="en-US" altLang="ja-JP" sz="1000" b="0" i="0" baseline="0" dirty="0">
                          <a:solidFill>
                            <a:schemeClr val="tx1"/>
                          </a:solidFill>
                          <a:latin typeface="+mn-ea"/>
                          <a:ea typeface="+mn-ea"/>
                        </a:rPr>
                        <a:t>2</a:t>
                      </a:r>
                      <a:r>
                        <a:rPr kumimoji="1" lang="ja-JP" altLang="en-US" sz="1000" b="0" i="0" baseline="0" dirty="0">
                          <a:solidFill>
                            <a:schemeClr val="tx1"/>
                          </a:solidFill>
                          <a:latin typeface="+mn-ea"/>
                          <a:ea typeface="+mn-ea"/>
                        </a:rPr>
                        <a:t>：工事結果情報の場合に流通する</a:t>
                      </a:r>
                      <a:r>
                        <a:rPr kumimoji="1" lang="zh-TW" altLang="en-US" sz="1000" b="0" i="0" baseline="0" dirty="0">
                          <a:solidFill>
                            <a:schemeClr val="tx1"/>
                          </a:solidFill>
                          <a:latin typeface="+mn-ea"/>
                          <a:ea typeface="+mn-ea"/>
                        </a:rPr>
                        <a:t>番号取得事業者</a:t>
                      </a:r>
                      <a:r>
                        <a:rPr kumimoji="1" lang="ja-JP" altLang="en-US" sz="1000" b="0" i="0" baseline="0" dirty="0">
                          <a:solidFill>
                            <a:schemeClr val="tx1"/>
                          </a:solidFill>
                          <a:latin typeface="+mn-ea"/>
                          <a:ea typeface="+mn-ea"/>
                        </a:rPr>
                        <a:t>名</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以下条件を全て満たす場合に必須で流通する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電文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ID</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：番ポ工事</a:t>
                      </a:r>
                      <a:b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番ポ工事結果種別が</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：工事結果情報</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9486844"/>
                  </a:ext>
                </a:extLst>
              </a:tr>
              <a:tr h="375866">
                <a:tc>
                  <a:txBody>
                    <a:bodyPr/>
                    <a:lstStyle/>
                    <a:p>
                      <a:pPr algn="r"/>
                      <a:r>
                        <a:rPr kumimoji="1" lang="en-US" altLang="ja-JP" sz="1000" b="0" i="0" baseline="0" dirty="0">
                          <a:solidFill>
                            <a:schemeClr val="tx1"/>
                          </a:solidFill>
                          <a:latin typeface="+mn-ea"/>
                          <a:ea typeface="+mn-ea"/>
                        </a:rPr>
                        <a:t>31</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番ポ工事結果コード</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1000" b="0" i="0" baseline="0" dirty="0">
                          <a:solidFill>
                            <a:schemeClr val="tx1"/>
                          </a:solidFill>
                          <a:latin typeface="+mn-ea"/>
                          <a:ea typeface="+mn-ea"/>
                        </a:rPr>
                        <a:t>00</a:t>
                      </a:r>
                      <a:r>
                        <a:rPr kumimoji="1" lang="ja-JP" altLang="en-US" sz="1000" b="0" i="0" baseline="0" dirty="0">
                          <a:solidFill>
                            <a:schemeClr val="tx1"/>
                          </a:solidFill>
                          <a:latin typeface="+mn-ea"/>
                          <a:ea typeface="+mn-ea"/>
                        </a:rPr>
                        <a:t>：完了</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6991373"/>
                  </a:ext>
                </a:extLst>
              </a:tr>
              <a:tr h="375866">
                <a:tc>
                  <a:txBody>
                    <a:bodyPr/>
                    <a:lstStyle/>
                    <a:p>
                      <a:pPr algn="r"/>
                      <a:r>
                        <a:rPr kumimoji="1" lang="en-US" altLang="ja-JP" sz="1000" b="0" i="0" baseline="0" dirty="0">
                          <a:solidFill>
                            <a:schemeClr val="tx1"/>
                          </a:solidFill>
                          <a:latin typeface="+mn-ea"/>
                          <a:ea typeface="+mn-ea"/>
                        </a:rPr>
                        <a:t>32</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メタル</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情報</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a:r>
                        <a:rPr kumimoji="1" lang="ja-JP" altLang="en-US" sz="1000" b="0" i="0" baseline="0" dirty="0">
                          <a:solidFill>
                            <a:schemeClr val="tx1"/>
                          </a:solidFill>
                          <a:latin typeface="+mn-ea"/>
                          <a:ea typeface="+mn-ea"/>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メタル</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SO</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の場合は必須で流通する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ひかり</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SO</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の場合は流通しない</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4031206"/>
                  </a:ext>
                </a:extLst>
              </a:tr>
              <a:tr h="375866">
                <a:tc>
                  <a:txBody>
                    <a:bodyPr/>
                    <a:lstStyle/>
                    <a:p>
                      <a:pPr algn="r"/>
                      <a:r>
                        <a:rPr kumimoji="1" lang="en-US" altLang="ja-JP" sz="1000" b="0" i="0" baseline="0" dirty="0">
                          <a:solidFill>
                            <a:schemeClr val="tx1"/>
                          </a:solidFill>
                          <a:latin typeface="+mn-ea"/>
                          <a:ea typeface="+mn-ea"/>
                        </a:rPr>
                        <a:t>33</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代表電話番号</a:t>
                      </a:r>
                      <a:endParaRPr kumimoji="1" lang="zh-TW"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新規</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strike="noStrike" baseline="0" dirty="0">
                          <a:solidFill>
                            <a:schemeClr val="tx1"/>
                          </a:solidFill>
                          <a:latin typeface="+mn-ea"/>
                          <a:ea typeface="+mn-ea"/>
                        </a:rPr>
                        <a:t>（ひかり電話）工事依頼情報流通で流通した代表電話番号</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無</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ひかり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の場合は流通しない</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メタル</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SO</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の場合は必須で流通する</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8709051"/>
                  </a:ext>
                </a:extLst>
              </a:tr>
            </a:tbl>
          </a:graphicData>
        </a:graphic>
      </p:graphicFrame>
      <p:sp>
        <p:nvSpPr>
          <p:cNvPr id="6" name="テキスト ボックス 5">
            <a:extLst>
              <a:ext uri="{FF2B5EF4-FFF2-40B4-BE49-F238E27FC236}">
                <a16:creationId xmlns:a16="http://schemas.microsoft.com/office/drawing/2014/main" id="{D4E15F7D-BFB9-99D4-5D48-8DC705B0D2BB}"/>
              </a:ext>
            </a:extLst>
          </p:cNvPr>
          <p:cNvSpPr txBox="1"/>
          <p:nvPr/>
        </p:nvSpPr>
        <p:spPr>
          <a:xfrm>
            <a:off x="9353128" y="7162964"/>
            <a:ext cx="2946888"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　</a:t>
            </a:r>
          </a:p>
        </p:txBody>
      </p:sp>
      <p:sp>
        <p:nvSpPr>
          <p:cNvPr id="8" name="テキスト ボックス 7">
            <a:extLst>
              <a:ext uri="{FF2B5EF4-FFF2-40B4-BE49-F238E27FC236}">
                <a16:creationId xmlns:a16="http://schemas.microsoft.com/office/drawing/2014/main" id="{81809338-5E62-5A1B-47D2-92D4A2B9FC4C}"/>
              </a:ext>
            </a:extLst>
          </p:cNvPr>
          <p:cNvSpPr txBox="1"/>
          <p:nvPr/>
        </p:nvSpPr>
        <p:spPr>
          <a:xfrm>
            <a:off x="319930" y="7178619"/>
            <a:ext cx="5900849"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sp>
        <p:nvSpPr>
          <p:cNvPr id="9" name="テキスト ボックス 8">
            <a:extLst>
              <a:ext uri="{FF2B5EF4-FFF2-40B4-BE49-F238E27FC236}">
                <a16:creationId xmlns:a16="http://schemas.microsoft.com/office/drawing/2014/main" id="{3B3C4309-F934-7023-7579-3DEAD3CF13F8}"/>
              </a:ext>
            </a:extLst>
          </p:cNvPr>
          <p:cNvSpPr txBox="1"/>
          <p:nvPr/>
        </p:nvSpPr>
        <p:spPr>
          <a:xfrm>
            <a:off x="326649" y="2784376"/>
            <a:ext cx="4425892"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ひかり電話工事（番ポ工事）結果</a:t>
            </a:r>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IN</a:t>
            </a:r>
            <a:r>
              <a:rPr lang="ja-JP" altLang="en-US" sz="1000" dirty="0">
                <a:latin typeface="+mn-ea"/>
                <a:ea typeface="+mn-ea"/>
                <a:cs typeface="Meiryo UI" panose="020B0604030504040204" pitchFamily="50" charset="-128"/>
              </a:rPr>
              <a:t>）の追加・設定条件変更項目（３／３）</a:t>
            </a:r>
          </a:p>
        </p:txBody>
      </p:sp>
      <p:sp>
        <p:nvSpPr>
          <p:cNvPr id="12" name="コンテンツ プレースホルダー 5">
            <a:extLst>
              <a:ext uri="{FF2B5EF4-FFF2-40B4-BE49-F238E27FC236}">
                <a16:creationId xmlns:a16="http://schemas.microsoft.com/office/drawing/2014/main" id="{7E558AD8-954F-5840-8C03-E757DA2480C1}"/>
              </a:ext>
            </a:extLst>
          </p:cNvPr>
          <p:cNvSpPr>
            <a:spLocks noGrp="1"/>
          </p:cNvSpPr>
          <p:nvPr>
            <p:ph sz="quarter" idx="10"/>
          </p:nvPr>
        </p:nvSpPr>
        <p:spPr>
          <a:xfrm>
            <a:off x="190110" y="660140"/>
            <a:ext cx="12456000" cy="1836204"/>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インタフェースアダプタ機能（６／９）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pPr lvl="0"/>
            <a:r>
              <a:rPr lang="ja-JP" altLang="en-US" dirty="0"/>
              <a:t>　・電文</a:t>
            </a:r>
            <a:r>
              <a:rPr lang="en-US" altLang="ja-JP" dirty="0"/>
              <a:t>ID</a:t>
            </a:r>
            <a:r>
              <a:rPr lang="ja-JP" altLang="en-US" dirty="0"/>
              <a:t>に新規コードとして、番ポ工事を追加する</a:t>
            </a:r>
          </a:p>
          <a:p>
            <a:pPr lvl="0"/>
            <a:r>
              <a:rPr lang="ja-JP" altLang="en-US" dirty="0"/>
              <a:t>　・新規項目として、番ポ工事結果種別、着信試験用の電話番号、番号取得事業者の連絡先情報等、番ポ工事結果、代表電話番号を追加する</a:t>
            </a:r>
          </a:p>
          <a:p>
            <a:pPr lvl="0"/>
            <a:r>
              <a:rPr lang="ja-JP" altLang="en-US" dirty="0"/>
              <a:t>　・番ポ工事結果コードの追加により、１回の（ひかり電話）工事依頼情報流通（番ポ工事）の送信に対し、工事結果情報流通（番ポ工事）（事業者情報）を受信後、事業者毎の工事結果情報流通</a:t>
            </a:r>
            <a:endParaRPr lang="en-US" altLang="ja-JP" dirty="0"/>
          </a:p>
          <a:p>
            <a:pPr lvl="0"/>
            <a:r>
              <a:rPr lang="ja-JP" altLang="en-US" dirty="0"/>
              <a:t>（番ポ工事：工事結果情報）を受信可能とする</a:t>
            </a:r>
            <a:r>
              <a:rPr lang="en-US" altLang="ja-JP" dirty="0"/>
              <a:t/>
            </a:r>
            <a:br>
              <a:rPr lang="en-US" altLang="ja-JP" dirty="0"/>
            </a:br>
            <a:r>
              <a:rPr lang="ja-JP" altLang="en-US" dirty="0"/>
              <a:t>　</a:t>
            </a:r>
            <a:r>
              <a:rPr lang="en-US" altLang="ja-JP" dirty="0"/>
              <a:t>【</a:t>
            </a:r>
            <a:r>
              <a:rPr lang="ja-JP" altLang="en-US" dirty="0"/>
              <a:t>イ</a:t>
            </a:r>
            <a:r>
              <a:rPr lang="en-US" altLang="ja-JP" dirty="0"/>
              <a:t>】【A】</a:t>
            </a:r>
            <a:r>
              <a:rPr lang="ja-JP" altLang="en-US" dirty="0"/>
              <a:t>設備連携から受信するひかり電話工事（番ポ工事）結果に新規項目として、番ポ工事結果種別、着信試験用の電話番号、番号取得事業者の連絡先情報等、番ポ工事結果、代表電話番号を追加する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変更対象のインタフェース一覧および</a:t>
            </a:r>
            <a:r>
              <a:rPr lang="ja-JP" altLang="en-US" sz="1050" dirty="0">
                <a:latin typeface="Meiryo UI" panose="020B0604030504040204" pitchFamily="50" charset="-128"/>
                <a:ea typeface="Meiryo UI" panose="020B0604030504040204" pitchFamily="50" charset="-128"/>
              </a:rPr>
              <a:t>ひかり電話工事（番ポ工事）結果</a:t>
            </a:r>
            <a:r>
              <a:rPr lang="ja-JP" altLang="en-US" dirty="0"/>
              <a:t>の追加・設定条件変更項目の内容を以下に示す</a:t>
            </a:r>
          </a:p>
        </p:txBody>
      </p:sp>
      <p:sp>
        <p:nvSpPr>
          <p:cNvPr id="2" name="スライド番号プレースホルダー 1">
            <a:extLst>
              <a:ext uri="{FF2B5EF4-FFF2-40B4-BE49-F238E27FC236}">
                <a16:creationId xmlns:a16="http://schemas.microsoft.com/office/drawing/2014/main" id="{DB6D7E6E-4CCE-6689-6550-046443F46E18}"/>
              </a:ext>
            </a:extLst>
          </p:cNvPr>
          <p:cNvSpPr>
            <a:spLocks noGrp="1"/>
          </p:cNvSpPr>
          <p:nvPr>
            <p:ph type="sldNum" sz="quarter" idx="4"/>
          </p:nvPr>
        </p:nvSpPr>
        <p:spPr/>
        <p:txBody>
          <a:bodyPr/>
          <a:lstStyle/>
          <a:p>
            <a:r>
              <a:rPr lang="en-US" altLang="ja-JP"/>
              <a:t>01.2-</a:t>
            </a:r>
            <a:fld id="{4C5E2FD1-144F-442B-9A84-40AAF03513A2}" type="slidenum">
              <a:rPr lang="en-US" altLang="ja-JP" smtClean="0"/>
              <a:pPr/>
              <a:t>21</a:t>
            </a:fld>
            <a:endParaRPr lang="en-US" altLang="ja-JP" dirty="0"/>
          </a:p>
        </p:txBody>
      </p:sp>
    </p:spTree>
    <p:extLst>
      <p:ext uri="{BB962C8B-B14F-4D97-AF65-F5344CB8AC3E}">
        <p14:creationId xmlns:p14="http://schemas.microsoft.com/office/powerpoint/2010/main" val="365024253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39"/>
            <a:ext cx="12456000" cy="1865837"/>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インタフェースアダプタ機能（７／９）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pPr lvl="0"/>
            <a:r>
              <a:rPr lang="ja-JP" altLang="en-US" dirty="0"/>
              <a:t>　・電文</a:t>
            </a:r>
            <a:r>
              <a:rPr lang="en-US" altLang="ja-JP" dirty="0"/>
              <a:t>ID</a:t>
            </a:r>
            <a:r>
              <a:rPr lang="ja-JP" altLang="en-US" dirty="0"/>
              <a:t>に新規コードとして、番ポ工事を追加する</a:t>
            </a:r>
          </a:p>
          <a:p>
            <a:pPr lvl="0"/>
            <a:r>
              <a:rPr lang="ja-JP" altLang="en-US" dirty="0"/>
              <a:t>　・新規項目として、番ポ工事結果種別、着信試験用の電話番号、番号取得事業者の連絡先情報等、番ポ工事結果、代表電話番号を追加する</a:t>
            </a:r>
          </a:p>
          <a:p>
            <a:pPr lvl="0"/>
            <a:r>
              <a:rPr lang="ja-JP" altLang="en-US" dirty="0"/>
              <a:t>　・番ポ工事結果コードの追加により、１回の（ひかり電話）工事依頼情報流通（番ポ工事）の送信に対し、工事結果情報流通（番ポ工事）（事業者情報）を受信後、事業者毎の工事結果情報流通</a:t>
            </a:r>
            <a:endParaRPr lang="en-US" altLang="ja-JP" dirty="0"/>
          </a:p>
          <a:p>
            <a:pPr lvl="0"/>
            <a:r>
              <a:rPr lang="ja-JP" altLang="en-US" dirty="0"/>
              <a:t>（番ポ工事：工事結果情報）を受信可能とする</a:t>
            </a:r>
            <a:r>
              <a:rPr lang="en-US" altLang="ja-JP" dirty="0"/>
              <a:t/>
            </a:r>
            <a:br>
              <a:rPr lang="en-US" altLang="ja-JP" dirty="0"/>
            </a:br>
            <a:r>
              <a:rPr lang="ja-JP" altLang="en-US" dirty="0"/>
              <a:t>　</a:t>
            </a:r>
            <a:r>
              <a:rPr lang="en-US" altLang="ja-JP" dirty="0"/>
              <a:t>【</a:t>
            </a:r>
            <a:r>
              <a:rPr lang="ja-JP" altLang="en-US" dirty="0"/>
              <a:t>イ</a:t>
            </a:r>
            <a:r>
              <a:rPr lang="en-US" altLang="ja-JP" dirty="0"/>
              <a:t>】【A】</a:t>
            </a:r>
            <a:r>
              <a:rPr lang="ja-JP" altLang="en-US" dirty="0"/>
              <a:t>設備連携から受信するひかり電話工事（番ポ工事）結果に新規項目として、番ポ工事結果種別、着信試験用の電話番号、番号取得事業者の連絡先情報等、番ポ工事結果、代表電話番号を追加する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変更対象のインタフェース一覧および</a:t>
            </a:r>
            <a:r>
              <a:rPr lang="ja-JP" altLang="en-US" sz="1050" dirty="0">
                <a:latin typeface="Meiryo UI" panose="020B0604030504040204" pitchFamily="50" charset="-128"/>
                <a:ea typeface="Meiryo UI" panose="020B0604030504040204" pitchFamily="50" charset="-128"/>
              </a:rPr>
              <a:t>ひかり電話工事（番ポ工事）結果</a:t>
            </a:r>
            <a:r>
              <a:rPr lang="ja-JP" altLang="en-US" dirty="0"/>
              <a:t>の追加・設定条件変更項目の内容を以下に示す</a:t>
            </a:r>
          </a:p>
        </p:txBody>
      </p:sp>
      <p:graphicFrame>
        <p:nvGraphicFramePr>
          <p:cNvPr id="10" name="表 9">
            <a:extLst>
              <a:ext uri="{FF2B5EF4-FFF2-40B4-BE49-F238E27FC236}">
                <a16:creationId xmlns:a16="http://schemas.microsoft.com/office/drawing/2014/main" id="{A244FC13-053E-757E-3F4C-849FC9D8505F}"/>
              </a:ext>
            </a:extLst>
          </p:cNvPr>
          <p:cNvGraphicFramePr>
            <a:graphicFrameLocks noGrp="1"/>
          </p:cNvGraphicFramePr>
          <p:nvPr>
            <p:extLst>
              <p:ext uri="{D42A27DB-BD31-4B8C-83A1-F6EECF244321}">
                <p14:modId xmlns:p14="http://schemas.microsoft.com/office/powerpoint/2010/main" val="3013660942"/>
              </p:ext>
            </p:extLst>
          </p:nvPr>
        </p:nvGraphicFramePr>
        <p:xfrm>
          <a:off x="253457" y="2856384"/>
          <a:ext cx="6848862" cy="673200"/>
        </p:xfrm>
        <a:graphic>
          <a:graphicData uri="http://schemas.openxmlformats.org/drawingml/2006/table">
            <a:tbl>
              <a:tblPr firstRow="1" bandRow="1">
                <a:tableStyleId>{5C22544A-7EE6-4342-B048-85BDC9FD1C3A}</a:tableStyleId>
              </a:tblPr>
              <a:tblGrid>
                <a:gridCol w="368862">
                  <a:extLst>
                    <a:ext uri="{9D8B030D-6E8A-4147-A177-3AD203B41FA5}">
                      <a16:colId xmlns:a16="http://schemas.microsoft.com/office/drawing/2014/main" val="577897162"/>
                    </a:ext>
                  </a:extLst>
                </a:gridCol>
                <a:gridCol w="1800000">
                  <a:extLst>
                    <a:ext uri="{9D8B030D-6E8A-4147-A177-3AD203B41FA5}">
                      <a16:colId xmlns:a16="http://schemas.microsoft.com/office/drawing/2014/main" val="3737558213"/>
                    </a:ext>
                  </a:extLst>
                </a:gridCol>
                <a:gridCol w="1800000">
                  <a:extLst>
                    <a:ext uri="{9D8B030D-6E8A-4147-A177-3AD203B41FA5}">
                      <a16:colId xmlns:a16="http://schemas.microsoft.com/office/drawing/2014/main" val="3538918581"/>
                    </a:ext>
                  </a:extLst>
                </a:gridCol>
                <a:gridCol w="2880000">
                  <a:extLst>
                    <a:ext uri="{9D8B030D-6E8A-4147-A177-3AD203B41FA5}">
                      <a16:colId xmlns:a16="http://schemas.microsoft.com/office/drawing/2014/main" val="2886814635"/>
                    </a:ext>
                  </a:extLst>
                </a:gridCol>
              </a:tblGrid>
              <a:tr h="112447">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項番</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grid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機能部間</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hMerge="1">
                  <a:txBody>
                    <a:bodyPr/>
                    <a:lstStyle/>
                    <a:p>
                      <a:endParaRPr kumimoji="1" lang="ja-JP" altLang="en-US"/>
                    </a:p>
                  </a:txBody>
                  <a:tcPr/>
                </a:tc>
                <a:tc rowSpan="2">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インタフェース名</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3846507720"/>
                  </a:ext>
                </a:extLst>
              </a:tr>
              <a:tr h="112447">
                <a:tc vMerge="1">
                  <a:txBody>
                    <a:bodyPr/>
                    <a:lstStyle/>
                    <a:p>
                      <a:endParaRPr kumimoji="1" lang="ja-JP" altLang="en-US"/>
                    </a:p>
                  </a:txBody>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流通元</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algn="ctr"/>
                      <a:r>
                        <a:rPr kumimoji="1" lang="ja-JP" altLang="en-US" sz="1000" b="0" baseline="0" dirty="0">
                          <a:solidFill>
                            <a:schemeClr val="tx1"/>
                          </a:solidFill>
                          <a:latin typeface="Meiryo UI" panose="020B0604030504040204" pitchFamily="50" charset="-128"/>
                          <a:ea typeface="Meiryo UI" panose="020B0604030504040204" pitchFamily="50" charset="-128"/>
                        </a:rPr>
                        <a:t>流通先</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vMerge="1">
                  <a:txBody>
                    <a:bodyPr/>
                    <a:lstStyle/>
                    <a:p>
                      <a:endParaRPr kumimoji="1" lang="ja-JP" altLang="en-US"/>
                    </a:p>
                  </a:txBody>
                  <a:tcPr/>
                </a:tc>
                <a:extLst>
                  <a:ext uri="{0D108BD9-81ED-4DB2-BD59-A6C34878D82A}">
                    <a16:rowId xmlns:a16="http://schemas.microsoft.com/office/drawing/2014/main" val="2222201602"/>
                  </a:ext>
                </a:extLst>
              </a:tr>
              <a:tr h="112447">
                <a:tc>
                  <a:txBody>
                    <a:bodyPr/>
                    <a:lstStyle/>
                    <a:p>
                      <a:pPr algn="r"/>
                      <a:r>
                        <a:rPr kumimoji="1" lang="en-US" altLang="ja-JP" sz="1000" baseline="0" dirty="0">
                          <a:latin typeface="Meiryo UI" panose="020B0604030504040204" pitchFamily="50" charset="-128"/>
                          <a:ea typeface="Meiryo UI" panose="020B0604030504040204" pitchFamily="50" charset="-128"/>
                        </a:rPr>
                        <a:t>1</a:t>
                      </a:r>
                      <a:endParaRPr kumimoji="1" lang="ja-JP" altLang="en-US" sz="1000" baseline="0" dirty="0">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オーダ制御</a:t>
                      </a:r>
                      <a:endParaRPr kumimoji="1" lang="en-US" altLang="ja-JP"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l"/>
                      <a:r>
                        <a:rPr kumimoji="1" lang="ja-JP" altLang="en-US" sz="1000" baseline="0" dirty="0">
                          <a:solidFill>
                            <a:schemeClr val="tx1"/>
                          </a:solidFill>
                          <a:latin typeface="Meiryo UI" panose="020B0604030504040204" pitchFamily="50" charset="-128"/>
                          <a:ea typeface="Meiryo UI" panose="020B0604030504040204" pitchFamily="50" charset="-128"/>
                        </a:rPr>
                        <a:t>設備連携</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lang="ja-JP" altLang="en-US" sz="1000" dirty="0">
                          <a:solidFill>
                            <a:schemeClr val="tx1"/>
                          </a:solidFill>
                          <a:latin typeface="+mn-lt"/>
                          <a:ea typeface="Meiryo UI" panose="020B0604030504040204" pitchFamily="50" charset="-128"/>
                          <a:cs typeface="Meiryo UI" panose="020B0604030504040204" pitchFamily="50" charset="-128"/>
                        </a:rPr>
                        <a:t>ひかり電話工事（番ポ工事）結果の</a:t>
                      </a:r>
                      <a:r>
                        <a:rPr lang="en-US" altLang="ja-JP" sz="1000" dirty="0">
                          <a:solidFill>
                            <a:schemeClr val="tx1"/>
                          </a:solidFill>
                          <a:latin typeface="+mn-lt"/>
                          <a:ea typeface="Meiryo UI" panose="020B0604030504040204" pitchFamily="50" charset="-128"/>
                          <a:cs typeface="Meiryo UI" panose="020B0604030504040204" pitchFamily="50" charset="-128"/>
                        </a:rPr>
                        <a:t>ACK</a:t>
                      </a:r>
                      <a:endParaRPr kumimoji="1" lang="ja-JP" altLang="en-US" sz="100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3974455"/>
                  </a:ext>
                </a:extLst>
              </a:tr>
            </a:tbl>
          </a:graphicData>
        </a:graphic>
      </p:graphicFrame>
      <p:sp>
        <p:nvSpPr>
          <p:cNvPr id="11" name="テキスト ボックス 10">
            <a:extLst>
              <a:ext uri="{FF2B5EF4-FFF2-40B4-BE49-F238E27FC236}">
                <a16:creationId xmlns:a16="http://schemas.microsoft.com/office/drawing/2014/main" id="{B459B377-2EE4-56FF-1807-8784BACA950D}"/>
              </a:ext>
            </a:extLst>
          </p:cNvPr>
          <p:cNvSpPr txBox="1"/>
          <p:nvPr/>
        </p:nvSpPr>
        <p:spPr>
          <a:xfrm>
            <a:off x="253457" y="2667127"/>
            <a:ext cx="1027525" cy="153888"/>
          </a:xfrm>
          <a:prstGeom prst="rect">
            <a:avLst/>
          </a:prstGeom>
          <a:noFill/>
        </p:spPr>
        <p:txBody>
          <a:bodyPr wrap="none" lIns="0" tIns="0" rIns="0" bIns="0" rtlCol="0" anchor="ctr" anchorCtr="0">
            <a:spAutoFit/>
          </a:bodyPr>
          <a:lstStyle/>
          <a:p>
            <a:pPr algn="l"/>
            <a:r>
              <a:rPr lang="ja-JP" altLang="en-US" sz="1000" dirty="0">
                <a:latin typeface="+mn-ea"/>
                <a:ea typeface="+mn-ea"/>
                <a:cs typeface="Meiryo UI" panose="020B0604030504040204" pitchFamily="50" charset="-128"/>
              </a:rPr>
              <a:t>■対象インタフェース</a:t>
            </a:r>
          </a:p>
        </p:txBody>
      </p:sp>
      <p:sp>
        <p:nvSpPr>
          <p:cNvPr id="17" name="テキスト ボックス 16">
            <a:extLst>
              <a:ext uri="{FF2B5EF4-FFF2-40B4-BE49-F238E27FC236}">
                <a16:creationId xmlns:a16="http://schemas.microsoft.com/office/drawing/2014/main" id="{86AFE2EA-2740-E111-B93C-39CC9021CA23}"/>
              </a:ext>
            </a:extLst>
          </p:cNvPr>
          <p:cNvSpPr txBox="1"/>
          <p:nvPr/>
        </p:nvSpPr>
        <p:spPr>
          <a:xfrm>
            <a:off x="9353128" y="6937872"/>
            <a:ext cx="2946888" cy="248402"/>
          </a:xfrm>
          <a:prstGeom prst="rect">
            <a:avLst/>
          </a:prstGeom>
          <a:noFill/>
        </p:spPr>
        <p:txBody>
          <a:bodyPr wrap="none" lIns="36000" tIns="46800" rIns="36000" bIns="46800" rtlCol="0" anchor="ctr" anchorCtr="0">
            <a:spAutoFit/>
          </a:bodyPr>
          <a:lstStyle/>
          <a:p>
            <a:pPr algn="l"/>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凡例</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　◎：必須　○：条件付き必須　</a:t>
            </a:r>
            <a:r>
              <a:rPr lang="en-US" altLang="ja-JP" sz="1000" dirty="0">
                <a:latin typeface="+mn-ea"/>
                <a:ea typeface="+mn-ea"/>
                <a:cs typeface="Meiryo UI" panose="020B0604030504040204" pitchFamily="50" charset="-128"/>
              </a:rPr>
              <a:t>-</a:t>
            </a:r>
            <a:r>
              <a:rPr lang="ja-JP" altLang="en-US" sz="1000" dirty="0">
                <a:latin typeface="+mn-ea"/>
                <a:ea typeface="+mn-ea"/>
                <a:cs typeface="Meiryo UI" panose="020B0604030504040204" pitchFamily="50" charset="-128"/>
              </a:rPr>
              <a:t>：設定なし　</a:t>
            </a:r>
          </a:p>
        </p:txBody>
      </p:sp>
      <p:sp>
        <p:nvSpPr>
          <p:cNvPr id="19" name="テキスト ボックス 18">
            <a:extLst>
              <a:ext uri="{FF2B5EF4-FFF2-40B4-BE49-F238E27FC236}">
                <a16:creationId xmlns:a16="http://schemas.microsoft.com/office/drawing/2014/main" id="{8464C1CF-2668-2970-9EBE-9E69EDFE9CFA}"/>
              </a:ext>
            </a:extLst>
          </p:cNvPr>
          <p:cNvSpPr txBox="1"/>
          <p:nvPr/>
        </p:nvSpPr>
        <p:spPr>
          <a:xfrm>
            <a:off x="251304" y="6946214"/>
            <a:ext cx="5900849" cy="232747"/>
          </a:xfrm>
          <a:prstGeom prst="rect">
            <a:avLst/>
          </a:prstGeom>
          <a:noFill/>
        </p:spPr>
        <p:txBody>
          <a:bodyPr wrap="square" lIns="36000" tIns="36000" rIns="36000" bIns="36000" rtlCol="0">
            <a:spAutoFit/>
          </a:bodyPr>
          <a:lstStyle/>
          <a:p>
            <a:pPr marL="538163" indent="-538163"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：ひかり電話工事（既存）はひかり</a:t>
            </a:r>
            <a:r>
              <a:rPr lang="en-US" altLang="ja-JP" sz="1000" dirty="0">
                <a:latin typeface="+mn-ea"/>
                <a:ea typeface="+mn-ea"/>
              </a:rPr>
              <a:t>SO</a:t>
            </a:r>
            <a:r>
              <a:rPr lang="ja-JP" altLang="en-US" sz="1000" dirty="0">
                <a:latin typeface="+mn-ea"/>
                <a:ea typeface="+mn-ea"/>
              </a:rPr>
              <a:t>で流通し、番ポ工事はひかり</a:t>
            </a:r>
            <a:r>
              <a:rPr lang="en-US" altLang="ja-JP" sz="1000" dirty="0">
                <a:latin typeface="+mn-ea"/>
                <a:ea typeface="+mn-ea"/>
              </a:rPr>
              <a:t>SO</a:t>
            </a:r>
            <a:r>
              <a:rPr lang="ja-JP" altLang="en-US" sz="1000" dirty="0">
                <a:latin typeface="+mn-ea"/>
                <a:ea typeface="+mn-ea"/>
              </a:rPr>
              <a:t>およびメタル</a:t>
            </a:r>
            <a:r>
              <a:rPr lang="en-US" altLang="ja-JP" sz="1000" dirty="0">
                <a:latin typeface="+mn-ea"/>
                <a:ea typeface="+mn-ea"/>
              </a:rPr>
              <a:t>SO</a:t>
            </a:r>
            <a:r>
              <a:rPr lang="ja-JP" altLang="en-US" sz="1000" dirty="0">
                <a:latin typeface="+mn-ea"/>
                <a:ea typeface="+mn-ea"/>
              </a:rPr>
              <a:t>で流通する</a:t>
            </a:r>
            <a:endParaRPr kumimoji="1" lang="en-US" altLang="ja-JP" sz="1000" baseline="0" dirty="0">
              <a:solidFill>
                <a:schemeClr val="tx1"/>
              </a:solidFill>
              <a:latin typeface="+mn-ea"/>
              <a:ea typeface="+mn-ea"/>
              <a:cs typeface="Meiryo UI" panose="020B0604030504040204" pitchFamily="50" charset="-128"/>
            </a:endParaRPr>
          </a:p>
        </p:txBody>
      </p:sp>
      <p:sp>
        <p:nvSpPr>
          <p:cNvPr id="20" name="テキスト ボックス 19">
            <a:extLst>
              <a:ext uri="{FF2B5EF4-FFF2-40B4-BE49-F238E27FC236}">
                <a16:creationId xmlns:a16="http://schemas.microsoft.com/office/drawing/2014/main" id="{EA7EA458-8FC9-7A1D-0E8C-1DA8325916C5}"/>
              </a:ext>
            </a:extLst>
          </p:cNvPr>
          <p:cNvSpPr txBox="1"/>
          <p:nvPr/>
        </p:nvSpPr>
        <p:spPr>
          <a:xfrm>
            <a:off x="253457" y="3859991"/>
            <a:ext cx="4273606" cy="153888"/>
          </a:xfrm>
          <a:prstGeom prst="rect">
            <a:avLst/>
          </a:prstGeom>
          <a:noFill/>
        </p:spPr>
        <p:txBody>
          <a:bodyPr wrap="none" lIns="0" tIns="0" rIns="0" bIns="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n-lt"/>
                <a:ea typeface="Meiryo UI" panose="020B0604030504040204" pitchFamily="50" charset="-128"/>
                <a:cs typeface="Meiryo UI" panose="020B0604030504040204" pitchFamily="50" charset="-128"/>
              </a:rPr>
              <a:t>ひかり電話工事（番ポ工事）結果の</a:t>
            </a:r>
            <a:r>
              <a:rPr lang="en-US" altLang="ja-JP" sz="1000" dirty="0">
                <a:latin typeface="+mn-lt"/>
                <a:ea typeface="Meiryo UI" panose="020B0604030504040204" pitchFamily="50" charset="-128"/>
                <a:cs typeface="Meiryo UI" panose="020B0604030504040204" pitchFamily="50" charset="-128"/>
              </a:rPr>
              <a:t>ACK</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OUT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）の追加・設定条件変更項目</a:t>
            </a:r>
          </a:p>
        </p:txBody>
      </p:sp>
      <p:graphicFrame>
        <p:nvGraphicFramePr>
          <p:cNvPr id="21" name="表 20">
            <a:extLst>
              <a:ext uri="{FF2B5EF4-FFF2-40B4-BE49-F238E27FC236}">
                <a16:creationId xmlns:a16="http://schemas.microsoft.com/office/drawing/2014/main" id="{941C9AED-BC78-4812-5444-571EB2C9B14A}"/>
              </a:ext>
            </a:extLst>
          </p:cNvPr>
          <p:cNvGraphicFramePr>
            <a:graphicFrameLocks noGrp="1"/>
          </p:cNvGraphicFramePr>
          <p:nvPr>
            <p:extLst>
              <p:ext uri="{D42A27DB-BD31-4B8C-83A1-F6EECF244321}">
                <p14:modId xmlns:p14="http://schemas.microsoft.com/office/powerpoint/2010/main" val="1428510751"/>
              </p:ext>
            </p:extLst>
          </p:nvPr>
        </p:nvGraphicFramePr>
        <p:xfrm>
          <a:off x="251304" y="4095379"/>
          <a:ext cx="11910136" cy="2809445"/>
        </p:xfrm>
        <a:graphic>
          <a:graphicData uri="http://schemas.openxmlformats.org/drawingml/2006/table">
            <a:tbl>
              <a:tblPr firstRow="1" bandRow="1"/>
              <a:tblGrid>
                <a:gridCol w="399127">
                  <a:extLst>
                    <a:ext uri="{9D8B030D-6E8A-4147-A177-3AD203B41FA5}">
                      <a16:colId xmlns:a16="http://schemas.microsoft.com/office/drawing/2014/main" val="1538776126"/>
                    </a:ext>
                  </a:extLst>
                </a:gridCol>
                <a:gridCol w="2467650">
                  <a:extLst>
                    <a:ext uri="{9D8B030D-6E8A-4147-A177-3AD203B41FA5}">
                      <a16:colId xmlns:a16="http://schemas.microsoft.com/office/drawing/2014/main" val="1041818836"/>
                    </a:ext>
                  </a:extLst>
                </a:gridCol>
                <a:gridCol w="447874">
                  <a:extLst>
                    <a:ext uri="{9D8B030D-6E8A-4147-A177-3AD203B41FA5}">
                      <a16:colId xmlns:a16="http://schemas.microsoft.com/office/drawing/2014/main" val="4135359382"/>
                    </a:ext>
                  </a:extLst>
                </a:gridCol>
                <a:gridCol w="3773029">
                  <a:extLst>
                    <a:ext uri="{9D8B030D-6E8A-4147-A177-3AD203B41FA5}">
                      <a16:colId xmlns:a16="http://schemas.microsoft.com/office/drawing/2014/main" val="4265908979"/>
                    </a:ext>
                  </a:extLst>
                </a:gridCol>
                <a:gridCol w="593434">
                  <a:extLst>
                    <a:ext uri="{9D8B030D-6E8A-4147-A177-3AD203B41FA5}">
                      <a16:colId xmlns:a16="http://schemas.microsoft.com/office/drawing/2014/main" val="1431603539"/>
                    </a:ext>
                  </a:extLst>
                </a:gridCol>
                <a:gridCol w="694590">
                  <a:extLst>
                    <a:ext uri="{9D8B030D-6E8A-4147-A177-3AD203B41FA5}">
                      <a16:colId xmlns:a16="http://schemas.microsoft.com/office/drawing/2014/main" val="30332666"/>
                    </a:ext>
                  </a:extLst>
                </a:gridCol>
                <a:gridCol w="764050">
                  <a:extLst>
                    <a:ext uri="{9D8B030D-6E8A-4147-A177-3AD203B41FA5}">
                      <a16:colId xmlns:a16="http://schemas.microsoft.com/office/drawing/2014/main" val="2432646958"/>
                    </a:ext>
                  </a:extLst>
                </a:gridCol>
                <a:gridCol w="2770382">
                  <a:extLst>
                    <a:ext uri="{9D8B030D-6E8A-4147-A177-3AD203B41FA5}">
                      <a16:colId xmlns:a16="http://schemas.microsoft.com/office/drawing/2014/main" val="333746056"/>
                    </a:ext>
                  </a:extLst>
                </a:gridCol>
              </a:tblGrid>
              <a:tr h="164020">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項番</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lvl1pPr marL="0" algn="l" defTabSz="914400" rtl="0" eaLnBrk="1" latinLnBrk="0" hangingPunct="1">
                        <a:defRPr kumimoji="1" sz="1800" b="1" kern="1200">
                          <a:solidFill>
                            <a:schemeClr val="lt1"/>
                          </a:solidFill>
                          <a:latin typeface="Meiryo UI"/>
                          <a:ea typeface="ＭＳ Ｐゴシック"/>
                        </a:defRPr>
                      </a:lvl1pPr>
                      <a:lvl2pPr marL="457200" algn="l" defTabSz="914400" rtl="0" eaLnBrk="1" latinLnBrk="0" hangingPunct="1">
                        <a:defRPr kumimoji="1" sz="1800" b="1" kern="1200">
                          <a:solidFill>
                            <a:schemeClr val="lt1"/>
                          </a:solidFill>
                          <a:latin typeface="Meiryo UI"/>
                          <a:ea typeface="ＭＳ Ｐゴシック"/>
                        </a:defRPr>
                      </a:lvl2pPr>
                      <a:lvl3pPr marL="914400" algn="l" defTabSz="914400" rtl="0" eaLnBrk="1" latinLnBrk="0" hangingPunct="1">
                        <a:defRPr kumimoji="1" sz="1800" b="1" kern="1200">
                          <a:solidFill>
                            <a:schemeClr val="lt1"/>
                          </a:solidFill>
                          <a:latin typeface="Meiryo UI"/>
                          <a:ea typeface="ＭＳ Ｐゴシック"/>
                        </a:defRPr>
                      </a:lvl3pPr>
                      <a:lvl4pPr marL="1371600" algn="l" defTabSz="914400" rtl="0" eaLnBrk="1" latinLnBrk="0" hangingPunct="1">
                        <a:defRPr kumimoji="1" sz="1800" b="1" kern="1200">
                          <a:solidFill>
                            <a:schemeClr val="lt1"/>
                          </a:solidFill>
                          <a:latin typeface="Meiryo UI"/>
                          <a:ea typeface="ＭＳ Ｐゴシック"/>
                        </a:defRPr>
                      </a:lvl4pPr>
                      <a:lvl5pPr marL="1828800" algn="l" defTabSz="914400" rtl="0" eaLnBrk="1" latinLnBrk="0" hangingPunct="1">
                        <a:defRPr kumimoji="1" sz="1800" b="1" kern="1200">
                          <a:solidFill>
                            <a:schemeClr val="lt1"/>
                          </a:solidFill>
                          <a:latin typeface="Meiryo UI"/>
                          <a:ea typeface="ＭＳ Ｐゴシック"/>
                        </a:defRPr>
                      </a:lvl5pPr>
                      <a:lvl6pPr marL="2286000" algn="l" defTabSz="914400" rtl="0" eaLnBrk="1" latinLnBrk="0" hangingPunct="1">
                        <a:defRPr kumimoji="1" sz="1800" b="1" kern="1200">
                          <a:solidFill>
                            <a:schemeClr val="lt1"/>
                          </a:solidFill>
                          <a:latin typeface="Meiryo UI"/>
                          <a:ea typeface="ＭＳ Ｐゴシック"/>
                        </a:defRPr>
                      </a:lvl6pPr>
                      <a:lvl7pPr marL="2743200" algn="l" defTabSz="914400" rtl="0" eaLnBrk="1" latinLnBrk="0" hangingPunct="1">
                        <a:defRPr kumimoji="1" sz="1800" b="1" kern="1200">
                          <a:solidFill>
                            <a:schemeClr val="lt1"/>
                          </a:solidFill>
                          <a:latin typeface="Meiryo UI"/>
                          <a:ea typeface="ＭＳ Ｐゴシック"/>
                        </a:defRPr>
                      </a:lvl7pPr>
                      <a:lvl8pPr marL="3200400" algn="l" defTabSz="914400" rtl="0" eaLnBrk="1" latinLnBrk="0" hangingPunct="1">
                        <a:defRPr kumimoji="1" sz="1800" b="1" kern="1200">
                          <a:solidFill>
                            <a:schemeClr val="lt1"/>
                          </a:solidFill>
                          <a:latin typeface="Meiryo UI"/>
                          <a:ea typeface="ＭＳ Ｐゴシック"/>
                        </a:defRPr>
                      </a:lvl8pPr>
                      <a:lvl9pPr marL="3657600" algn="l" defTabSz="914400" rtl="0" eaLnBrk="1" latinLnBrk="0" hangingPunct="1">
                        <a:defRPr kumimoji="1" sz="1800" b="1" kern="1200">
                          <a:solidFill>
                            <a:schemeClr val="lt1"/>
                          </a:solidFill>
                          <a:latin typeface="Meiryo UI"/>
                          <a:ea typeface="ＭＳ Ｐゴシック"/>
                        </a:defRPr>
                      </a:lvl9pPr>
                    </a:lstStyle>
                    <a:p>
                      <a:pPr algn="ctr"/>
                      <a:r>
                        <a:rPr kumimoji="1" lang="ja-JP" altLang="en-US" sz="1000" b="0" i="0" baseline="0" dirty="0">
                          <a:solidFill>
                            <a:schemeClr val="tx1"/>
                          </a:solidFill>
                          <a:latin typeface="+mn-ea"/>
                          <a:ea typeface="+mn-ea"/>
                        </a:rPr>
                        <a:t>項目名</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algn="ctr"/>
                      <a:r>
                        <a:rPr kumimoji="1" lang="ja-JP" altLang="en-US" sz="1000" b="0" i="0" baseline="0" dirty="0">
                          <a:solidFill>
                            <a:schemeClr val="tx1"/>
                          </a:solidFill>
                          <a:latin typeface="+mn-ea"/>
                          <a:ea typeface="+mn-ea"/>
                        </a:rPr>
                        <a:t>分類</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内容・設定例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設定 </a:t>
                      </a: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baseline="0" dirty="0">
                          <a:solidFill>
                            <a:schemeClr val="tx1"/>
                          </a:solidFill>
                          <a:latin typeface="Meiryo UI" panose="020B0604030504040204" pitchFamily="50" charset="-128"/>
                          <a:ea typeface="Meiryo UI" panose="020B0604030504040204" pitchFamily="50" charset="-128"/>
                        </a:rPr>
                        <a:t>設定</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hMerge="1">
                  <a:txBody>
                    <a:bodyPr/>
                    <a:lstStyle/>
                    <a:p>
                      <a:endParaRPr kumimoji="1" lang="ja-JP" altLang="en-US"/>
                    </a:p>
                  </a:txBody>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備考</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16402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ひかり電話工事</a:t>
                      </a:r>
                      <a:endParaRPr kumimoji="1" lang="en-US" altLang="ja-JP" sz="1000" b="0" i="0" baseline="0"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baseline="0" dirty="0">
                          <a:solidFill>
                            <a:schemeClr val="tx1"/>
                          </a:solidFill>
                          <a:latin typeface="+mn-ea"/>
                          <a:ea typeface="+mn-ea"/>
                        </a:rPr>
                        <a:t>(</a:t>
                      </a:r>
                      <a:r>
                        <a:rPr kumimoji="1" lang="ja-JP" altLang="en-US" sz="1000" b="0" i="0" baseline="0" dirty="0">
                          <a:solidFill>
                            <a:schemeClr val="tx1"/>
                          </a:solidFill>
                          <a:latin typeface="+mn-ea"/>
                          <a:ea typeface="+mn-ea"/>
                        </a:rPr>
                        <a:t>既存</a:t>
                      </a:r>
                      <a:r>
                        <a:rPr kumimoji="1" lang="en-US" altLang="ja-JP" sz="1000" b="0" i="0" baseline="0" dirty="0">
                          <a:solidFill>
                            <a:schemeClr val="tx1"/>
                          </a:solidFill>
                          <a:latin typeface="+mn-ea"/>
                          <a:ea typeface="+mn-ea"/>
                        </a:rPr>
                        <a:t>)</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番ポ工事</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22241015"/>
                  </a:ext>
                </a:extLst>
              </a:tr>
              <a:tr h="6560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baseline="0" dirty="0">
                        <a:solidFill>
                          <a:schemeClr val="tx1"/>
                        </a:solidFill>
                        <a:latin typeface="Meiryo UI" panose="020B0604030504040204" pitchFamily="50" charset="-128"/>
                        <a:ea typeface="Meiryo UI" panose="020B0604030504040204" pitchFamily="50" charset="-128"/>
                      </a:endParaRP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事業者</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工事結果</a:t>
                      </a:r>
                      <a:r>
                        <a:rPr kumimoji="1" lang="en-US" altLang="ja-JP" sz="1000" b="0" i="0" baseline="0" dirty="0">
                          <a:solidFill>
                            <a:schemeClr val="tx1"/>
                          </a:solidFill>
                          <a:latin typeface="+mn-ea"/>
                          <a:ea typeface="+mn-ea"/>
                        </a:rPr>
                        <a:t/>
                      </a:r>
                      <a:br>
                        <a:rPr kumimoji="1" lang="en-US" altLang="ja-JP" sz="1000" b="0" i="0" baseline="0" dirty="0">
                          <a:solidFill>
                            <a:schemeClr val="tx1"/>
                          </a:solidFill>
                          <a:latin typeface="+mn-ea"/>
                          <a:ea typeface="+mn-ea"/>
                        </a:rPr>
                      </a:br>
                      <a:r>
                        <a:rPr kumimoji="1" lang="ja-JP" altLang="en-US" sz="1000" b="0" i="0" baseline="0" dirty="0">
                          <a:solidFill>
                            <a:schemeClr val="tx1"/>
                          </a:solidFill>
                          <a:latin typeface="+mn-ea"/>
                          <a:ea typeface="+mn-ea"/>
                        </a:rPr>
                        <a:t>情報</a:t>
                      </a:r>
                    </a:p>
                  </a:txBody>
                  <a:tcPr marL="36000" marR="36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3960797685"/>
                  </a:ext>
                </a:extLst>
              </a:tr>
              <a:tr h="801221">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algn="r"/>
                      <a:r>
                        <a:rPr kumimoji="1" lang="en-US" altLang="ja-JP" sz="1000" b="0" i="0" baseline="0" dirty="0">
                          <a:solidFill>
                            <a:schemeClr val="tx1"/>
                          </a:solidFill>
                          <a:latin typeface="+mn-ea"/>
                          <a:ea typeface="+mn-ea"/>
                        </a:rPr>
                        <a:t>1</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kumimoji="1" sz="1800" kern="1200">
                          <a:solidFill>
                            <a:schemeClr val="dk1"/>
                          </a:solidFill>
                          <a:latin typeface="Meiryo UI"/>
                          <a:ea typeface="ＭＳ Ｐゴシック"/>
                        </a:defRPr>
                      </a:lvl1pPr>
                      <a:lvl2pPr marL="457200" algn="l" defTabSz="914400" rtl="0" eaLnBrk="1" latinLnBrk="0" hangingPunct="1">
                        <a:defRPr kumimoji="1" sz="1800" kern="1200">
                          <a:solidFill>
                            <a:schemeClr val="dk1"/>
                          </a:solidFill>
                          <a:latin typeface="Meiryo UI"/>
                          <a:ea typeface="ＭＳ Ｐゴシック"/>
                        </a:defRPr>
                      </a:lvl2pPr>
                      <a:lvl3pPr marL="914400" algn="l" defTabSz="914400" rtl="0" eaLnBrk="1" latinLnBrk="0" hangingPunct="1">
                        <a:defRPr kumimoji="1" sz="1800" kern="1200">
                          <a:solidFill>
                            <a:schemeClr val="dk1"/>
                          </a:solidFill>
                          <a:latin typeface="Meiryo UI"/>
                          <a:ea typeface="ＭＳ Ｐゴシック"/>
                        </a:defRPr>
                      </a:lvl3pPr>
                      <a:lvl4pPr marL="1371600" algn="l" defTabSz="914400" rtl="0" eaLnBrk="1" latinLnBrk="0" hangingPunct="1">
                        <a:defRPr kumimoji="1" sz="1800" kern="1200">
                          <a:solidFill>
                            <a:schemeClr val="dk1"/>
                          </a:solidFill>
                          <a:latin typeface="Meiryo UI"/>
                          <a:ea typeface="ＭＳ Ｐゴシック"/>
                        </a:defRPr>
                      </a:lvl4pPr>
                      <a:lvl5pPr marL="1828800" algn="l" defTabSz="914400" rtl="0" eaLnBrk="1" latinLnBrk="0" hangingPunct="1">
                        <a:defRPr kumimoji="1" sz="1800" kern="1200">
                          <a:solidFill>
                            <a:schemeClr val="dk1"/>
                          </a:solidFill>
                          <a:latin typeface="Meiryo UI"/>
                          <a:ea typeface="ＭＳ Ｐゴシック"/>
                        </a:defRPr>
                      </a:lvl5pPr>
                      <a:lvl6pPr marL="2286000" algn="l" defTabSz="914400" rtl="0" eaLnBrk="1" latinLnBrk="0" hangingPunct="1">
                        <a:defRPr kumimoji="1" sz="1800" kern="1200">
                          <a:solidFill>
                            <a:schemeClr val="dk1"/>
                          </a:solidFill>
                          <a:latin typeface="Meiryo UI"/>
                          <a:ea typeface="ＭＳ Ｐゴシック"/>
                        </a:defRPr>
                      </a:lvl6pPr>
                      <a:lvl7pPr marL="2743200" algn="l" defTabSz="914400" rtl="0" eaLnBrk="1" latinLnBrk="0" hangingPunct="1">
                        <a:defRPr kumimoji="1" sz="1800" kern="1200">
                          <a:solidFill>
                            <a:schemeClr val="dk1"/>
                          </a:solidFill>
                          <a:latin typeface="Meiryo UI"/>
                          <a:ea typeface="ＭＳ Ｐゴシック"/>
                        </a:defRPr>
                      </a:lvl7pPr>
                      <a:lvl8pPr marL="3200400" algn="l" defTabSz="914400" rtl="0" eaLnBrk="1" latinLnBrk="0" hangingPunct="1">
                        <a:defRPr kumimoji="1" sz="1800" kern="1200">
                          <a:solidFill>
                            <a:schemeClr val="dk1"/>
                          </a:solidFill>
                          <a:latin typeface="Meiryo UI"/>
                          <a:ea typeface="ＭＳ Ｐゴシック"/>
                        </a:defRPr>
                      </a:lvl8pPr>
                      <a:lvl9pPr marL="3657600" algn="l" defTabSz="914400" rtl="0" eaLnBrk="1" latinLnBrk="0" hangingPunct="1">
                        <a:defRPr kumimoji="1" sz="1800" kern="1200">
                          <a:solidFill>
                            <a:schemeClr val="dk1"/>
                          </a:solidFill>
                          <a:latin typeface="Meiryo UI"/>
                          <a:ea typeface="ＭＳ Ｐゴシック"/>
                        </a:defRPr>
                      </a:lvl9pPr>
                    </a:lstStyle>
                    <a:p>
                      <a:pPr marL="0" lvl="1" algn="l"/>
                      <a:r>
                        <a:rPr kumimoji="1" lang="ja-JP" altLang="en-US" sz="1000" b="0" i="0" baseline="0" dirty="0">
                          <a:solidFill>
                            <a:schemeClr val="tx1"/>
                          </a:solidFill>
                          <a:latin typeface="+mn-ea"/>
                          <a:ea typeface="+mn-ea"/>
                        </a:rPr>
                        <a:t>電文</a:t>
                      </a:r>
                      <a:r>
                        <a:rPr kumimoji="1" lang="en-US" altLang="ja-JP" sz="1000" b="0" i="0" baseline="0" dirty="0">
                          <a:solidFill>
                            <a:schemeClr val="tx1"/>
                          </a:solidFill>
                          <a:latin typeface="+mn-ea"/>
                          <a:ea typeface="+mn-ea"/>
                        </a:rPr>
                        <a:t>ID</a:t>
                      </a:r>
                      <a:endParaRPr kumimoji="1" lang="ja-JP" altLang="en-US" sz="1000" b="0" i="0" baseline="0" dirty="0">
                        <a:solidFill>
                          <a:schemeClr val="tx1"/>
                        </a:solidFill>
                        <a:latin typeface="+mn-ea"/>
                        <a:ea typeface="+mn-ea"/>
                      </a:endParaRP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OUT</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でそれぞれ工事内容を判定可能な値を設定する</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OUT</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の設定値は以下とする</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2910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：ひかり電話工事（既存）</a:t>
                      </a: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　</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2930</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：番ポ工事（追加）</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4482639"/>
                  </a:ext>
                </a:extLst>
              </a:tr>
              <a:tr h="328040">
                <a:tc>
                  <a:txBody>
                    <a:bodyPr/>
                    <a:lstStyle/>
                    <a:p>
                      <a:pPr algn="r"/>
                      <a:r>
                        <a:rPr kumimoji="1" lang="en-US" altLang="ja-JP" sz="1000" b="0" i="0" baseline="0" dirty="0">
                          <a:solidFill>
                            <a:schemeClr val="tx1"/>
                          </a:solidFill>
                          <a:latin typeface="+mn-ea"/>
                          <a:ea typeface="+mn-ea"/>
                        </a:rPr>
                        <a:t>2</a:t>
                      </a:r>
                      <a:endParaRPr kumimoji="1" lang="ja-JP" altLang="en-US"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番号は、ひかり</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の場合は統合</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番号、メタル</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の場合は</a:t>
                      </a:r>
                      <a:r>
                        <a:rPr kumimoji="1" lang="en-US" altLang="ja-JP" sz="1000" b="0" i="0" baseline="0" dirty="0">
                          <a:solidFill>
                            <a:schemeClr val="tx1"/>
                          </a:solidFill>
                          <a:latin typeface="+mn-ea"/>
                          <a:ea typeface="+mn-ea"/>
                        </a:rPr>
                        <a:t>SO</a:t>
                      </a:r>
                      <a:r>
                        <a:rPr kumimoji="1" lang="ja-JP" altLang="en-US" sz="1000" b="0" i="0" baseline="0" dirty="0">
                          <a:solidFill>
                            <a:schemeClr val="tx1"/>
                          </a:solidFill>
                          <a:latin typeface="+mn-ea"/>
                          <a:ea typeface="+mn-ea"/>
                        </a:rPr>
                        <a:t>番号＋電話番号で流通する</a:t>
                      </a:r>
                      <a:endParaRPr kumimoji="1" lang="en-US" altLang="ja-JP" sz="1000" b="0" i="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1495760"/>
                  </a:ext>
                </a:extLst>
              </a:tr>
              <a:tr h="375404">
                <a:tc>
                  <a:txBody>
                    <a:bodyPr/>
                    <a:lstStyle/>
                    <a:p>
                      <a:pPr algn="r"/>
                      <a:r>
                        <a:rPr kumimoji="1" lang="en-US" altLang="ja-JP" sz="1000" baseline="0" dirty="0">
                          <a:solidFill>
                            <a:schemeClr val="tx1"/>
                          </a:solidFill>
                          <a:latin typeface="+mn-ea"/>
                          <a:ea typeface="+mn-ea"/>
                        </a:rPr>
                        <a:t>3</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設備エラー情報</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baseline="0" dirty="0">
                          <a:solidFill>
                            <a:schemeClr val="tx1"/>
                          </a:solidFill>
                          <a:latin typeface="+mn-ea"/>
                          <a:ea typeface="+mn-ea"/>
                        </a:rPr>
                        <a:t>見出し</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5927072"/>
                  </a:ext>
                </a:extLst>
              </a:tr>
              <a:tr h="320660">
                <a:tc>
                  <a:txBody>
                    <a:bodyPr/>
                    <a:lstStyle/>
                    <a:p>
                      <a:pPr algn="r"/>
                      <a:r>
                        <a:rPr kumimoji="1" lang="en-US" altLang="ja-JP" sz="1000" b="0" i="0" baseline="0" dirty="0">
                          <a:solidFill>
                            <a:schemeClr val="tx1"/>
                          </a:solidFill>
                          <a:latin typeface="+mn-ea"/>
                          <a:ea typeface="+mn-ea"/>
                        </a:rPr>
                        <a:t>4</a:t>
                      </a:r>
                      <a:endParaRPr kumimoji="1" lang="ja-JP" altLang="en-US" sz="1000"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l"/>
                      <a:r>
                        <a:rPr kumimoji="1" lang="ja-JP" altLang="en-US" sz="1000" b="0" i="0" baseline="0" dirty="0">
                          <a:solidFill>
                            <a:schemeClr val="tx1"/>
                          </a:solidFill>
                          <a:latin typeface="+mn-ea"/>
                          <a:ea typeface="+mn-ea"/>
                        </a:rPr>
                        <a:t>　設備処理結果コード</a:t>
                      </a:r>
                    </a:p>
                  </a:txBody>
                  <a:tcPr marL="36000" marR="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既存</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strike="noStrike" baseline="0" dirty="0">
                        <a:solidFill>
                          <a:schemeClr val="tx1"/>
                        </a:solidFill>
                        <a:latin typeface="+mn-ea"/>
                        <a:ea typeface="+mn-ea"/>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chemeClr val="tx1"/>
                        </a:solidFill>
                        <a:effectLst/>
                        <a:uLnTx/>
                        <a:uFillTx/>
                        <a:latin typeface="+mn-ea"/>
                        <a:ea typeface="+mn-ea"/>
                        <a:cs typeface="+mn-cs"/>
                      </a:endParaRPr>
                    </a:p>
                  </a:txBody>
                  <a:tcPr marL="36000" marR="36000" marT="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4627302"/>
                  </a:ext>
                </a:extLst>
              </a:tr>
            </a:tbl>
          </a:graphicData>
        </a:graphic>
      </p:graphicFrame>
      <p:sp>
        <p:nvSpPr>
          <p:cNvPr id="2" name="スライド番号プレースホルダー 1">
            <a:extLst>
              <a:ext uri="{FF2B5EF4-FFF2-40B4-BE49-F238E27FC236}">
                <a16:creationId xmlns:a16="http://schemas.microsoft.com/office/drawing/2014/main" id="{C8A1AF3A-3232-7E91-EDF8-970AEF44A4B4}"/>
              </a:ext>
            </a:extLst>
          </p:cNvPr>
          <p:cNvSpPr>
            <a:spLocks noGrp="1"/>
          </p:cNvSpPr>
          <p:nvPr>
            <p:ph type="sldNum" sz="quarter" idx="4"/>
          </p:nvPr>
        </p:nvSpPr>
        <p:spPr/>
        <p:txBody>
          <a:bodyPr/>
          <a:lstStyle/>
          <a:p>
            <a:r>
              <a:rPr lang="en-US" altLang="ja-JP"/>
              <a:t>01.2-</a:t>
            </a:r>
            <a:fld id="{4C5E2FD1-144F-442B-9A84-40AAF03513A2}" type="slidenum">
              <a:rPr lang="en-US" altLang="ja-JP" smtClean="0"/>
              <a:pPr/>
              <a:t>22</a:t>
            </a:fld>
            <a:endParaRPr lang="en-US" altLang="ja-JP" dirty="0"/>
          </a:p>
        </p:txBody>
      </p:sp>
    </p:spTree>
    <p:extLst>
      <p:ext uri="{BB962C8B-B14F-4D97-AF65-F5344CB8AC3E}">
        <p14:creationId xmlns:p14="http://schemas.microsoft.com/office/powerpoint/2010/main" val="254220677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40"/>
            <a:ext cx="12456000" cy="1390398"/>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インタフェースアダプタ機能（８／９）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latin typeface="+mn-ea"/>
                <a:ea typeface="+mn-ea"/>
              </a:rPr>
              <a:t>　</a:t>
            </a:r>
            <a:r>
              <a:rPr lang="en-US" altLang="ja-JP" dirty="0">
                <a:latin typeface="+mn-ea"/>
                <a:ea typeface="+mn-ea"/>
              </a:rPr>
              <a:t>【</a:t>
            </a:r>
            <a:r>
              <a:rPr lang="ja-JP" altLang="en-US" dirty="0">
                <a:latin typeface="+mn-ea"/>
                <a:ea typeface="+mn-ea"/>
              </a:rPr>
              <a:t>ア</a:t>
            </a:r>
            <a:r>
              <a:rPr lang="en-US" altLang="ja-JP" dirty="0">
                <a:latin typeface="+mn-ea"/>
                <a:ea typeface="+mn-ea"/>
              </a:rPr>
              <a:t>】【</a:t>
            </a:r>
            <a:r>
              <a:rPr lang="ja-JP" altLang="en-US" dirty="0">
                <a:latin typeface="+mn-ea"/>
                <a:ea typeface="+mn-ea"/>
              </a:rPr>
              <a:t>イ</a:t>
            </a:r>
            <a:r>
              <a:rPr lang="en-US" altLang="ja-JP" dirty="0">
                <a:latin typeface="+mn-ea"/>
                <a:ea typeface="+mn-ea"/>
              </a:rPr>
              <a:t>】【</a:t>
            </a:r>
            <a:r>
              <a:rPr lang="ja-JP" altLang="en-US" dirty="0">
                <a:latin typeface="+mn-ea"/>
                <a:ea typeface="+mn-ea"/>
              </a:rPr>
              <a:t>オ</a:t>
            </a:r>
            <a:r>
              <a:rPr lang="en-US" altLang="ja-JP" dirty="0">
                <a:latin typeface="+mn-ea"/>
                <a:ea typeface="+mn-ea"/>
              </a:rPr>
              <a:t>】【A】</a:t>
            </a:r>
            <a:r>
              <a:rPr lang="ja-JP" altLang="en-US" dirty="0">
                <a:latin typeface="+mn-ea"/>
                <a:ea typeface="+mn-ea"/>
              </a:rPr>
              <a:t>設備連携へ送信するひかり電話工事（番ポ工事）依頼に以下の変更を行い、</a:t>
            </a:r>
            <a:r>
              <a:rPr lang="en-US" altLang="ja-JP" dirty="0">
                <a:latin typeface="+mn-ea"/>
                <a:ea typeface="+mn-ea"/>
              </a:rPr>
              <a:t>BB-CASTAR</a:t>
            </a:r>
            <a:r>
              <a:rPr lang="ja-JP" altLang="en-US" dirty="0">
                <a:latin typeface="+mn-ea"/>
                <a:ea typeface="+mn-ea"/>
              </a:rPr>
              <a:t>に（ひかり電話）工事依頼情報流通（番ポ工事）の送信可能とする</a:t>
            </a:r>
          </a:p>
          <a:p>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r>
              <a:rPr lang="ja-JP" altLang="en-US" dirty="0"/>
              <a:t>　</a:t>
            </a:r>
            <a:r>
              <a:rPr lang="en-US" altLang="ja-JP" dirty="0"/>
              <a:t>【</a:t>
            </a:r>
            <a:r>
              <a:rPr lang="ja-JP" altLang="en-US" dirty="0"/>
              <a:t>イ</a:t>
            </a:r>
            <a:r>
              <a:rPr lang="en-US" altLang="ja-JP" dirty="0"/>
              <a:t>】【A】</a:t>
            </a:r>
            <a:r>
              <a:rPr lang="ja-JP" altLang="en-US" dirty="0"/>
              <a:t>設備連携から受信するひかり電話工事（番ポ工事）結果に新規項目として、番ポ工事結果種別、着信試験用の電話番号、番号取得事業者の連絡先情報等、番ポ工事結果、代表電話番号を追加する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工事結果情報流通（番ポ工事）（事業者情報）および工事結果情報流通（番ポ工事）（工事結果情報）の流通内容イメージを以下に示す</a:t>
            </a:r>
          </a:p>
        </p:txBody>
      </p:sp>
      <p:sp>
        <p:nvSpPr>
          <p:cNvPr id="7" name="テキスト ボックス 6">
            <a:extLst>
              <a:ext uri="{FF2B5EF4-FFF2-40B4-BE49-F238E27FC236}">
                <a16:creationId xmlns:a16="http://schemas.microsoft.com/office/drawing/2014/main" id="{7A7D2493-24BB-6F55-CCAE-B2902701DF40}"/>
              </a:ext>
            </a:extLst>
          </p:cNvPr>
          <p:cNvSpPr txBox="1"/>
          <p:nvPr/>
        </p:nvSpPr>
        <p:spPr>
          <a:xfrm>
            <a:off x="352128" y="2284167"/>
            <a:ext cx="6912149" cy="153888"/>
          </a:xfrm>
          <a:prstGeom prst="rect">
            <a:avLst/>
          </a:prstGeom>
          <a:noFill/>
        </p:spPr>
        <p:txBody>
          <a:bodyPr wrap="none" lIns="0" tIns="0" rIns="0" bIns="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■工事結果情報流通（番ポ工事）（事業者情報）および工事結果情報流通（番ポ工事）（工事結果情報）の流通内容イメージ</a:t>
            </a:r>
          </a:p>
        </p:txBody>
      </p:sp>
      <p:sp>
        <p:nvSpPr>
          <p:cNvPr id="9" name="線吹き出し 1 (枠付き) 10">
            <a:extLst>
              <a:ext uri="{FF2B5EF4-FFF2-40B4-BE49-F238E27FC236}">
                <a16:creationId xmlns:a16="http://schemas.microsoft.com/office/drawing/2014/main" id="{E0B2E3E1-29B5-4BAF-092F-9C6E6AE79C8A}"/>
              </a:ext>
            </a:extLst>
          </p:cNvPr>
          <p:cNvSpPr/>
          <p:nvPr/>
        </p:nvSpPr>
        <p:spPr bwMode="auto">
          <a:xfrm>
            <a:off x="6639678" y="3242266"/>
            <a:ext cx="4716000" cy="2880000"/>
          </a:xfrm>
          <a:prstGeom prst="borderCallout1">
            <a:avLst>
              <a:gd name="adj1" fmla="val 49447"/>
              <a:gd name="adj2" fmla="val 29"/>
              <a:gd name="adj3" fmla="val 59971"/>
              <a:gd name="adj4" fmla="val -24973"/>
            </a:avLst>
          </a:prstGeom>
          <a:no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l" defTabSz="649288"/>
            <a:r>
              <a:rPr lang="ja-JP" altLang="en-US" sz="1000" dirty="0">
                <a:latin typeface="+mn-ea"/>
                <a:ea typeface="+mn-ea"/>
              </a:rPr>
              <a:t>移転元事業者情報、番号取得事業者情報、電話番号情報がそれぞれ繰り返し項目として流通する。各項目の関連イメージを以下に示す</a:t>
            </a:r>
          </a:p>
        </p:txBody>
      </p:sp>
      <p:sp>
        <p:nvSpPr>
          <p:cNvPr id="10" name="テキスト ボックス 9">
            <a:extLst>
              <a:ext uri="{FF2B5EF4-FFF2-40B4-BE49-F238E27FC236}">
                <a16:creationId xmlns:a16="http://schemas.microsoft.com/office/drawing/2014/main" id="{7862A122-6935-FA91-A944-4D4A5DF50E3E}"/>
              </a:ext>
            </a:extLst>
          </p:cNvPr>
          <p:cNvSpPr txBox="1"/>
          <p:nvPr/>
        </p:nvSpPr>
        <p:spPr>
          <a:xfrm>
            <a:off x="6696665" y="3725469"/>
            <a:ext cx="1350150" cy="153888"/>
          </a:xfrm>
          <a:prstGeom prst="rect">
            <a:avLst/>
          </a:prstGeom>
          <a:noFill/>
        </p:spPr>
        <p:txBody>
          <a:bodyPr wrap="square" lIns="0" tIns="0" rIns="0" bIns="0" rtlCol="0" anchor="t" anchorCtr="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移転元事業者情報</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11" name="テキスト ボックス 10">
            <a:extLst>
              <a:ext uri="{FF2B5EF4-FFF2-40B4-BE49-F238E27FC236}">
                <a16:creationId xmlns:a16="http://schemas.microsoft.com/office/drawing/2014/main" id="{33846C51-A77C-EF3E-AFF6-A05491942F0C}"/>
              </a:ext>
            </a:extLst>
          </p:cNvPr>
          <p:cNvSpPr txBox="1"/>
          <p:nvPr/>
        </p:nvSpPr>
        <p:spPr>
          <a:xfrm>
            <a:off x="8181830" y="3725469"/>
            <a:ext cx="1350150" cy="153888"/>
          </a:xfrm>
          <a:prstGeom prst="rect">
            <a:avLst/>
          </a:prstGeom>
          <a:noFill/>
        </p:spPr>
        <p:txBody>
          <a:bodyPr wrap="square" lIns="0" tIns="0" rIns="0" bIns="0" rtlCol="0" anchor="t" anchorCtr="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番号取得事業者情報</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12" name="正方形/長方形 11">
            <a:extLst>
              <a:ext uri="{FF2B5EF4-FFF2-40B4-BE49-F238E27FC236}">
                <a16:creationId xmlns:a16="http://schemas.microsoft.com/office/drawing/2014/main" id="{A3DB0544-BED1-35C2-C98A-C09206656352}"/>
              </a:ext>
            </a:extLst>
          </p:cNvPr>
          <p:cNvSpPr/>
          <p:nvPr/>
        </p:nvSpPr>
        <p:spPr bwMode="auto">
          <a:xfrm>
            <a:off x="6830743" y="3969261"/>
            <a:ext cx="1080000" cy="1337084"/>
          </a:xfrm>
          <a:prstGeom prst="rect">
            <a:avLst/>
          </a:prstGeom>
          <a:solidFill>
            <a:srgbClr val="FF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lang="ja-JP" altLang="en-US" sz="1000" dirty="0">
                <a:solidFill>
                  <a:srgbClr val="FF0000"/>
                </a:solidFill>
                <a:latin typeface="+mn-ea"/>
                <a:ea typeface="+mn-ea"/>
              </a:rPr>
              <a:t>Ａ社</a:t>
            </a:r>
            <a:endParaRPr kumimoji="1" lang="ja-JP" altLang="en-US" sz="1000" dirty="0">
              <a:solidFill>
                <a:srgbClr val="FF0000"/>
              </a:solidFill>
              <a:latin typeface="+mn-ea"/>
              <a:ea typeface="+mn-ea"/>
            </a:endParaRPr>
          </a:p>
        </p:txBody>
      </p:sp>
      <p:sp>
        <p:nvSpPr>
          <p:cNvPr id="13" name="正方形/長方形 12">
            <a:extLst>
              <a:ext uri="{FF2B5EF4-FFF2-40B4-BE49-F238E27FC236}">
                <a16:creationId xmlns:a16="http://schemas.microsoft.com/office/drawing/2014/main" id="{8E4125AC-2904-F567-A357-068C21E07AB1}"/>
              </a:ext>
            </a:extLst>
          </p:cNvPr>
          <p:cNvSpPr/>
          <p:nvPr/>
        </p:nvSpPr>
        <p:spPr bwMode="auto">
          <a:xfrm>
            <a:off x="8304051" y="3963560"/>
            <a:ext cx="1080000" cy="797024"/>
          </a:xfrm>
          <a:prstGeom prst="rect">
            <a:avLst/>
          </a:prstGeom>
          <a:solidFill>
            <a:srgbClr val="FF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defTabSz="649288"/>
            <a:r>
              <a:rPr lang="ja-JP" altLang="en-US" sz="1000" dirty="0">
                <a:solidFill>
                  <a:srgbClr val="FF0000"/>
                </a:solidFill>
                <a:latin typeface="+mn-ea"/>
                <a:ea typeface="+mn-ea"/>
              </a:rPr>
              <a:t>Ａ社</a:t>
            </a:r>
          </a:p>
        </p:txBody>
      </p:sp>
      <p:sp>
        <p:nvSpPr>
          <p:cNvPr id="14" name="正方形/長方形 13">
            <a:extLst>
              <a:ext uri="{FF2B5EF4-FFF2-40B4-BE49-F238E27FC236}">
                <a16:creationId xmlns:a16="http://schemas.microsoft.com/office/drawing/2014/main" id="{60A49EA3-5EA6-7969-A15D-129C6E93C674}"/>
              </a:ext>
            </a:extLst>
          </p:cNvPr>
          <p:cNvSpPr/>
          <p:nvPr/>
        </p:nvSpPr>
        <p:spPr bwMode="auto">
          <a:xfrm>
            <a:off x="8304051" y="4844787"/>
            <a:ext cx="1080000" cy="455857"/>
          </a:xfrm>
          <a:prstGeom prst="rect">
            <a:avLst/>
          </a:prstGeom>
          <a:solidFill>
            <a:srgbClr val="CCECFF"/>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1000" dirty="0">
                <a:solidFill>
                  <a:srgbClr val="0000FF"/>
                </a:solidFill>
                <a:latin typeface="+mn-ea"/>
                <a:ea typeface="+mn-ea"/>
              </a:rPr>
              <a:t>Ｂ社</a:t>
            </a:r>
          </a:p>
        </p:txBody>
      </p:sp>
      <p:sp>
        <p:nvSpPr>
          <p:cNvPr id="15" name="正方形/長方形 14">
            <a:extLst>
              <a:ext uri="{FF2B5EF4-FFF2-40B4-BE49-F238E27FC236}">
                <a16:creationId xmlns:a16="http://schemas.microsoft.com/office/drawing/2014/main" id="{04235F87-6163-009F-0FF3-267A1D628C63}"/>
              </a:ext>
            </a:extLst>
          </p:cNvPr>
          <p:cNvSpPr/>
          <p:nvPr/>
        </p:nvSpPr>
        <p:spPr bwMode="auto">
          <a:xfrm>
            <a:off x="6833263" y="5435660"/>
            <a:ext cx="1080000" cy="573452"/>
          </a:xfrm>
          <a:prstGeom prst="rect">
            <a:avLst/>
          </a:prstGeom>
          <a:solidFill>
            <a:srgbClr val="CC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lang="ja-JP" altLang="en-US" sz="1000" dirty="0">
                <a:latin typeface="+mn-ea"/>
                <a:ea typeface="+mn-ea"/>
              </a:rPr>
              <a:t>Ｃ社</a:t>
            </a:r>
            <a:endParaRPr kumimoji="1" lang="ja-JP" altLang="en-US" sz="1000" dirty="0">
              <a:latin typeface="+mn-ea"/>
              <a:ea typeface="+mn-ea"/>
            </a:endParaRPr>
          </a:p>
        </p:txBody>
      </p:sp>
      <p:sp>
        <p:nvSpPr>
          <p:cNvPr id="16" name="正方形/長方形 15">
            <a:extLst>
              <a:ext uri="{FF2B5EF4-FFF2-40B4-BE49-F238E27FC236}">
                <a16:creationId xmlns:a16="http://schemas.microsoft.com/office/drawing/2014/main" id="{42730740-362F-C473-73F9-3CBBE365F104}"/>
              </a:ext>
            </a:extLst>
          </p:cNvPr>
          <p:cNvSpPr/>
          <p:nvPr/>
        </p:nvSpPr>
        <p:spPr bwMode="auto">
          <a:xfrm>
            <a:off x="8304051" y="5435659"/>
            <a:ext cx="1080000" cy="573451"/>
          </a:xfrm>
          <a:prstGeom prst="rect">
            <a:avLst/>
          </a:prstGeom>
          <a:solidFill>
            <a:srgbClr val="FF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defTabSz="649288"/>
            <a:r>
              <a:rPr lang="ja-JP" altLang="en-US" sz="1000" dirty="0">
                <a:solidFill>
                  <a:srgbClr val="FF0000"/>
                </a:solidFill>
                <a:latin typeface="Meiryo UI" panose="020B0604030504040204" pitchFamily="50" charset="-128"/>
                <a:ea typeface="Meiryo UI" panose="020B0604030504040204" pitchFamily="50" charset="-128"/>
              </a:rPr>
              <a:t>Ａ社</a:t>
            </a:r>
          </a:p>
        </p:txBody>
      </p:sp>
      <p:sp>
        <p:nvSpPr>
          <p:cNvPr id="18" name="正方形/長方形 17">
            <a:extLst>
              <a:ext uri="{FF2B5EF4-FFF2-40B4-BE49-F238E27FC236}">
                <a16:creationId xmlns:a16="http://schemas.microsoft.com/office/drawing/2014/main" id="{925E249D-203B-D72F-1425-C79384A65F6E}"/>
              </a:ext>
            </a:extLst>
          </p:cNvPr>
          <p:cNvSpPr/>
          <p:nvPr/>
        </p:nvSpPr>
        <p:spPr bwMode="auto">
          <a:xfrm>
            <a:off x="9777359" y="3963560"/>
            <a:ext cx="1395155" cy="797024"/>
          </a:xfrm>
          <a:prstGeom prst="rect">
            <a:avLst/>
          </a:prstGeom>
          <a:solidFill>
            <a:srgbClr val="FF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03-XXXX-XXX1</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03-XXXX-XXX2</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03-XXXX-XXX3</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03-XXXX-XX10</a:t>
            </a:r>
          </a:p>
        </p:txBody>
      </p:sp>
      <p:sp>
        <p:nvSpPr>
          <p:cNvPr id="20" name="正方形/長方形 19">
            <a:extLst>
              <a:ext uri="{FF2B5EF4-FFF2-40B4-BE49-F238E27FC236}">
                <a16:creationId xmlns:a16="http://schemas.microsoft.com/office/drawing/2014/main" id="{F08C79DF-24FD-DBF1-EC92-4F71F58A98AB}"/>
              </a:ext>
            </a:extLst>
          </p:cNvPr>
          <p:cNvSpPr/>
          <p:nvPr/>
        </p:nvSpPr>
        <p:spPr bwMode="auto">
          <a:xfrm>
            <a:off x="9777358" y="4844787"/>
            <a:ext cx="1395155" cy="455857"/>
          </a:xfrm>
          <a:prstGeom prst="rect">
            <a:avLst/>
          </a:prstGeom>
          <a:solidFill>
            <a:srgbClr val="CCECFF"/>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03-XXXX-XX11</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03-XXXX-XX12</a:t>
            </a:r>
          </a:p>
        </p:txBody>
      </p:sp>
      <p:sp>
        <p:nvSpPr>
          <p:cNvPr id="21" name="正方形/長方形 20">
            <a:extLst>
              <a:ext uri="{FF2B5EF4-FFF2-40B4-BE49-F238E27FC236}">
                <a16:creationId xmlns:a16="http://schemas.microsoft.com/office/drawing/2014/main" id="{97C3EA62-5B24-773A-5856-ADA3FC4C5E88}"/>
              </a:ext>
            </a:extLst>
          </p:cNvPr>
          <p:cNvSpPr/>
          <p:nvPr/>
        </p:nvSpPr>
        <p:spPr bwMode="auto">
          <a:xfrm>
            <a:off x="9777358" y="5435659"/>
            <a:ext cx="1395155" cy="573451"/>
          </a:xfrm>
          <a:prstGeom prst="rect">
            <a:avLst/>
          </a:prstGeom>
          <a:solidFill>
            <a:srgbClr val="FFFFCC"/>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03-XXXX-XX13</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03-XXXX-XX14</a:t>
            </a:r>
          </a:p>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03-XXXX-XX15</a:t>
            </a:r>
          </a:p>
        </p:txBody>
      </p:sp>
      <p:sp>
        <p:nvSpPr>
          <p:cNvPr id="22" name="テキスト ボックス 21">
            <a:extLst>
              <a:ext uri="{FF2B5EF4-FFF2-40B4-BE49-F238E27FC236}">
                <a16:creationId xmlns:a16="http://schemas.microsoft.com/office/drawing/2014/main" id="{3622BFCE-8514-A5E7-CC67-B1B37895B294}"/>
              </a:ext>
            </a:extLst>
          </p:cNvPr>
          <p:cNvSpPr txBox="1"/>
          <p:nvPr/>
        </p:nvSpPr>
        <p:spPr>
          <a:xfrm>
            <a:off x="9712000" y="3725469"/>
            <a:ext cx="1350150" cy="153888"/>
          </a:xfrm>
          <a:prstGeom prst="rect">
            <a:avLst/>
          </a:prstGeom>
          <a:noFill/>
        </p:spPr>
        <p:txBody>
          <a:bodyPr wrap="square" lIns="0" tIns="0" rIns="0" bIns="0" rtlCol="0" anchor="t" anchorCtr="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電話番号情報</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p:txBody>
      </p:sp>
      <p:cxnSp>
        <p:nvCxnSpPr>
          <p:cNvPr id="23" name="直線コネクタ 22">
            <a:extLst>
              <a:ext uri="{FF2B5EF4-FFF2-40B4-BE49-F238E27FC236}">
                <a16:creationId xmlns:a16="http://schemas.microsoft.com/office/drawing/2014/main" id="{DD8C4B3F-9E77-63AA-4425-5E1BB9F60628}"/>
              </a:ext>
            </a:extLst>
          </p:cNvPr>
          <p:cNvCxnSpPr>
            <a:stCxn id="12" idx="3"/>
            <a:endCxn id="13" idx="1"/>
          </p:cNvCxnSpPr>
          <p:nvPr/>
        </p:nvCxnSpPr>
        <p:spPr bwMode="auto">
          <a:xfrm flipV="1">
            <a:off x="7910743" y="4362072"/>
            <a:ext cx="393308" cy="275731"/>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直線コネクタ 23">
            <a:extLst>
              <a:ext uri="{FF2B5EF4-FFF2-40B4-BE49-F238E27FC236}">
                <a16:creationId xmlns:a16="http://schemas.microsoft.com/office/drawing/2014/main" id="{91D86531-0782-74D9-EB11-86AE0AE94CFA}"/>
              </a:ext>
            </a:extLst>
          </p:cNvPr>
          <p:cNvCxnSpPr>
            <a:stCxn id="12" idx="3"/>
            <a:endCxn id="14" idx="1"/>
          </p:cNvCxnSpPr>
          <p:nvPr/>
        </p:nvCxnSpPr>
        <p:spPr bwMode="auto">
          <a:xfrm>
            <a:off x="7910743" y="4637803"/>
            <a:ext cx="393308" cy="434913"/>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直線コネクタ 24">
            <a:extLst>
              <a:ext uri="{FF2B5EF4-FFF2-40B4-BE49-F238E27FC236}">
                <a16:creationId xmlns:a16="http://schemas.microsoft.com/office/drawing/2014/main" id="{A87DCE10-B9A5-19FF-979D-1A9CAFD7B018}"/>
              </a:ext>
            </a:extLst>
          </p:cNvPr>
          <p:cNvCxnSpPr>
            <a:stCxn id="15" idx="3"/>
            <a:endCxn id="16" idx="1"/>
          </p:cNvCxnSpPr>
          <p:nvPr/>
        </p:nvCxnSpPr>
        <p:spPr bwMode="auto">
          <a:xfrm flipV="1">
            <a:off x="7913263" y="5722385"/>
            <a:ext cx="390788" cy="1"/>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直線コネクタ 25">
            <a:extLst>
              <a:ext uri="{FF2B5EF4-FFF2-40B4-BE49-F238E27FC236}">
                <a16:creationId xmlns:a16="http://schemas.microsoft.com/office/drawing/2014/main" id="{169E2D4B-A94F-39EB-42F2-435DC26D3B8A}"/>
              </a:ext>
            </a:extLst>
          </p:cNvPr>
          <p:cNvCxnSpPr>
            <a:stCxn id="13" idx="3"/>
            <a:endCxn id="18" idx="1"/>
          </p:cNvCxnSpPr>
          <p:nvPr/>
        </p:nvCxnSpPr>
        <p:spPr bwMode="auto">
          <a:xfrm>
            <a:off x="9384051" y="4362072"/>
            <a:ext cx="393308" cy="0"/>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直線コネクタ 26">
            <a:extLst>
              <a:ext uri="{FF2B5EF4-FFF2-40B4-BE49-F238E27FC236}">
                <a16:creationId xmlns:a16="http://schemas.microsoft.com/office/drawing/2014/main" id="{AB616538-14C7-9C8A-74F3-A71480220417}"/>
              </a:ext>
            </a:extLst>
          </p:cNvPr>
          <p:cNvCxnSpPr>
            <a:stCxn id="14" idx="3"/>
            <a:endCxn id="20" idx="1"/>
          </p:cNvCxnSpPr>
          <p:nvPr/>
        </p:nvCxnSpPr>
        <p:spPr bwMode="auto">
          <a:xfrm>
            <a:off x="9384051" y="5072716"/>
            <a:ext cx="393307" cy="0"/>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線コネクタ 27">
            <a:extLst>
              <a:ext uri="{FF2B5EF4-FFF2-40B4-BE49-F238E27FC236}">
                <a16:creationId xmlns:a16="http://schemas.microsoft.com/office/drawing/2014/main" id="{5CCF549C-7A64-04BC-F894-87C5E462C0A3}"/>
              </a:ext>
            </a:extLst>
          </p:cNvPr>
          <p:cNvCxnSpPr>
            <a:stCxn id="16" idx="3"/>
            <a:endCxn id="21" idx="1"/>
          </p:cNvCxnSpPr>
          <p:nvPr/>
        </p:nvCxnSpPr>
        <p:spPr bwMode="auto">
          <a:xfrm>
            <a:off x="9384051" y="5722385"/>
            <a:ext cx="393307" cy="0"/>
          </a:xfrm>
          <a:prstGeom prst="line">
            <a:avLst/>
          </a:prstGeom>
          <a:solidFill>
            <a:srgbClr val="FFFFCC"/>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正方形/長方形 28">
            <a:extLst>
              <a:ext uri="{FF2B5EF4-FFF2-40B4-BE49-F238E27FC236}">
                <a16:creationId xmlns:a16="http://schemas.microsoft.com/office/drawing/2014/main" id="{7F515DCA-526B-9B50-325B-3CC33BE7ECF1}"/>
              </a:ext>
            </a:extLst>
          </p:cNvPr>
          <p:cNvSpPr/>
          <p:nvPr/>
        </p:nvSpPr>
        <p:spPr bwMode="auto">
          <a:xfrm>
            <a:off x="1836888" y="3144416"/>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0" name="直線コネクタ 29">
            <a:extLst>
              <a:ext uri="{FF2B5EF4-FFF2-40B4-BE49-F238E27FC236}">
                <a16:creationId xmlns:a16="http://schemas.microsoft.com/office/drawing/2014/main" id="{6F11D697-2BC3-307E-7EAB-388B2E0C0846}"/>
              </a:ext>
            </a:extLst>
          </p:cNvPr>
          <p:cNvCxnSpPr/>
          <p:nvPr/>
        </p:nvCxnSpPr>
        <p:spPr>
          <a:xfrm flipH="1">
            <a:off x="2331943" y="3467230"/>
            <a:ext cx="0" cy="4320000"/>
          </a:xfrm>
          <a:prstGeom prst="line">
            <a:avLst/>
          </a:prstGeom>
          <a:noFill/>
          <a:ln w="9525" cap="flat" cmpd="sng" algn="ctr">
            <a:solidFill>
              <a:sysClr val="window" lastClr="FFFFFF">
                <a:lumMod val="50000"/>
              </a:sysClr>
            </a:solidFill>
            <a:prstDash val="sysDash"/>
          </a:ln>
          <a:effectLst/>
        </p:spPr>
      </p:cxnSp>
      <p:sp>
        <p:nvSpPr>
          <p:cNvPr id="31" name="正方形/長方形 30">
            <a:extLst>
              <a:ext uri="{FF2B5EF4-FFF2-40B4-BE49-F238E27FC236}">
                <a16:creationId xmlns:a16="http://schemas.microsoft.com/office/drawing/2014/main" id="{1EE8ACF2-937D-731E-773A-4FE229AB8126}"/>
              </a:ext>
            </a:extLst>
          </p:cNvPr>
          <p:cNvSpPr/>
          <p:nvPr/>
        </p:nvSpPr>
        <p:spPr bwMode="auto">
          <a:xfrm>
            <a:off x="5347278" y="3144416"/>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2" name="直線コネクタ 31">
            <a:extLst>
              <a:ext uri="{FF2B5EF4-FFF2-40B4-BE49-F238E27FC236}">
                <a16:creationId xmlns:a16="http://schemas.microsoft.com/office/drawing/2014/main" id="{00280EDC-545E-4AE0-6FDF-0D012A061ED5}"/>
              </a:ext>
            </a:extLst>
          </p:cNvPr>
          <p:cNvCxnSpPr/>
          <p:nvPr/>
        </p:nvCxnSpPr>
        <p:spPr>
          <a:xfrm flipH="1">
            <a:off x="5842333" y="3467230"/>
            <a:ext cx="0" cy="4320000"/>
          </a:xfrm>
          <a:prstGeom prst="line">
            <a:avLst/>
          </a:prstGeom>
          <a:noFill/>
          <a:ln w="9525" cap="flat" cmpd="sng" algn="ctr">
            <a:solidFill>
              <a:sysClr val="window" lastClr="FFFFFF">
                <a:lumMod val="50000"/>
              </a:sysClr>
            </a:solidFill>
            <a:prstDash val="sysDash"/>
          </a:ln>
          <a:effectLst/>
        </p:spPr>
      </p:cxnSp>
      <p:sp>
        <p:nvSpPr>
          <p:cNvPr id="33" name="テキスト ボックス 32">
            <a:extLst>
              <a:ext uri="{FF2B5EF4-FFF2-40B4-BE49-F238E27FC236}">
                <a16:creationId xmlns:a16="http://schemas.microsoft.com/office/drawing/2014/main" id="{78C7A6A4-A07D-9D33-AAEC-F7D18535E39E}"/>
              </a:ext>
            </a:extLst>
          </p:cNvPr>
          <p:cNvSpPr txBox="1"/>
          <p:nvPr/>
        </p:nvSpPr>
        <p:spPr>
          <a:xfrm>
            <a:off x="2420507" y="4211767"/>
            <a:ext cx="2572820" cy="152414"/>
          </a:xfrm>
          <a:prstGeom prst="rect">
            <a:avLst/>
          </a:prstGeom>
          <a:solidFill>
            <a:schemeClr val="bg1"/>
          </a:solidFill>
        </p:spPr>
        <p:txBody>
          <a:bodyPr wrap="none" lIns="0" tIns="0" rIns="0" bIns="0" rtlCol="0">
            <a:spAutoFit/>
          </a:bodyPr>
          <a:lstStyle/>
          <a:p>
            <a:pPr algn="l">
              <a:lnSpc>
                <a:spcPct val="110000"/>
              </a:lnSpc>
            </a:pPr>
            <a:r>
              <a:rPr lang="ja-JP" altLang="en-US" sz="1000" dirty="0">
                <a:latin typeface="Meiryo UI" panose="020B0604030504040204" pitchFamily="50" charset="-128"/>
                <a:ea typeface="Meiryo UI" panose="020B0604030504040204" pitchFamily="50" charset="-128"/>
              </a:rPr>
              <a:t>（ひかり電話）工事依頼情報流通（番ポ工事）</a:t>
            </a:r>
            <a:endParaRPr lang="zh-TW" altLang="en-US" sz="1000" dirty="0">
              <a:latin typeface="Meiryo UI" panose="020B0604030504040204" pitchFamily="50" charset="-128"/>
              <a:ea typeface="Meiryo UI" panose="020B0604030504040204" pitchFamily="50" charset="-128"/>
            </a:endParaRPr>
          </a:p>
        </p:txBody>
      </p:sp>
      <p:cxnSp>
        <p:nvCxnSpPr>
          <p:cNvPr id="34" name="直線矢印コネクタ 33">
            <a:extLst>
              <a:ext uri="{FF2B5EF4-FFF2-40B4-BE49-F238E27FC236}">
                <a16:creationId xmlns:a16="http://schemas.microsoft.com/office/drawing/2014/main" id="{568E022C-5BCE-381E-A184-71C15F884FB2}"/>
              </a:ext>
            </a:extLst>
          </p:cNvPr>
          <p:cNvCxnSpPr>
            <a:cxnSpLocks/>
          </p:cNvCxnSpPr>
          <p:nvPr/>
        </p:nvCxnSpPr>
        <p:spPr>
          <a:xfrm>
            <a:off x="2331943" y="4419144"/>
            <a:ext cx="3492000" cy="0"/>
          </a:xfrm>
          <a:prstGeom prst="straightConnector1">
            <a:avLst/>
          </a:prstGeom>
          <a:noFill/>
          <a:ln w="9525" cap="flat" cmpd="sng" algn="ctr">
            <a:solidFill>
              <a:schemeClr val="tx1"/>
            </a:solidFill>
            <a:prstDash val="solid"/>
            <a:headEnd type="triangle"/>
            <a:tailEnd type="none"/>
          </a:ln>
          <a:effectLst/>
        </p:spPr>
      </p:cxnSp>
      <p:sp>
        <p:nvSpPr>
          <p:cNvPr id="35" name="テキスト ボックス 34">
            <a:extLst>
              <a:ext uri="{FF2B5EF4-FFF2-40B4-BE49-F238E27FC236}">
                <a16:creationId xmlns:a16="http://schemas.microsoft.com/office/drawing/2014/main" id="{042544DD-A214-94FF-09FE-3403C76C46BA}"/>
              </a:ext>
            </a:extLst>
          </p:cNvPr>
          <p:cNvSpPr txBox="1"/>
          <p:nvPr/>
        </p:nvSpPr>
        <p:spPr>
          <a:xfrm>
            <a:off x="2420507" y="5762005"/>
            <a:ext cx="3310202" cy="321691"/>
          </a:xfrm>
          <a:prstGeom prst="rect">
            <a:avLst/>
          </a:prstGeom>
          <a:no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endParaRPr lang="en-US" altLang="zh-TW" sz="1000" dirty="0">
              <a:latin typeface="Meiryo UI" panose="020B0604030504040204" pitchFamily="50" charset="-128"/>
              <a:ea typeface="Meiryo UI" panose="020B0604030504040204" pitchFamily="50" charset="-128"/>
            </a:endParaRPr>
          </a:p>
          <a:p>
            <a:pPr algn="l" fontAlgn="base">
              <a:lnSpc>
                <a:spcPct val="110000"/>
              </a:lnSpc>
              <a:spcBef>
                <a:spcPct val="0"/>
              </a:spcBef>
              <a:spcAft>
                <a:spcPct val="0"/>
              </a:spcAft>
            </a:pPr>
            <a:r>
              <a:rPr lang="ja-JP" altLang="en-US" sz="1000" dirty="0">
                <a:latin typeface="Meiryo UI" panose="020B0604030504040204" pitchFamily="50" charset="-128"/>
                <a:ea typeface="Meiryo UI" panose="020B0604030504040204" pitchFamily="50" charset="-128"/>
              </a:rPr>
              <a:t>（番ポ工事：工事結果情報：移転元</a:t>
            </a:r>
            <a:r>
              <a:rPr lang="ja-JP" altLang="en-US" sz="1000" dirty="0">
                <a:solidFill>
                  <a:srgbClr val="FF0000"/>
                </a:solidFill>
                <a:latin typeface="Meiryo UI" panose="020B0604030504040204" pitchFamily="50" charset="-128"/>
                <a:ea typeface="Meiryo UI" panose="020B0604030504040204" pitchFamily="50" charset="-128"/>
              </a:rPr>
              <a:t>Ａ社</a:t>
            </a:r>
            <a:r>
              <a:rPr lang="ja-JP" altLang="en-US" sz="1000" dirty="0">
                <a:latin typeface="Meiryo UI" panose="020B0604030504040204" pitchFamily="50" charset="-128"/>
                <a:ea typeface="Meiryo UI" panose="020B0604030504040204" pitchFamily="50" charset="-128"/>
              </a:rPr>
              <a:t>／番号取得</a:t>
            </a:r>
            <a:r>
              <a:rPr lang="ja-JP" altLang="en-US" sz="1000" dirty="0">
                <a:solidFill>
                  <a:srgbClr val="FF0000"/>
                </a:solidFill>
                <a:latin typeface="Meiryo UI" panose="020B0604030504040204" pitchFamily="50" charset="-128"/>
                <a:ea typeface="Meiryo UI" panose="020B0604030504040204" pitchFamily="50" charset="-128"/>
              </a:rPr>
              <a:t>Ａ社</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7FA85929-BF5E-C806-5E23-026907CD1BA5}"/>
              </a:ext>
            </a:extLst>
          </p:cNvPr>
          <p:cNvSpPr txBox="1"/>
          <p:nvPr/>
        </p:nvSpPr>
        <p:spPr>
          <a:xfrm>
            <a:off x="2420507" y="4815766"/>
            <a:ext cx="2669000"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ja-JP" altLang="en-US" sz="1000" dirty="0">
                <a:latin typeface="Meiryo UI" panose="020B0604030504040204" pitchFamily="50" charset="-128"/>
                <a:ea typeface="Meiryo UI" panose="020B0604030504040204" pitchFamily="50" charset="-128"/>
              </a:rPr>
              <a:t>工事結果情報流通（番ポ工事）（事業者情報）</a:t>
            </a:r>
            <a:endParaRPr lang="zh-TW" altLang="en-US" sz="1000" dirty="0">
              <a:latin typeface="Meiryo UI" panose="020B0604030504040204" pitchFamily="50" charset="-128"/>
              <a:ea typeface="Meiryo UI" panose="020B0604030504040204" pitchFamily="50" charset="-128"/>
            </a:endParaRPr>
          </a:p>
        </p:txBody>
      </p:sp>
      <p:cxnSp>
        <p:nvCxnSpPr>
          <p:cNvPr id="37" name="直線矢印コネクタ 36">
            <a:extLst>
              <a:ext uri="{FF2B5EF4-FFF2-40B4-BE49-F238E27FC236}">
                <a16:creationId xmlns:a16="http://schemas.microsoft.com/office/drawing/2014/main" id="{EEEB810F-BE84-2F90-FE38-12501E7B9090}"/>
              </a:ext>
            </a:extLst>
          </p:cNvPr>
          <p:cNvCxnSpPr>
            <a:cxnSpLocks/>
          </p:cNvCxnSpPr>
          <p:nvPr/>
        </p:nvCxnSpPr>
        <p:spPr>
          <a:xfrm>
            <a:off x="2331943" y="4985043"/>
            <a:ext cx="3492000" cy="0"/>
          </a:xfrm>
          <a:prstGeom prst="straightConnector1">
            <a:avLst/>
          </a:prstGeom>
          <a:noFill/>
          <a:ln w="9525" cap="flat" cmpd="sng" algn="ctr">
            <a:solidFill>
              <a:schemeClr val="tx1"/>
            </a:solidFill>
            <a:prstDash val="solid"/>
            <a:headEnd type="none"/>
            <a:tailEnd type="triangle"/>
          </a:ln>
          <a:effectLst/>
        </p:spPr>
      </p:cxnSp>
      <p:cxnSp>
        <p:nvCxnSpPr>
          <p:cNvPr id="38" name="直線矢印コネクタ 37">
            <a:extLst>
              <a:ext uri="{FF2B5EF4-FFF2-40B4-BE49-F238E27FC236}">
                <a16:creationId xmlns:a16="http://schemas.microsoft.com/office/drawing/2014/main" id="{7B7643A5-710C-909C-4FA1-75EBDB896BD5}"/>
              </a:ext>
            </a:extLst>
          </p:cNvPr>
          <p:cNvCxnSpPr>
            <a:cxnSpLocks/>
          </p:cNvCxnSpPr>
          <p:nvPr/>
        </p:nvCxnSpPr>
        <p:spPr>
          <a:xfrm>
            <a:off x="2331943" y="6122266"/>
            <a:ext cx="3492000" cy="0"/>
          </a:xfrm>
          <a:prstGeom prst="straightConnector1">
            <a:avLst/>
          </a:prstGeom>
          <a:noFill/>
          <a:ln w="9525" cap="flat" cmpd="sng" algn="ctr">
            <a:solidFill>
              <a:schemeClr val="tx1"/>
            </a:solidFill>
            <a:prstDash val="solid"/>
            <a:headEnd type="none"/>
            <a:tailEnd type="triangle"/>
          </a:ln>
          <a:effectLst/>
        </p:spPr>
      </p:cxnSp>
      <p:sp>
        <p:nvSpPr>
          <p:cNvPr id="39" name="テキスト ボックス 38">
            <a:extLst>
              <a:ext uri="{FF2B5EF4-FFF2-40B4-BE49-F238E27FC236}">
                <a16:creationId xmlns:a16="http://schemas.microsoft.com/office/drawing/2014/main" id="{ED06D0D1-D692-4EB1-768C-DB312AA279CC}"/>
              </a:ext>
            </a:extLst>
          </p:cNvPr>
          <p:cNvSpPr txBox="1"/>
          <p:nvPr/>
        </p:nvSpPr>
        <p:spPr>
          <a:xfrm>
            <a:off x="2420507" y="6887351"/>
            <a:ext cx="3310202" cy="321691"/>
          </a:xfrm>
          <a:prstGeom prst="rect">
            <a:avLst/>
          </a:prstGeom>
          <a:no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endParaRPr lang="en-US" altLang="zh-TW" sz="1000" dirty="0">
              <a:latin typeface="Meiryo UI" panose="020B0604030504040204" pitchFamily="50" charset="-128"/>
              <a:ea typeface="Meiryo UI" panose="020B0604030504040204" pitchFamily="50" charset="-128"/>
            </a:endParaRPr>
          </a:p>
          <a:p>
            <a:pPr algn="l">
              <a:lnSpc>
                <a:spcPct val="110000"/>
              </a:lnSpc>
            </a:pPr>
            <a:r>
              <a:rPr lang="ja-JP" altLang="en-US" sz="1000" dirty="0">
                <a:latin typeface="Meiryo UI" panose="020B0604030504040204" pitchFamily="50" charset="-128"/>
                <a:ea typeface="Meiryo UI" panose="020B0604030504040204" pitchFamily="50" charset="-128"/>
              </a:rPr>
              <a:t>（番ポ工事：工事結果情報：移転元Ｃ社／番号取得</a:t>
            </a:r>
            <a:r>
              <a:rPr lang="ja-JP" altLang="en-US" sz="1000" dirty="0">
                <a:solidFill>
                  <a:srgbClr val="FF0000"/>
                </a:solidFill>
                <a:latin typeface="Meiryo UI" panose="020B0604030504040204" pitchFamily="50" charset="-128"/>
                <a:ea typeface="Meiryo UI" panose="020B0604030504040204" pitchFamily="50" charset="-128"/>
              </a:rPr>
              <a:t>Ａ社</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40" name="直線矢印コネクタ 39">
            <a:extLst>
              <a:ext uri="{FF2B5EF4-FFF2-40B4-BE49-F238E27FC236}">
                <a16:creationId xmlns:a16="http://schemas.microsoft.com/office/drawing/2014/main" id="{F401B3B4-CC67-40F4-86A1-DD7D08D420FC}"/>
              </a:ext>
            </a:extLst>
          </p:cNvPr>
          <p:cNvCxnSpPr>
            <a:cxnSpLocks/>
          </p:cNvCxnSpPr>
          <p:nvPr/>
        </p:nvCxnSpPr>
        <p:spPr>
          <a:xfrm>
            <a:off x="2331943" y="7270910"/>
            <a:ext cx="3492000" cy="0"/>
          </a:xfrm>
          <a:prstGeom prst="straightConnector1">
            <a:avLst/>
          </a:prstGeom>
          <a:noFill/>
          <a:ln w="9525" cap="flat" cmpd="sng" algn="ctr">
            <a:solidFill>
              <a:schemeClr val="tx1"/>
            </a:solidFill>
            <a:prstDash val="solid"/>
            <a:headEnd type="none"/>
            <a:tailEnd type="triangle"/>
          </a:ln>
          <a:effectLst/>
        </p:spPr>
      </p:cxnSp>
      <p:sp>
        <p:nvSpPr>
          <p:cNvPr id="41" name="線吹き出し 1 (枠付き) 10">
            <a:extLst>
              <a:ext uri="{FF2B5EF4-FFF2-40B4-BE49-F238E27FC236}">
                <a16:creationId xmlns:a16="http://schemas.microsoft.com/office/drawing/2014/main" id="{2D2919DF-0385-EEFB-F7E9-EF63BD4E182E}"/>
              </a:ext>
            </a:extLst>
          </p:cNvPr>
          <p:cNvSpPr/>
          <p:nvPr/>
        </p:nvSpPr>
        <p:spPr bwMode="auto">
          <a:xfrm>
            <a:off x="6621043" y="7146332"/>
            <a:ext cx="4716000" cy="540000"/>
          </a:xfrm>
          <a:prstGeom prst="borderCallout1">
            <a:avLst>
              <a:gd name="adj1" fmla="val 49447"/>
              <a:gd name="adj2" fmla="val 29"/>
              <a:gd name="adj3" fmla="val -189069"/>
              <a:gd name="adj4" fmla="val -22789"/>
            </a:avLst>
          </a:prstGeom>
          <a:no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r>
              <a:rPr lang="ja-JP" altLang="en-US" sz="1000" dirty="0">
                <a:latin typeface="+mn-ea"/>
                <a:ea typeface="+mn-ea"/>
              </a:rPr>
              <a:t>工事結果情報流通（番ポ工事）（事業者情報）で流通した移転元事業者と番号取得事業者の組合せ数分、工事結果情報流通（番ポ工事）（工事結果情報）が流通する</a:t>
            </a:r>
          </a:p>
        </p:txBody>
      </p:sp>
      <p:cxnSp>
        <p:nvCxnSpPr>
          <p:cNvPr id="42" name="直線コネクタ 41">
            <a:extLst>
              <a:ext uri="{FF2B5EF4-FFF2-40B4-BE49-F238E27FC236}">
                <a16:creationId xmlns:a16="http://schemas.microsoft.com/office/drawing/2014/main" id="{BB107B2D-944D-F333-3D2C-91A92684D735}"/>
              </a:ext>
            </a:extLst>
          </p:cNvPr>
          <p:cNvCxnSpPr>
            <a:stCxn id="41" idx="2"/>
          </p:cNvCxnSpPr>
          <p:nvPr/>
        </p:nvCxnSpPr>
        <p:spPr bwMode="auto">
          <a:xfrm flipH="1" flipV="1">
            <a:off x="5687920" y="6659956"/>
            <a:ext cx="933123" cy="756376"/>
          </a:xfrm>
          <a:prstGeom prst="line">
            <a:avLst/>
          </a:prstGeom>
          <a:solidFill>
            <a:srgbClr val="FFFFCC"/>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テキスト ボックス 42">
            <a:extLst>
              <a:ext uri="{FF2B5EF4-FFF2-40B4-BE49-F238E27FC236}">
                <a16:creationId xmlns:a16="http://schemas.microsoft.com/office/drawing/2014/main" id="{54840376-4FD3-F8D0-85A5-BA1B68C06588}"/>
              </a:ext>
            </a:extLst>
          </p:cNvPr>
          <p:cNvSpPr txBox="1"/>
          <p:nvPr/>
        </p:nvSpPr>
        <p:spPr>
          <a:xfrm>
            <a:off x="2420507" y="6302286"/>
            <a:ext cx="3310202" cy="321691"/>
          </a:xfrm>
          <a:prstGeom prst="rect">
            <a:avLst/>
          </a:prstGeom>
          <a:no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endParaRPr lang="en-US" altLang="zh-TW" sz="1000" dirty="0">
              <a:latin typeface="Meiryo UI" panose="020B0604030504040204" pitchFamily="50" charset="-128"/>
              <a:ea typeface="Meiryo UI" panose="020B0604030504040204" pitchFamily="50" charset="-128"/>
            </a:endParaRPr>
          </a:p>
          <a:p>
            <a:pPr algn="l">
              <a:lnSpc>
                <a:spcPct val="110000"/>
              </a:lnSpc>
            </a:pPr>
            <a:r>
              <a:rPr lang="ja-JP" altLang="en-US" sz="1000" dirty="0">
                <a:latin typeface="Meiryo UI" panose="020B0604030504040204" pitchFamily="50" charset="-128"/>
                <a:ea typeface="Meiryo UI" panose="020B0604030504040204" pitchFamily="50" charset="-128"/>
              </a:rPr>
              <a:t>（番ポ工事：工事結果情報：移転元</a:t>
            </a:r>
            <a:r>
              <a:rPr lang="ja-JP" altLang="en-US" sz="1000" dirty="0">
                <a:solidFill>
                  <a:srgbClr val="FF0000"/>
                </a:solidFill>
                <a:latin typeface="Meiryo UI" panose="020B0604030504040204" pitchFamily="50" charset="-128"/>
                <a:ea typeface="Meiryo UI" panose="020B0604030504040204" pitchFamily="50" charset="-128"/>
              </a:rPr>
              <a:t>Ａ社</a:t>
            </a:r>
            <a:r>
              <a:rPr lang="ja-JP" altLang="en-US" sz="1000" dirty="0">
                <a:latin typeface="Meiryo UI" panose="020B0604030504040204" pitchFamily="50" charset="-128"/>
                <a:ea typeface="Meiryo UI" panose="020B0604030504040204" pitchFamily="50" charset="-128"/>
              </a:rPr>
              <a:t>／番号取得</a:t>
            </a:r>
            <a:r>
              <a:rPr lang="ja-JP" altLang="en-US" sz="1000" dirty="0">
                <a:solidFill>
                  <a:srgbClr val="0000FF"/>
                </a:solidFill>
                <a:latin typeface="Meiryo UI" panose="020B0604030504040204" pitchFamily="50" charset="-128"/>
                <a:ea typeface="Meiryo UI" panose="020B0604030504040204" pitchFamily="50" charset="-128"/>
              </a:rPr>
              <a:t>Ｂ社</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44" name="直線矢印コネクタ 43">
            <a:extLst>
              <a:ext uri="{FF2B5EF4-FFF2-40B4-BE49-F238E27FC236}">
                <a16:creationId xmlns:a16="http://schemas.microsoft.com/office/drawing/2014/main" id="{532484A4-32AF-21B3-7726-48FF1EBD67BD}"/>
              </a:ext>
            </a:extLst>
          </p:cNvPr>
          <p:cNvCxnSpPr>
            <a:cxnSpLocks/>
          </p:cNvCxnSpPr>
          <p:nvPr/>
        </p:nvCxnSpPr>
        <p:spPr>
          <a:xfrm>
            <a:off x="2350333" y="6659956"/>
            <a:ext cx="3492000" cy="0"/>
          </a:xfrm>
          <a:prstGeom prst="straightConnector1">
            <a:avLst/>
          </a:prstGeom>
          <a:noFill/>
          <a:ln w="9525" cap="flat" cmpd="sng" algn="ctr">
            <a:solidFill>
              <a:schemeClr val="tx1"/>
            </a:solidFill>
            <a:prstDash val="solid"/>
            <a:headEnd type="none"/>
            <a:tailEnd type="triangle"/>
          </a:ln>
          <a:effectLst/>
        </p:spPr>
      </p:cxnSp>
      <p:cxnSp>
        <p:nvCxnSpPr>
          <p:cNvPr id="45" name="直線コネクタ 44">
            <a:extLst>
              <a:ext uri="{FF2B5EF4-FFF2-40B4-BE49-F238E27FC236}">
                <a16:creationId xmlns:a16="http://schemas.microsoft.com/office/drawing/2014/main" id="{6AA6F8CE-7AA3-978B-3F87-EFD2FC46ED75}"/>
              </a:ext>
            </a:extLst>
          </p:cNvPr>
          <p:cNvCxnSpPr>
            <a:stCxn id="41" idx="2"/>
          </p:cNvCxnSpPr>
          <p:nvPr/>
        </p:nvCxnSpPr>
        <p:spPr bwMode="auto">
          <a:xfrm flipH="1" flipV="1">
            <a:off x="5608712" y="7297359"/>
            <a:ext cx="1012331" cy="118973"/>
          </a:xfrm>
          <a:prstGeom prst="line">
            <a:avLst/>
          </a:prstGeom>
          <a:solidFill>
            <a:srgbClr val="FFFFCC"/>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スライド番号プレースホルダー 1">
            <a:extLst>
              <a:ext uri="{FF2B5EF4-FFF2-40B4-BE49-F238E27FC236}">
                <a16:creationId xmlns:a16="http://schemas.microsoft.com/office/drawing/2014/main" id="{1F787CCA-EC1F-39A8-3BBB-A1104C79CE34}"/>
              </a:ext>
            </a:extLst>
          </p:cNvPr>
          <p:cNvSpPr>
            <a:spLocks noGrp="1"/>
          </p:cNvSpPr>
          <p:nvPr>
            <p:ph type="sldNum" sz="quarter" idx="4"/>
          </p:nvPr>
        </p:nvSpPr>
        <p:spPr/>
        <p:txBody>
          <a:bodyPr/>
          <a:lstStyle/>
          <a:p>
            <a:r>
              <a:rPr lang="en-US" altLang="ja-JP"/>
              <a:t>01.2-</a:t>
            </a:r>
            <a:fld id="{4C5E2FD1-144F-442B-9A84-40AAF03513A2}" type="slidenum">
              <a:rPr lang="en-US" altLang="ja-JP" smtClean="0"/>
              <a:pPr/>
              <a:t>23</a:t>
            </a:fld>
            <a:endParaRPr lang="en-US" altLang="ja-JP" dirty="0"/>
          </a:p>
        </p:txBody>
      </p:sp>
    </p:spTree>
    <p:extLst>
      <p:ext uri="{BB962C8B-B14F-4D97-AF65-F5344CB8AC3E}">
        <p14:creationId xmlns:p14="http://schemas.microsoft.com/office/powerpoint/2010/main" val="138237193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5">
            <a:extLst>
              <a:ext uri="{FF2B5EF4-FFF2-40B4-BE49-F238E27FC236}">
                <a16:creationId xmlns:a16="http://schemas.microsoft.com/office/drawing/2014/main" id="{6BAC7AB3-B24B-88ED-89A5-15DA2BAD6394}"/>
              </a:ext>
            </a:extLst>
          </p:cNvPr>
          <p:cNvSpPr>
            <a:spLocks noGrp="1"/>
          </p:cNvSpPr>
          <p:nvPr>
            <p:ph sz="quarter" idx="10"/>
          </p:nvPr>
        </p:nvSpPr>
        <p:spPr>
          <a:xfrm>
            <a:off x="190110" y="660138"/>
            <a:ext cx="12456000" cy="1404155"/>
          </a:xfrm>
        </p:spPr>
        <p:txBody>
          <a:bodyPr/>
          <a:lstStyle/>
          <a:p>
            <a:pPr lvl="0"/>
            <a:r>
              <a:rPr lang="ja-JP" altLang="en-US" u="sng" dirty="0">
                <a:latin typeface="+mn-ea"/>
                <a:ea typeface="+mn-ea"/>
              </a:rPr>
              <a:t>３．２．０３　オーダ制御　関連システム連携機能／</a:t>
            </a:r>
            <a:r>
              <a:rPr lang="ja-JP" altLang="en-US" u="sng" dirty="0"/>
              <a:t>３．２．０４　オーダ制御　インタフェースアダプタ機能（９／９）</a:t>
            </a:r>
            <a:endParaRPr lang="en-US" altLang="ja-JP" u="sng" dirty="0"/>
          </a:p>
          <a:p>
            <a:pPr lvl="0"/>
            <a:r>
              <a:rPr lang="ja-JP" altLang="en-US" dirty="0"/>
              <a:t>　</a:t>
            </a:r>
            <a:r>
              <a:rPr lang="en-US" altLang="ja-JP" u="sng" dirty="0"/>
              <a:t>【</a:t>
            </a:r>
            <a:r>
              <a:rPr lang="ja-JP" altLang="en-US" u="sng" dirty="0"/>
              <a:t>ひかり電話ポートイン：有派遣工事、無派遣工事、メタル電話ポートイン</a:t>
            </a:r>
            <a:r>
              <a:rPr lang="en-US" altLang="ja-JP" u="sng" dirty="0"/>
              <a:t>】</a:t>
            </a:r>
          </a:p>
          <a:p>
            <a:pPr lvl="0"/>
            <a:r>
              <a:rPr lang="ja-JP" altLang="en-US" dirty="0">
                <a:latin typeface="+mn-ea"/>
                <a:ea typeface="+mn-ea"/>
              </a:rPr>
              <a:t>　</a:t>
            </a:r>
            <a:r>
              <a:rPr lang="en-US" altLang="ja-JP" dirty="0">
                <a:latin typeface="+mn-ea"/>
                <a:ea typeface="+mn-ea"/>
              </a:rPr>
              <a:t>【</a:t>
            </a:r>
            <a:r>
              <a:rPr lang="ja-JP" altLang="en-US" dirty="0">
                <a:latin typeface="+mn-ea"/>
                <a:ea typeface="+mn-ea"/>
              </a:rPr>
              <a:t>ア</a:t>
            </a:r>
            <a:r>
              <a:rPr lang="en-US" altLang="ja-JP" dirty="0">
                <a:latin typeface="+mn-ea"/>
                <a:ea typeface="+mn-ea"/>
              </a:rPr>
              <a:t>】【</a:t>
            </a:r>
            <a:r>
              <a:rPr lang="ja-JP" altLang="en-US" dirty="0">
                <a:latin typeface="+mn-ea"/>
                <a:ea typeface="+mn-ea"/>
              </a:rPr>
              <a:t>イ</a:t>
            </a:r>
            <a:r>
              <a:rPr lang="en-US" altLang="ja-JP" dirty="0">
                <a:latin typeface="+mn-ea"/>
                <a:ea typeface="+mn-ea"/>
              </a:rPr>
              <a:t>】【</a:t>
            </a:r>
            <a:r>
              <a:rPr lang="ja-JP" altLang="en-US" dirty="0">
                <a:latin typeface="+mn-ea"/>
                <a:ea typeface="+mn-ea"/>
              </a:rPr>
              <a:t>オ</a:t>
            </a:r>
            <a:r>
              <a:rPr lang="en-US" altLang="ja-JP" dirty="0">
                <a:latin typeface="+mn-ea"/>
                <a:ea typeface="+mn-ea"/>
              </a:rPr>
              <a:t>】【A】</a:t>
            </a:r>
            <a:r>
              <a:rPr lang="ja-JP" altLang="en-US" dirty="0">
                <a:latin typeface="+mn-ea"/>
                <a:ea typeface="+mn-ea"/>
              </a:rPr>
              <a:t>設備連携へ送信するひかり電話工事（番ポ工事）依頼に以下の変更を行い、</a:t>
            </a:r>
            <a:r>
              <a:rPr lang="en-US" altLang="ja-JP" dirty="0">
                <a:latin typeface="+mn-ea"/>
                <a:ea typeface="+mn-ea"/>
              </a:rPr>
              <a:t>BB-CASTAR</a:t>
            </a:r>
            <a:r>
              <a:rPr lang="ja-JP" altLang="en-US" dirty="0">
                <a:latin typeface="+mn-ea"/>
                <a:ea typeface="+mn-ea"/>
              </a:rPr>
              <a:t>に（ひかり電話）工事依頼情報流通（番ポ工事）の送信可能とする</a:t>
            </a:r>
          </a:p>
          <a:p>
            <a:r>
              <a:rPr lang="ja-JP" altLang="en-US" dirty="0"/>
              <a:t>　</a:t>
            </a:r>
            <a:r>
              <a:rPr lang="en-US" altLang="ja-JP" dirty="0"/>
              <a:t>【</a:t>
            </a:r>
            <a:r>
              <a:rPr lang="ja-JP" altLang="en-US" dirty="0"/>
              <a:t>ア</a:t>
            </a:r>
            <a:r>
              <a:rPr lang="en-US" altLang="ja-JP" dirty="0"/>
              <a:t>】【</a:t>
            </a:r>
            <a:r>
              <a:rPr lang="ja-JP" altLang="en-US" dirty="0"/>
              <a:t>イ</a:t>
            </a:r>
            <a:r>
              <a:rPr lang="en-US" altLang="ja-JP" dirty="0"/>
              <a:t>】【</a:t>
            </a:r>
            <a:r>
              <a:rPr lang="ja-JP" altLang="en-US" dirty="0"/>
              <a:t>オ</a:t>
            </a:r>
            <a:r>
              <a:rPr lang="en-US" altLang="ja-JP" dirty="0"/>
              <a:t>】【B】</a:t>
            </a:r>
            <a:r>
              <a:rPr lang="ja-JP" altLang="en-US" dirty="0"/>
              <a:t>設備連携から受信するひかり電話工事（番ポ工事）結果に以下の変更を行い、</a:t>
            </a:r>
            <a:r>
              <a:rPr lang="en-US" altLang="ja-JP" dirty="0"/>
              <a:t>BB-CASTAR</a:t>
            </a:r>
            <a:r>
              <a:rPr lang="ja-JP" altLang="en-US" dirty="0"/>
              <a:t>から番ポ工事結果の受信を可能とする</a:t>
            </a:r>
          </a:p>
          <a:p>
            <a:r>
              <a:rPr lang="ja-JP" altLang="en-US" dirty="0"/>
              <a:t>　</a:t>
            </a:r>
            <a:r>
              <a:rPr lang="en-US" altLang="ja-JP" dirty="0"/>
              <a:t>【</a:t>
            </a:r>
            <a:r>
              <a:rPr lang="ja-JP" altLang="en-US" dirty="0"/>
              <a:t>イ</a:t>
            </a:r>
            <a:r>
              <a:rPr lang="en-US" altLang="ja-JP" dirty="0"/>
              <a:t>】【A】</a:t>
            </a:r>
            <a:r>
              <a:rPr lang="ja-JP" altLang="en-US" dirty="0"/>
              <a:t>設備連携から受信するひかり電話工事（番ポ工事）結果に新規項目として、番ポ工事結果種別、着信試験用の電話番号、番号取得事業者の連絡先情報等、番ポ工事結果、代表電話番号を追加する</a:t>
            </a:r>
            <a:r>
              <a:rPr lang="en-US" altLang="ja-JP" dirty="0"/>
              <a:t/>
            </a:r>
            <a:br>
              <a:rPr lang="en-US" altLang="ja-JP" dirty="0"/>
            </a:br>
            <a:r>
              <a:rPr lang="ja-JP" altLang="en-US" dirty="0"/>
              <a:t>　（ひかり電話）工事依頼情報流通（番ポ工事） 、工事結果情報流通（番ポ工事）のインタフェースおよび応答インタフェース流通イメージを以下に示す</a:t>
            </a:r>
          </a:p>
        </p:txBody>
      </p:sp>
      <p:sp>
        <p:nvSpPr>
          <p:cNvPr id="7" name="テキスト ボックス 6">
            <a:extLst>
              <a:ext uri="{FF2B5EF4-FFF2-40B4-BE49-F238E27FC236}">
                <a16:creationId xmlns:a16="http://schemas.microsoft.com/office/drawing/2014/main" id="{7A7D2493-24BB-6F55-CCAE-B2902701DF40}"/>
              </a:ext>
            </a:extLst>
          </p:cNvPr>
          <p:cNvSpPr txBox="1"/>
          <p:nvPr/>
        </p:nvSpPr>
        <p:spPr>
          <a:xfrm>
            <a:off x="352128" y="2299844"/>
            <a:ext cx="7203895" cy="153888"/>
          </a:xfrm>
          <a:prstGeom prst="rect">
            <a:avLst/>
          </a:prstGeom>
          <a:noFill/>
        </p:spPr>
        <p:txBody>
          <a:bodyPr wrap="none" lIns="0" tIns="0" rIns="0" bIns="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■（ひかり電話）工事依頼情報流通（番ポ工事） 、工事結果情報流通（番ポ工事）のインタフェースおよび応答インタフェース流通イメージ</a:t>
            </a:r>
          </a:p>
        </p:txBody>
      </p:sp>
      <p:sp>
        <p:nvSpPr>
          <p:cNvPr id="5" name="正方形/長方形 4">
            <a:extLst>
              <a:ext uri="{FF2B5EF4-FFF2-40B4-BE49-F238E27FC236}">
                <a16:creationId xmlns:a16="http://schemas.microsoft.com/office/drawing/2014/main" id="{7034620C-CE5C-ADAA-BEF5-160F98FA25C3}"/>
              </a:ext>
            </a:extLst>
          </p:cNvPr>
          <p:cNvSpPr/>
          <p:nvPr/>
        </p:nvSpPr>
        <p:spPr bwMode="auto">
          <a:xfrm>
            <a:off x="3565897" y="3326138"/>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6" name="直線コネクタ 5">
            <a:extLst>
              <a:ext uri="{FF2B5EF4-FFF2-40B4-BE49-F238E27FC236}">
                <a16:creationId xmlns:a16="http://schemas.microsoft.com/office/drawing/2014/main" id="{EBA55BB1-1D27-F8AE-2DFD-0B7A0DE175F3}"/>
              </a:ext>
            </a:extLst>
          </p:cNvPr>
          <p:cNvCxnSpPr/>
          <p:nvPr/>
        </p:nvCxnSpPr>
        <p:spPr>
          <a:xfrm flipH="1">
            <a:off x="4060952" y="3648952"/>
            <a:ext cx="0" cy="4320000"/>
          </a:xfrm>
          <a:prstGeom prst="line">
            <a:avLst/>
          </a:prstGeom>
          <a:noFill/>
          <a:ln w="9525" cap="flat" cmpd="sng" algn="ctr">
            <a:solidFill>
              <a:sysClr val="window" lastClr="FFFFFF">
                <a:lumMod val="50000"/>
              </a:sysClr>
            </a:solidFill>
            <a:prstDash val="sysDash"/>
          </a:ln>
          <a:effectLst/>
        </p:spPr>
      </p:cxnSp>
      <p:sp>
        <p:nvSpPr>
          <p:cNvPr id="8" name="正方形/長方形 7">
            <a:extLst>
              <a:ext uri="{FF2B5EF4-FFF2-40B4-BE49-F238E27FC236}">
                <a16:creationId xmlns:a16="http://schemas.microsoft.com/office/drawing/2014/main" id="{686A53AA-3730-EDF1-C719-3ED9C0ABBC87}"/>
              </a:ext>
            </a:extLst>
          </p:cNvPr>
          <p:cNvSpPr/>
          <p:nvPr/>
        </p:nvSpPr>
        <p:spPr bwMode="auto">
          <a:xfrm>
            <a:off x="7768952" y="3326138"/>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7" name="直線コネクタ 16">
            <a:extLst>
              <a:ext uri="{FF2B5EF4-FFF2-40B4-BE49-F238E27FC236}">
                <a16:creationId xmlns:a16="http://schemas.microsoft.com/office/drawing/2014/main" id="{664A35E7-4EA6-1C78-20C2-1BCC66FA29F8}"/>
              </a:ext>
            </a:extLst>
          </p:cNvPr>
          <p:cNvCxnSpPr/>
          <p:nvPr/>
        </p:nvCxnSpPr>
        <p:spPr>
          <a:xfrm flipH="1">
            <a:off x="8264007" y="3648952"/>
            <a:ext cx="0" cy="4320000"/>
          </a:xfrm>
          <a:prstGeom prst="line">
            <a:avLst/>
          </a:prstGeom>
          <a:noFill/>
          <a:ln w="9525" cap="flat" cmpd="sng" algn="ctr">
            <a:solidFill>
              <a:sysClr val="window" lastClr="FFFFFF">
                <a:lumMod val="50000"/>
              </a:sysClr>
            </a:solidFill>
            <a:prstDash val="sysDash"/>
          </a:ln>
          <a:effectLst/>
        </p:spPr>
      </p:cxnSp>
      <p:sp>
        <p:nvSpPr>
          <p:cNvPr id="19" name="テキスト ボックス 18">
            <a:extLst>
              <a:ext uri="{FF2B5EF4-FFF2-40B4-BE49-F238E27FC236}">
                <a16:creationId xmlns:a16="http://schemas.microsoft.com/office/drawing/2014/main" id="{E0A95464-3D28-1924-74C6-4FA57567C004}"/>
              </a:ext>
            </a:extLst>
          </p:cNvPr>
          <p:cNvSpPr txBox="1"/>
          <p:nvPr/>
        </p:nvSpPr>
        <p:spPr>
          <a:xfrm>
            <a:off x="4149516" y="4030418"/>
            <a:ext cx="2975173" cy="152414"/>
          </a:xfrm>
          <a:prstGeom prst="rect">
            <a:avLst/>
          </a:prstGeom>
          <a:solidFill>
            <a:schemeClr val="bg1"/>
          </a:solidFill>
        </p:spPr>
        <p:txBody>
          <a:bodyPr wrap="none" lIns="0" tIns="0" rIns="0" bIns="0" rtlCol="0">
            <a:spAutoFit/>
          </a:bodyPr>
          <a:lstStyle/>
          <a:p>
            <a:pPr algn="l">
              <a:lnSpc>
                <a:spcPct val="110000"/>
              </a:lnSpc>
            </a:pPr>
            <a:r>
              <a:rPr lang="ja-JP" altLang="en-US" sz="1000" dirty="0">
                <a:latin typeface="Meiryo UI" panose="020B0604030504040204" pitchFamily="50" charset="-128"/>
                <a:ea typeface="Meiryo UI" panose="020B0604030504040204" pitchFamily="50" charset="-128"/>
              </a:rPr>
              <a:t>（ひかり電話）工事依頼情報流通（番ポ工事）（</a:t>
            </a:r>
            <a:r>
              <a:rPr lang="en-US" altLang="ja-JP" sz="1000" dirty="0">
                <a:latin typeface="Meiryo UI" panose="020B0604030504040204" pitchFamily="50" charset="-128"/>
                <a:ea typeface="Meiryo UI" panose="020B0604030504040204" pitchFamily="50" charset="-128"/>
              </a:rPr>
              <a:t>IN</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46" name="直線矢印コネクタ 45">
            <a:extLst>
              <a:ext uri="{FF2B5EF4-FFF2-40B4-BE49-F238E27FC236}">
                <a16:creationId xmlns:a16="http://schemas.microsoft.com/office/drawing/2014/main" id="{5F229FEC-32B0-EFB3-0629-A7226B3C4EA3}"/>
              </a:ext>
            </a:extLst>
          </p:cNvPr>
          <p:cNvCxnSpPr>
            <a:cxnSpLocks/>
          </p:cNvCxnSpPr>
          <p:nvPr/>
        </p:nvCxnSpPr>
        <p:spPr>
          <a:xfrm>
            <a:off x="4060952" y="4237795"/>
            <a:ext cx="4212000" cy="0"/>
          </a:xfrm>
          <a:prstGeom prst="straightConnector1">
            <a:avLst/>
          </a:prstGeom>
          <a:noFill/>
          <a:ln w="9525" cap="flat" cmpd="sng" algn="ctr">
            <a:solidFill>
              <a:schemeClr val="tx1"/>
            </a:solidFill>
            <a:prstDash val="solid"/>
            <a:headEnd type="triangle"/>
            <a:tailEnd type="none"/>
          </a:ln>
          <a:effectLst/>
        </p:spPr>
      </p:cxnSp>
      <p:sp>
        <p:nvSpPr>
          <p:cNvPr id="47" name="テキスト ボックス 46">
            <a:extLst>
              <a:ext uri="{FF2B5EF4-FFF2-40B4-BE49-F238E27FC236}">
                <a16:creationId xmlns:a16="http://schemas.microsoft.com/office/drawing/2014/main" id="{64E0D663-FFB3-CEA0-BDD6-694154D2C5B9}"/>
              </a:ext>
            </a:extLst>
          </p:cNvPr>
          <p:cNvSpPr txBox="1"/>
          <p:nvPr/>
        </p:nvSpPr>
        <p:spPr>
          <a:xfrm>
            <a:off x="4149516" y="5943727"/>
            <a:ext cx="3712555"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r>
              <a:rPr lang="ja-JP" altLang="en-US" sz="1000" dirty="0">
                <a:latin typeface="Meiryo UI" panose="020B0604030504040204" pitchFamily="50" charset="-128"/>
                <a:ea typeface="Meiryo UI" panose="020B0604030504040204" pitchFamily="50" charset="-128"/>
              </a:rPr>
              <a:t>（番ポ工事：工事結果情報：事業者①）（</a:t>
            </a:r>
            <a:r>
              <a:rPr lang="en-US" altLang="ja-JP" sz="1000" dirty="0">
                <a:latin typeface="Meiryo UI" panose="020B0604030504040204" pitchFamily="50" charset="-128"/>
                <a:ea typeface="Meiryo UI" panose="020B0604030504040204" pitchFamily="50" charset="-128"/>
              </a:rPr>
              <a:t>IN</a:t>
            </a:r>
            <a:r>
              <a:rPr lang="ja-JP" altLang="en-US" sz="1000" dirty="0">
                <a:latin typeface="Meiryo UI" panose="020B0604030504040204" pitchFamily="50" charset="-128"/>
                <a:ea typeface="Meiryo UI" panose="020B0604030504040204" pitchFamily="50" charset="-128"/>
              </a:rPr>
              <a:t>）</a:t>
            </a:r>
            <a:endParaRPr lang="zh-TW" altLang="en-US" sz="1000" dirty="0">
              <a:solidFill>
                <a:srgbClr val="FF0000"/>
              </a:solidFill>
              <a:latin typeface="Meiryo UI" panose="020B0604030504040204" pitchFamily="50" charset="-128"/>
              <a:ea typeface="Meiryo UI" panose="020B0604030504040204" pitchFamily="50" charset="-128"/>
            </a:endParaRPr>
          </a:p>
        </p:txBody>
      </p:sp>
      <p:sp>
        <p:nvSpPr>
          <p:cNvPr id="48" name="テキスト ボックス 47">
            <a:extLst>
              <a:ext uri="{FF2B5EF4-FFF2-40B4-BE49-F238E27FC236}">
                <a16:creationId xmlns:a16="http://schemas.microsoft.com/office/drawing/2014/main" id="{D21F0A66-8F45-64F8-6C63-21495A55A2F4}"/>
              </a:ext>
            </a:extLst>
          </p:cNvPr>
          <p:cNvSpPr txBox="1"/>
          <p:nvPr/>
        </p:nvSpPr>
        <p:spPr>
          <a:xfrm>
            <a:off x="4149516" y="5099375"/>
            <a:ext cx="3071354"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ja-JP" altLang="en-US" sz="1000" dirty="0">
                <a:latin typeface="Meiryo UI" panose="020B0604030504040204" pitchFamily="50" charset="-128"/>
                <a:ea typeface="Meiryo UI" panose="020B0604030504040204" pitchFamily="50" charset="-128"/>
              </a:rPr>
              <a:t>工事結果情報流通（番ポ工事）（事業者情報）（</a:t>
            </a:r>
            <a:r>
              <a:rPr lang="en-US" altLang="ja-JP" sz="1000" dirty="0">
                <a:latin typeface="Meiryo UI" panose="020B0604030504040204" pitchFamily="50" charset="-128"/>
                <a:ea typeface="Meiryo UI" panose="020B0604030504040204" pitchFamily="50" charset="-128"/>
              </a:rPr>
              <a:t>IN</a:t>
            </a:r>
            <a:r>
              <a:rPr lang="ja-JP" altLang="en-US" sz="1000" dirty="0">
                <a:latin typeface="Meiryo UI" panose="020B0604030504040204" pitchFamily="50" charset="-128"/>
                <a:ea typeface="Meiryo UI" panose="020B0604030504040204" pitchFamily="50" charset="-128"/>
              </a:rPr>
              <a:t>）</a:t>
            </a:r>
            <a:endParaRPr lang="zh-TW" altLang="en-US" sz="1000" dirty="0">
              <a:solidFill>
                <a:srgbClr val="FF0000"/>
              </a:solidFill>
              <a:latin typeface="Meiryo UI" panose="020B0604030504040204" pitchFamily="50" charset="-128"/>
              <a:ea typeface="Meiryo UI" panose="020B0604030504040204" pitchFamily="50" charset="-128"/>
            </a:endParaRPr>
          </a:p>
        </p:txBody>
      </p:sp>
      <p:sp>
        <p:nvSpPr>
          <p:cNvPr id="49" name="テキスト ボックス 48">
            <a:extLst>
              <a:ext uri="{FF2B5EF4-FFF2-40B4-BE49-F238E27FC236}">
                <a16:creationId xmlns:a16="http://schemas.microsoft.com/office/drawing/2014/main" id="{3791B50B-0B15-94A6-4F5F-54334F180B9D}"/>
              </a:ext>
            </a:extLst>
          </p:cNvPr>
          <p:cNvSpPr txBox="1"/>
          <p:nvPr/>
        </p:nvSpPr>
        <p:spPr>
          <a:xfrm>
            <a:off x="4149516" y="4428383"/>
            <a:ext cx="3101811" cy="152414"/>
          </a:xfrm>
          <a:prstGeom prst="rect">
            <a:avLst/>
          </a:prstGeom>
          <a:solidFill>
            <a:schemeClr val="bg1"/>
          </a:solidFill>
        </p:spPr>
        <p:txBody>
          <a:bodyPr wrap="none" lIns="0" tIns="0" rIns="0" bIns="0" rtlCol="0">
            <a:spAutoFit/>
          </a:bodyPr>
          <a:lstStyle/>
          <a:p>
            <a:pPr algn="l">
              <a:lnSpc>
                <a:spcPct val="110000"/>
              </a:lnSpc>
            </a:pPr>
            <a:r>
              <a:rPr lang="ja-JP" altLang="en-US" sz="1000" dirty="0">
                <a:latin typeface="Meiryo UI" panose="020B0604030504040204" pitchFamily="50" charset="-128"/>
                <a:ea typeface="Meiryo UI" panose="020B0604030504040204" pitchFamily="50" charset="-128"/>
              </a:rPr>
              <a:t>（ひかり電話）工事依頼情報流通（番ポ工事）（</a:t>
            </a:r>
            <a:r>
              <a:rPr lang="en-US" altLang="ja-JP" sz="1000" dirty="0">
                <a:latin typeface="Meiryo UI" panose="020B0604030504040204" pitchFamily="50" charset="-128"/>
                <a:ea typeface="Meiryo UI" panose="020B0604030504040204" pitchFamily="50" charset="-128"/>
              </a:rPr>
              <a:t>OUT</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50" name="直線矢印コネクタ 49">
            <a:extLst>
              <a:ext uri="{FF2B5EF4-FFF2-40B4-BE49-F238E27FC236}">
                <a16:creationId xmlns:a16="http://schemas.microsoft.com/office/drawing/2014/main" id="{A589E2EF-28D9-9718-DB70-81F36CC1CB18}"/>
              </a:ext>
            </a:extLst>
          </p:cNvPr>
          <p:cNvCxnSpPr>
            <a:cxnSpLocks/>
          </p:cNvCxnSpPr>
          <p:nvPr/>
        </p:nvCxnSpPr>
        <p:spPr>
          <a:xfrm>
            <a:off x="4060952" y="4635760"/>
            <a:ext cx="4212000" cy="0"/>
          </a:xfrm>
          <a:prstGeom prst="straightConnector1">
            <a:avLst/>
          </a:prstGeom>
          <a:noFill/>
          <a:ln w="9525" cap="flat" cmpd="sng" algn="ctr">
            <a:solidFill>
              <a:schemeClr val="tx1"/>
            </a:solidFill>
            <a:prstDash val="solid"/>
            <a:headEnd type="none"/>
            <a:tailEnd type="triangle"/>
          </a:ln>
          <a:effectLst/>
        </p:spPr>
      </p:cxnSp>
      <p:cxnSp>
        <p:nvCxnSpPr>
          <p:cNvPr id="51" name="直線矢印コネクタ 50">
            <a:extLst>
              <a:ext uri="{FF2B5EF4-FFF2-40B4-BE49-F238E27FC236}">
                <a16:creationId xmlns:a16="http://schemas.microsoft.com/office/drawing/2014/main" id="{19D0AC9E-D6FF-D306-B9E9-A4B150F24469}"/>
              </a:ext>
            </a:extLst>
          </p:cNvPr>
          <p:cNvCxnSpPr>
            <a:cxnSpLocks/>
          </p:cNvCxnSpPr>
          <p:nvPr/>
        </p:nvCxnSpPr>
        <p:spPr>
          <a:xfrm>
            <a:off x="4060952" y="5268652"/>
            <a:ext cx="4212000" cy="0"/>
          </a:xfrm>
          <a:prstGeom prst="straightConnector1">
            <a:avLst/>
          </a:prstGeom>
          <a:noFill/>
          <a:ln w="9525" cap="flat" cmpd="sng" algn="ctr">
            <a:solidFill>
              <a:schemeClr val="tx1"/>
            </a:solidFill>
            <a:prstDash val="solid"/>
            <a:headEnd type="none"/>
            <a:tailEnd type="triangle"/>
          </a:ln>
          <a:effectLst/>
        </p:spPr>
      </p:cxnSp>
      <p:cxnSp>
        <p:nvCxnSpPr>
          <p:cNvPr id="52" name="直線矢印コネクタ 51">
            <a:extLst>
              <a:ext uri="{FF2B5EF4-FFF2-40B4-BE49-F238E27FC236}">
                <a16:creationId xmlns:a16="http://schemas.microsoft.com/office/drawing/2014/main" id="{E773363A-F1A8-2DAD-5AFC-A7ED7382A45E}"/>
              </a:ext>
            </a:extLst>
          </p:cNvPr>
          <p:cNvCxnSpPr>
            <a:cxnSpLocks/>
          </p:cNvCxnSpPr>
          <p:nvPr/>
        </p:nvCxnSpPr>
        <p:spPr>
          <a:xfrm>
            <a:off x="4060952" y="5600618"/>
            <a:ext cx="4212000" cy="0"/>
          </a:xfrm>
          <a:prstGeom prst="straightConnector1">
            <a:avLst/>
          </a:prstGeom>
          <a:noFill/>
          <a:ln w="9525" cap="flat" cmpd="sng" algn="ctr">
            <a:solidFill>
              <a:schemeClr val="tx1"/>
            </a:solidFill>
            <a:prstDash val="solid"/>
            <a:headEnd type="triangle"/>
            <a:tailEnd type="none"/>
          </a:ln>
          <a:effectLst/>
        </p:spPr>
      </p:cxnSp>
      <p:sp>
        <p:nvSpPr>
          <p:cNvPr id="53" name="テキスト ボックス 52">
            <a:extLst>
              <a:ext uri="{FF2B5EF4-FFF2-40B4-BE49-F238E27FC236}">
                <a16:creationId xmlns:a16="http://schemas.microsoft.com/office/drawing/2014/main" id="{AE5F4D6D-310B-3BFA-56C0-65CCB343F69A}"/>
              </a:ext>
            </a:extLst>
          </p:cNvPr>
          <p:cNvSpPr txBox="1"/>
          <p:nvPr/>
        </p:nvSpPr>
        <p:spPr>
          <a:xfrm>
            <a:off x="4149516" y="5403667"/>
            <a:ext cx="3197991"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ja-JP" altLang="en-US" sz="1000" dirty="0">
                <a:latin typeface="Meiryo UI" panose="020B0604030504040204" pitchFamily="50" charset="-128"/>
                <a:ea typeface="Meiryo UI" panose="020B0604030504040204" pitchFamily="50" charset="-128"/>
              </a:rPr>
              <a:t>工事結果情報流通（番ポ工事）（事業者情報）（</a:t>
            </a:r>
            <a:r>
              <a:rPr lang="en-US" altLang="ja-JP" sz="1000" dirty="0">
                <a:latin typeface="Meiryo UI" panose="020B0604030504040204" pitchFamily="50" charset="-128"/>
                <a:ea typeface="Meiryo UI" panose="020B0604030504040204" pitchFamily="50" charset="-128"/>
              </a:rPr>
              <a:t>OUT</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F6395FEA-19E7-D7E6-69A7-F97258985B02}"/>
              </a:ext>
            </a:extLst>
          </p:cNvPr>
          <p:cNvSpPr txBox="1"/>
          <p:nvPr/>
        </p:nvSpPr>
        <p:spPr>
          <a:xfrm>
            <a:off x="4149516" y="6296268"/>
            <a:ext cx="3839193"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r>
              <a:rPr lang="ja-JP" altLang="en-US" sz="1000" dirty="0">
                <a:latin typeface="Meiryo UI" panose="020B0604030504040204" pitchFamily="50" charset="-128"/>
                <a:ea typeface="Meiryo UI" panose="020B0604030504040204" pitchFamily="50" charset="-128"/>
              </a:rPr>
              <a:t>（番ポ工事：工事結果情報：事業者①）（</a:t>
            </a:r>
            <a:r>
              <a:rPr lang="en-US" altLang="ja-JP" sz="1000" dirty="0">
                <a:latin typeface="Meiryo UI" panose="020B0604030504040204" pitchFamily="50" charset="-128"/>
                <a:ea typeface="Meiryo UI" panose="020B0604030504040204" pitchFamily="50" charset="-128"/>
              </a:rPr>
              <a:t>OUT</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55" name="直線矢印コネクタ 54">
            <a:extLst>
              <a:ext uri="{FF2B5EF4-FFF2-40B4-BE49-F238E27FC236}">
                <a16:creationId xmlns:a16="http://schemas.microsoft.com/office/drawing/2014/main" id="{2797E7E9-FD9C-1BFC-B8D1-751F0ABE0E22}"/>
              </a:ext>
            </a:extLst>
          </p:cNvPr>
          <p:cNvCxnSpPr>
            <a:cxnSpLocks/>
          </p:cNvCxnSpPr>
          <p:nvPr/>
        </p:nvCxnSpPr>
        <p:spPr>
          <a:xfrm>
            <a:off x="4060952" y="6161253"/>
            <a:ext cx="4212000" cy="0"/>
          </a:xfrm>
          <a:prstGeom prst="straightConnector1">
            <a:avLst/>
          </a:prstGeom>
          <a:noFill/>
          <a:ln w="9525" cap="flat" cmpd="sng" algn="ctr">
            <a:solidFill>
              <a:schemeClr val="tx1"/>
            </a:solidFill>
            <a:prstDash val="solid"/>
            <a:headEnd type="none"/>
            <a:tailEnd type="triangle"/>
          </a:ln>
          <a:effectLst/>
        </p:spPr>
      </p:cxnSp>
      <p:cxnSp>
        <p:nvCxnSpPr>
          <p:cNvPr id="56" name="直線矢印コネクタ 55">
            <a:extLst>
              <a:ext uri="{FF2B5EF4-FFF2-40B4-BE49-F238E27FC236}">
                <a16:creationId xmlns:a16="http://schemas.microsoft.com/office/drawing/2014/main" id="{90C3A822-8A00-0F62-3D07-F48772152DE7}"/>
              </a:ext>
            </a:extLst>
          </p:cNvPr>
          <p:cNvCxnSpPr>
            <a:cxnSpLocks/>
          </p:cNvCxnSpPr>
          <p:nvPr/>
        </p:nvCxnSpPr>
        <p:spPr>
          <a:xfrm>
            <a:off x="4060952" y="6493219"/>
            <a:ext cx="4212000" cy="0"/>
          </a:xfrm>
          <a:prstGeom prst="straightConnector1">
            <a:avLst/>
          </a:prstGeom>
          <a:noFill/>
          <a:ln w="9525" cap="flat" cmpd="sng" algn="ctr">
            <a:solidFill>
              <a:schemeClr val="tx1"/>
            </a:solidFill>
            <a:prstDash val="solid"/>
            <a:headEnd type="triangle"/>
            <a:tailEnd type="none"/>
          </a:ln>
          <a:effectLst/>
        </p:spPr>
      </p:cxnSp>
      <p:sp>
        <p:nvSpPr>
          <p:cNvPr id="57" name="テキスト ボックス 56">
            <a:extLst>
              <a:ext uri="{FF2B5EF4-FFF2-40B4-BE49-F238E27FC236}">
                <a16:creationId xmlns:a16="http://schemas.microsoft.com/office/drawing/2014/main" id="{AA59F24A-F456-E88D-7EE3-E9E488DEF60F}"/>
              </a:ext>
            </a:extLst>
          </p:cNvPr>
          <p:cNvSpPr txBox="1"/>
          <p:nvPr/>
        </p:nvSpPr>
        <p:spPr>
          <a:xfrm>
            <a:off x="4149516" y="6655908"/>
            <a:ext cx="3712555"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r>
              <a:rPr lang="ja-JP" altLang="en-US" sz="1000" dirty="0">
                <a:latin typeface="Meiryo UI" panose="020B0604030504040204" pitchFamily="50" charset="-128"/>
                <a:ea typeface="Meiryo UI" panose="020B0604030504040204" pitchFamily="50" charset="-128"/>
              </a:rPr>
              <a:t>（番ポ工事：工事結果情報：事業者②）（</a:t>
            </a:r>
            <a:r>
              <a:rPr lang="en-US" altLang="ja-JP" sz="1000" dirty="0">
                <a:latin typeface="Meiryo UI" panose="020B0604030504040204" pitchFamily="50" charset="-128"/>
                <a:ea typeface="Meiryo UI" panose="020B0604030504040204" pitchFamily="50" charset="-128"/>
              </a:rPr>
              <a:t>IN</a:t>
            </a:r>
            <a:r>
              <a:rPr lang="ja-JP" altLang="en-US" sz="1000" dirty="0">
                <a:latin typeface="Meiryo UI" panose="020B0604030504040204" pitchFamily="50" charset="-128"/>
                <a:ea typeface="Meiryo UI" panose="020B0604030504040204" pitchFamily="50" charset="-128"/>
              </a:rPr>
              <a:t>）</a:t>
            </a:r>
            <a:endParaRPr lang="zh-TW" altLang="en-US" sz="1000" dirty="0">
              <a:solidFill>
                <a:srgbClr val="FF0000"/>
              </a:solidFill>
              <a:latin typeface="Meiryo UI" panose="020B0604030504040204" pitchFamily="50" charset="-128"/>
              <a:ea typeface="Meiryo UI" panose="020B0604030504040204" pitchFamily="50" charset="-128"/>
            </a:endParaRPr>
          </a:p>
        </p:txBody>
      </p:sp>
      <p:sp>
        <p:nvSpPr>
          <p:cNvPr id="58" name="テキスト ボックス 57">
            <a:extLst>
              <a:ext uri="{FF2B5EF4-FFF2-40B4-BE49-F238E27FC236}">
                <a16:creationId xmlns:a16="http://schemas.microsoft.com/office/drawing/2014/main" id="{550DD2E4-6230-623A-76D6-A57966BC1312}"/>
              </a:ext>
            </a:extLst>
          </p:cNvPr>
          <p:cNvSpPr txBox="1"/>
          <p:nvPr/>
        </p:nvSpPr>
        <p:spPr>
          <a:xfrm>
            <a:off x="4149516" y="7008449"/>
            <a:ext cx="3839193" cy="152414"/>
          </a:xfrm>
          <a:prstGeom prst="rect">
            <a:avLst/>
          </a:prstGeom>
          <a:solidFill>
            <a:schemeClr val="bg1"/>
          </a:solidFill>
        </p:spPr>
        <p:txBody>
          <a:bodyPr wrap="none" lIns="0" tIns="0" rIns="0" bIns="0" rtlCol="0">
            <a:spAutoFit/>
          </a:bodyPr>
          <a:lstStyle/>
          <a:p>
            <a:pPr algn="l" fontAlgn="base">
              <a:lnSpc>
                <a:spcPct val="110000"/>
              </a:lnSpc>
              <a:spcBef>
                <a:spcPct val="0"/>
              </a:spcBef>
              <a:spcAft>
                <a:spcPct val="0"/>
              </a:spcAft>
            </a:pPr>
            <a:r>
              <a:rPr lang="zh-TW" altLang="en-US" sz="1000" dirty="0">
                <a:latin typeface="Meiryo UI" panose="020B0604030504040204" pitchFamily="50" charset="-128"/>
                <a:ea typeface="Meiryo UI" panose="020B0604030504040204" pitchFamily="50" charset="-128"/>
              </a:rPr>
              <a:t>工事結果情報流通</a:t>
            </a:r>
            <a:r>
              <a:rPr lang="ja-JP" altLang="en-US" sz="1000" dirty="0">
                <a:latin typeface="Meiryo UI" panose="020B0604030504040204" pitchFamily="50" charset="-128"/>
                <a:ea typeface="Meiryo UI" panose="020B0604030504040204" pitchFamily="50" charset="-128"/>
              </a:rPr>
              <a:t>（番ポ工事：工事結果情報：事業者②）（</a:t>
            </a:r>
            <a:r>
              <a:rPr lang="en-US" altLang="ja-JP" sz="1000" dirty="0">
                <a:latin typeface="Meiryo UI" panose="020B0604030504040204" pitchFamily="50" charset="-128"/>
                <a:ea typeface="Meiryo UI" panose="020B0604030504040204" pitchFamily="50" charset="-128"/>
              </a:rPr>
              <a:t>OUT</a:t>
            </a:r>
            <a:r>
              <a:rPr lang="ja-JP" altLang="en-US" sz="1000" dirty="0">
                <a:latin typeface="Meiryo UI" panose="020B0604030504040204" pitchFamily="50" charset="-128"/>
                <a:ea typeface="Meiryo UI" panose="020B0604030504040204" pitchFamily="50" charset="-128"/>
              </a:rPr>
              <a:t>）</a:t>
            </a:r>
            <a:endParaRPr lang="zh-TW" altLang="en-US" sz="1000" dirty="0">
              <a:latin typeface="Meiryo UI" panose="020B0604030504040204" pitchFamily="50" charset="-128"/>
              <a:ea typeface="Meiryo UI" panose="020B0604030504040204" pitchFamily="50" charset="-128"/>
            </a:endParaRPr>
          </a:p>
        </p:txBody>
      </p:sp>
      <p:cxnSp>
        <p:nvCxnSpPr>
          <p:cNvPr id="59" name="直線矢印コネクタ 58">
            <a:extLst>
              <a:ext uri="{FF2B5EF4-FFF2-40B4-BE49-F238E27FC236}">
                <a16:creationId xmlns:a16="http://schemas.microsoft.com/office/drawing/2014/main" id="{5DD4B489-2EEA-53DD-EEC6-F569340E2291}"/>
              </a:ext>
            </a:extLst>
          </p:cNvPr>
          <p:cNvCxnSpPr>
            <a:cxnSpLocks/>
          </p:cNvCxnSpPr>
          <p:nvPr/>
        </p:nvCxnSpPr>
        <p:spPr>
          <a:xfrm>
            <a:off x="4060952" y="6873434"/>
            <a:ext cx="4212000" cy="0"/>
          </a:xfrm>
          <a:prstGeom prst="straightConnector1">
            <a:avLst/>
          </a:prstGeom>
          <a:noFill/>
          <a:ln w="9525" cap="flat" cmpd="sng" algn="ctr">
            <a:solidFill>
              <a:schemeClr val="tx1"/>
            </a:solidFill>
            <a:prstDash val="solid"/>
            <a:headEnd type="none"/>
            <a:tailEnd type="triangle"/>
          </a:ln>
          <a:effectLst/>
        </p:spPr>
      </p:cxnSp>
      <p:cxnSp>
        <p:nvCxnSpPr>
          <p:cNvPr id="60" name="直線矢印コネクタ 59">
            <a:extLst>
              <a:ext uri="{FF2B5EF4-FFF2-40B4-BE49-F238E27FC236}">
                <a16:creationId xmlns:a16="http://schemas.microsoft.com/office/drawing/2014/main" id="{9218B39F-0C61-0E5C-3BC6-7C202388CB28}"/>
              </a:ext>
            </a:extLst>
          </p:cNvPr>
          <p:cNvCxnSpPr>
            <a:cxnSpLocks/>
          </p:cNvCxnSpPr>
          <p:nvPr/>
        </p:nvCxnSpPr>
        <p:spPr>
          <a:xfrm>
            <a:off x="4060952" y="7205400"/>
            <a:ext cx="4212000" cy="0"/>
          </a:xfrm>
          <a:prstGeom prst="straightConnector1">
            <a:avLst/>
          </a:prstGeom>
          <a:noFill/>
          <a:ln w="9525" cap="flat" cmpd="sng" algn="ctr">
            <a:solidFill>
              <a:schemeClr val="tx1"/>
            </a:solidFill>
            <a:prstDash val="solid"/>
            <a:headEnd type="triangle"/>
            <a:tailEnd type="none"/>
          </a:ln>
          <a:effectLst/>
        </p:spPr>
      </p:cxnSp>
      <p:sp>
        <p:nvSpPr>
          <p:cNvPr id="2" name="スライド番号プレースホルダー 1">
            <a:extLst>
              <a:ext uri="{FF2B5EF4-FFF2-40B4-BE49-F238E27FC236}">
                <a16:creationId xmlns:a16="http://schemas.microsoft.com/office/drawing/2014/main" id="{EE7D00B2-27DD-5085-2C4A-1F9DADFD8F68}"/>
              </a:ext>
            </a:extLst>
          </p:cNvPr>
          <p:cNvSpPr>
            <a:spLocks noGrp="1"/>
          </p:cNvSpPr>
          <p:nvPr>
            <p:ph type="sldNum" sz="quarter" idx="4"/>
          </p:nvPr>
        </p:nvSpPr>
        <p:spPr/>
        <p:txBody>
          <a:bodyPr/>
          <a:lstStyle/>
          <a:p>
            <a:r>
              <a:rPr lang="en-US" altLang="ja-JP"/>
              <a:t>01.2-</a:t>
            </a:r>
            <a:fld id="{4C5E2FD1-144F-442B-9A84-40AAF03513A2}" type="slidenum">
              <a:rPr lang="en-US" altLang="ja-JP" smtClean="0"/>
              <a:pPr/>
              <a:t>24</a:t>
            </a:fld>
            <a:endParaRPr lang="en-US" altLang="ja-JP" dirty="0"/>
          </a:p>
        </p:txBody>
      </p:sp>
    </p:spTree>
    <p:extLst>
      <p:ext uri="{BB962C8B-B14F-4D97-AF65-F5344CB8AC3E}">
        <p14:creationId xmlns:p14="http://schemas.microsoft.com/office/powerpoint/2010/main" val="35216715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３．２　全体概要（開発機能　（２／２））</a:t>
            </a:r>
          </a:p>
          <a:p>
            <a:r>
              <a:rPr lang="ja-JP" altLang="en-US" dirty="0"/>
              <a:t>　本施策における開発機能（オーダ制御）を以下に示す</a:t>
            </a:r>
          </a:p>
        </p:txBody>
      </p:sp>
      <p:sp>
        <p:nvSpPr>
          <p:cNvPr id="99" name="Rectangle 11"/>
          <p:cNvSpPr>
            <a:spLocks noChangeArrowheads="1"/>
          </p:cNvSpPr>
          <p:nvPr/>
        </p:nvSpPr>
        <p:spPr bwMode="auto">
          <a:xfrm>
            <a:off x="8057277" y="2309873"/>
            <a:ext cx="2049463"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a:latin typeface="+mn-ea"/>
                <a:ea typeface="+mn-ea"/>
              </a:rPr>
              <a:t>メタル系システム</a:t>
            </a:r>
          </a:p>
        </p:txBody>
      </p:sp>
      <p:sp>
        <p:nvSpPr>
          <p:cNvPr id="101" name="Rectangle 13"/>
          <p:cNvSpPr>
            <a:spLocks noChangeArrowheads="1"/>
          </p:cNvSpPr>
          <p:nvPr/>
        </p:nvSpPr>
        <p:spPr bwMode="auto">
          <a:xfrm>
            <a:off x="2859802" y="2309873"/>
            <a:ext cx="510698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100" dirty="0">
                <a:latin typeface="+mn-ea"/>
                <a:ea typeface="+mn-ea"/>
              </a:rPr>
              <a:t>フロント</a:t>
            </a:r>
            <a:r>
              <a:rPr lang="ja-JP" altLang="en-US" sz="1000" dirty="0">
                <a:latin typeface="+mn-ea"/>
                <a:ea typeface="+mn-ea"/>
              </a:rPr>
              <a:t>系システム</a:t>
            </a:r>
          </a:p>
        </p:txBody>
      </p:sp>
      <p:sp>
        <p:nvSpPr>
          <p:cNvPr id="51" name="テキスト ボックス 50"/>
          <p:cNvSpPr txBox="1"/>
          <p:nvPr/>
        </p:nvSpPr>
        <p:spPr>
          <a:xfrm>
            <a:off x="11302572" y="1702092"/>
            <a:ext cx="1348718" cy="580534"/>
          </a:xfrm>
          <a:prstGeom prst="rect">
            <a:avLst/>
          </a:prstGeom>
          <a:solidFill>
            <a:schemeClr val="bg1"/>
          </a:solidFill>
          <a:ln>
            <a:solidFill>
              <a:schemeClr val="tx1"/>
            </a:solidFill>
          </a:ln>
        </p:spPr>
        <p:txBody>
          <a:bodyPr wrap="square" lIns="36000" tIns="36000" rIns="36000" bIns="36000" rtlCol="0">
            <a:spAutoFit/>
          </a:bodyPr>
          <a:lstStyle/>
          <a:p>
            <a:pPr algn="l">
              <a:lnSpc>
                <a:spcPct val="110000"/>
              </a:lnSpc>
            </a:pP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変更箇所：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正方形/長方形 51"/>
          <p:cNvSpPr/>
          <p:nvPr/>
        </p:nvSpPr>
        <p:spPr bwMode="auto">
          <a:xfrm>
            <a:off x="12075225" y="1886555"/>
            <a:ext cx="429028" cy="132736"/>
          </a:xfrm>
          <a:prstGeom prst="rect">
            <a:avLst/>
          </a:prstGeom>
          <a:no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l">
              <a:spcBef>
                <a:spcPct val="50000"/>
              </a:spcBef>
            </a:pP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Rectangle 12"/>
          <p:cNvSpPr>
            <a:spLocks noChangeArrowheads="1"/>
          </p:cNvSpPr>
          <p:nvPr/>
        </p:nvSpPr>
        <p:spPr bwMode="auto">
          <a:xfrm>
            <a:off x="2806622" y="3254434"/>
            <a:ext cx="7246938" cy="3311525"/>
          </a:xfrm>
          <a:prstGeom prst="rect">
            <a:avLst/>
          </a:prstGeom>
          <a:solidFill>
            <a:srgbClr val="CCFFCC"/>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1" lang="ja-JP" altLang="en-US" sz="1000" b="1" i="0" u="none" strike="noStrike" kern="1200" cap="none" spc="0" normalizeH="0" baseline="0" noProof="0">
                <a:ln>
                  <a:noFill/>
                </a:ln>
                <a:solidFill>
                  <a:prstClr val="black"/>
                </a:solidFill>
                <a:effectLst/>
                <a:uLnTx/>
                <a:uFillTx/>
                <a:latin typeface="Meiryo UI"/>
                <a:ea typeface="Meiryo UI"/>
                <a:cs typeface="+mn-cs"/>
              </a:rPr>
              <a:t>アクセス</a:t>
            </a:r>
            <a:r>
              <a:rPr kumimoji="1" lang="en-US" altLang="ja-JP" sz="1000" b="1" i="0" u="none" strike="noStrike" kern="1200" cap="none" spc="0" normalizeH="0" baseline="0" noProof="0">
                <a:ln>
                  <a:noFill/>
                </a:ln>
                <a:solidFill>
                  <a:prstClr val="black"/>
                </a:solidFill>
                <a:effectLst/>
                <a:uLnTx/>
                <a:uFillTx/>
                <a:latin typeface="Meiryo UI"/>
                <a:ea typeface="Meiryo UI"/>
                <a:cs typeface="+mn-cs"/>
              </a:rPr>
              <a:t>PF</a:t>
            </a:r>
          </a:p>
        </p:txBody>
      </p:sp>
      <p:sp>
        <p:nvSpPr>
          <p:cNvPr id="71" name="Line 49"/>
          <p:cNvSpPr>
            <a:spLocks noChangeShapeType="1"/>
          </p:cNvSpPr>
          <p:nvPr/>
        </p:nvSpPr>
        <p:spPr bwMode="auto">
          <a:xfrm flipV="1">
            <a:off x="5441077" y="3090922"/>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72" name="Line 54"/>
          <p:cNvSpPr>
            <a:spLocks noChangeShapeType="1"/>
          </p:cNvSpPr>
          <p:nvPr/>
        </p:nvSpPr>
        <p:spPr bwMode="auto">
          <a:xfrm flipV="1">
            <a:off x="9084391" y="3090922"/>
            <a:ext cx="0" cy="1635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74" name="Rectangle 14"/>
          <p:cNvSpPr>
            <a:spLocks noChangeArrowheads="1"/>
          </p:cNvSpPr>
          <p:nvPr/>
        </p:nvSpPr>
        <p:spPr bwMode="auto">
          <a:xfrm>
            <a:off x="2945527" y="4043423"/>
            <a:ext cx="7077075" cy="1943101"/>
          </a:xfrm>
          <a:prstGeom prst="rect">
            <a:avLst/>
          </a:prstGeom>
          <a:solidFill>
            <a:schemeClr val="bg1"/>
          </a:solidFill>
          <a:ln w="15875" algn="ctr">
            <a:solidFill>
              <a:schemeClr val="tx1"/>
            </a:solidFill>
            <a:miter lim="800000"/>
            <a:headEnd/>
            <a:tailEnd/>
          </a:ln>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オーダ制御</a:t>
            </a:r>
          </a:p>
        </p:txBody>
      </p:sp>
      <p:sp>
        <p:nvSpPr>
          <p:cNvPr id="75" name="Rectangle 14"/>
          <p:cNvSpPr>
            <a:spLocks noChangeArrowheads="1"/>
          </p:cNvSpPr>
          <p:nvPr/>
        </p:nvSpPr>
        <p:spPr bwMode="auto">
          <a:xfrm>
            <a:off x="2928065"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納期情報管理</a:t>
            </a:r>
          </a:p>
        </p:txBody>
      </p:sp>
      <p:sp>
        <p:nvSpPr>
          <p:cNvPr id="77" name="Rectangle 14"/>
          <p:cNvSpPr>
            <a:spLocks noChangeArrowheads="1"/>
          </p:cNvSpPr>
          <p:nvPr/>
        </p:nvSpPr>
        <p:spPr bwMode="auto">
          <a:xfrm>
            <a:off x="5495052"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個体管理</a:t>
            </a:r>
          </a:p>
        </p:txBody>
      </p:sp>
      <p:sp>
        <p:nvSpPr>
          <p:cNvPr id="78" name="Rectangle 25"/>
          <p:cNvSpPr>
            <a:spLocks noChangeArrowheads="1"/>
          </p:cNvSpPr>
          <p:nvPr/>
        </p:nvSpPr>
        <p:spPr bwMode="auto">
          <a:xfrm>
            <a:off x="3029666" y="4294248"/>
            <a:ext cx="1655761" cy="288925"/>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インタフェースアダプタ機能</a:t>
            </a:r>
            <a:endParaRPr kumimoji="1" lang="ja-JP" altLang="en-US" sz="1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81" name="Rectangle 25"/>
          <p:cNvSpPr>
            <a:spLocks noChangeArrowheads="1"/>
          </p:cNvSpPr>
          <p:nvPr/>
        </p:nvSpPr>
        <p:spPr bwMode="auto">
          <a:xfrm>
            <a:off x="4774328" y="4294248"/>
            <a:ext cx="1655763" cy="1627186"/>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業務プロセス管理機能</a:t>
            </a:r>
            <a:endParaRPr kumimoji="1" lang="ja-JP" altLang="en-US" sz="1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82" name="Rectangle 25"/>
          <p:cNvSpPr>
            <a:spLocks noChangeArrowheads="1"/>
          </p:cNvSpPr>
          <p:nvPr/>
        </p:nvSpPr>
        <p:spPr bwMode="auto">
          <a:xfrm>
            <a:off x="6509465" y="4294248"/>
            <a:ext cx="1657350" cy="1292224"/>
          </a:xfrm>
          <a:prstGeom prst="rect">
            <a:avLst/>
          </a:prstGeom>
          <a:solidFill>
            <a:srgbClr val="FFF7D6"/>
          </a:solidFill>
          <a:ln w="12700" algn="ctr">
            <a:solidFill>
              <a:srgbClr val="FF0000"/>
            </a:solidFill>
            <a:miter lim="800000"/>
            <a:headEnd/>
            <a:tailEnd/>
          </a:ln>
          <a:effec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進捗管理機能</a:t>
            </a:r>
          </a:p>
        </p:txBody>
      </p:sp>
      <p:sp>
        <p:nvSpPr>
          <p:cNvPr id="83" name="Rectangle 14"/>
          <p:cNvSpPr>
            <a:spLocks noChangeArrowheads="1"/>
          </p:cNvSpPr>
          <p:nvPr/>
        </p:nvSpPr>
        <p:spPr bwMode="auto">
          <a:xfrm>
            <a:off x="6779340" y="6070659"/>
            <a:ext cx="1187450" cy="395289"/>
          </a:xfrm>
          <a:prstGeom prst="rect">
            <a:avLst/>
          </a:prstGeom>
          <a:solidFill>
            <a:schemeClr val="bg1">
              <a:lumMod val="75000"/>
            </a:schemeClr>
          </a:solidFill>
          <a:ln w="12700" algn="ctr">
            <a:solidFill>
              <a:schemeClr val="tx1"/>
            </a:solidFill>
            <a:miter lim="800000"/>
            <a:headEnd/>
            <a:tailEnd/>
          </a:ln>
        </p:spPr>
        <p:txBody>
          <a:bodyPr lIns="17997" tIns="0" rIns="17997" bIns="45712" anchor="ctr"/>
          <a:lstStyle/>
          <a:p>
            <a:pPr marL="0" marR="0" lvl="0" indent="0" algn="ctr" defTabSz="649288" rtl="0" eaLnBrk="1" fontAlgn="base" latinLnBrk="0" hangingPunct="1">
              <a:lnSpc>
                <a:spcPct val="15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情報配信</a:t>
            </a:r>
          </a:p>
        </p:txBody>
      </p:sp>
      <p:sp>
        <p:nvSpPr>
          <p:cNvPr id="87" name="Rectangle 25"/>
          <p:cNvSpPr>
            <a:spLocks noChangeArrowheads="1"/>
          </p:cNvSpPr>
          <p:nvPr/>
        </p:nvSpPr>
        <p:spPr bwMode="auto">
          <a:xfrm>
            <a:off x="8252540" y="5299135"/>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メタル対応業務機能</a:t>
            </a:r>
          </a:p>
        </p:txBody>
      </p:sp>
      <p:sp>
        <p:nvSpPr>
          <p:cNvPr id="88" name="Rectangle 25"/>
          <p:cNvSpPr>
            <a:spLocks noChangeArrowheads="1"/>
          </p:cNvSpPr>
          <p:nvPr/>
        </p:nvSpPr>
        <p:spPr bwMode="auto">
          <a:xfrm>
            <a:off x="8252540" y="5632511"/>
            <a:ext cx="1655761" cy="288925"/>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運用支援機能</a:t>
            </a:r>
          </a:p>
        </p:txBody>
      </p:sp>
      <p:sp>
        <p:nvSpPr>
          <p:cNvPr id="89" name="Rectangle 13"/>
          <p:cNvSpPr>
            <a:spLocks noChangeArrowheads="1"/>
          </p:cNvSpPr>
          <p:nvPr/>
        </p:nvSpPr>
        <p:spPr bwMode="auto">
          <a:xfrm>
            <a:off x="2859802" y="6748522"/>
            <a:ext cx="7246938" cy="781050"/>
          </a:xfrm>
          <a:prstGeom prst="rect">
            <a:avLst/>
          </a:prstGeom>
          <a:solidFill>
            <a:schemeClr val="bg1">
              <a:lumMod val="75000"/>
            </a:schemeClr>
          </a:solidFill>
          <a:ln w="19050" algn="ctr">
            <a:solidFill>
              <a:schemeClr val="tx1"/>
            </a:solidFill>
            <a:miter lim="800000"/>
            <a:headEnd/>
            <a:tailEnd/>
          </a:ln>
          <a:effectLst>
            <a:outerShdw dist="35921" dir="2700000" algn="ctr" rotWithShape="0">
              <a:schemeClr val="bg2"/>
            </a:outerShdw>
          </a:effectLst>
        </p:spPr>
        <p:txBody>
          <a:bodyPr wrap="none" lIns="89922" tIns="46758" rIns="89922" bIns="46758" anchor="ctr"/>
          <a:lstStyle>
            <a:lvl1pPr defTabSz="912813" eaLnBrk="0" hangingPunct="0">
              <a:defRPr kumimoji="1" sz="900">
                <a:solidFill>
                  <a:schemeClr val="tx1"/>
                </a:solidFill>
                <a:latin typeface="Times New Roman" pitchFamily="18" charset="0"/>
                <a:ea typeface="ＭＳ Ｐゴシック" charset="-128"/>
              </a:defRPr>
            </a:lvl1pPr>
            <a:lvl2pPr marL="742950" indent="-285750" defTabSz="912813" eaLnBrk="0" hangingPunct="0">
              <a:defRPr kumimoji="1" sz="900">
                <a:solidFill>
                  <a:schemeClr val="tx1"/>
                </a:solidFill>
                <a:latin typeface="Times New Roman" pitchFamily="18" charset="0"/>
                <a:ea typeface="ＭＳ Ｐゴシック" charset="-128"/>
              </a:defRPr>
            </a:lvl2pPr>
            <a:lvl3pPr marL="1143000" indent="-228600" defTabSz="912813" eaLnBrk="0" hangingPunct="0">
              <a:defRPr kumimoji="1" sz="900">
                <a:solidFill>
                  <a:schemeClr val="tx1"/>
                </a:solidFill>
                <a:latin typeface="Times New Roman" pitchFamily="18" charset="0"/>
                <a:ea typeface="ＭＳ Ｐゴシック" charset="-128"/>
              </a:defRPr>
            </a:lvl3pPr>
            <a:lvl4pPr marL="1600200" indent="-228600" defTabSz="912813" eaLnBrk="0" hangingPunct="0">
              <a:defRPr kumimoji="1" sz="900">
                <a:solidFill>
                  <a:schemeClr val="tx1"/>
                </a:solidFill>
                <a:latin typeface="Times New Roman" pitchFamily="18" charset="0"/>
                <a:ea typeface="ＭＳ Ｐゴシック" charset="-128"/>
              </a:defRPr>
            </a:lvl4pPr>
            <a:lvl5pPr marL="2057400" indent="-228600" defTabSz="912813" eaLnBrk="0" hangingPunct="0">
              <a:defRPr kumimoji="1" sz="900">
                <a:solidFill>
                  <a:schemeClr val="tx1"/>
                </a:solidFill>
                <a:latin typeface="Times New Roman" pitchFamily="18" charset="0"/>
                <a:ea typeface="ＭＳ Ｐゴシック" charset="-128"/>
              </a:defRPr>
            </a:lvl5pPr>
            <a:lvl6pPr marL="25146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912813"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バックヤード系システム</a:t>
            </a:r>
          </a:p>
        </p:txBody>
      </p:sp>
      <p:sp>
        <p:nvSpPr>
          <p:cNvPr id="90" name="Line 49"/>
          <p:cNvSpPr>
            <a:spLocks noChangeShapeType="1"/>
          </p:cNvSpPr>
          <p:nvPr/>
        </p:nvSpPr>
        <p:spPr bwMode="auto">
          <a:xfrm flipV="1">
            <a:off x="6484065" y="6585011"/>
            <a:ext cx="0" cy="16351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3" tIns="45712" rIns="91423" bIns="45712"/>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Meiryo UI"/>
              <a:ea typeface="Meiryo UI"/>
              <a:cs typeface="+mn-cs"/>
            </a:endParaRPr>
          </a:p>
        </p:txBody>
      </p:sp>
      <p:sp>
        <p:nvSpPr>
          <p:cNvPr id="97" name="Rectangle 25"/>
          <p:cNvSpPr>
            <a:spLocks noChangeArrowheads="1"/>
          </p:cNvSpPr>
          <p:nvPr/>
        </p:nvSpPr>
        <p:spPr bwMode="auto">
          <a:xfrm>
            <a:off x="3029514" y="4629211"/>
            <a:ext cx="1655761" cy="1281112"/>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フロント連携機能</a:t>
            </a:r>
            <a:endParaRPr lang="ja-JP" altLang="en-US" sz="1000" b="1" dirty="0">
              <a:latin typeface="+mn-ea"/>
              <a:ea typeface="+mn-ea"/>
            </a:endParaRPr>
          </a:p>
        </p:txBody>
      </p:sp>
      <p:sp>
        <p:nvSpPr>
          <p:cNvPr id="91" name="Rectangle 25"/>
          <p:cNvSpPr>
            <a:spLocks noChangeArrowheads="1"/>
          </p:cNvSpPr>
          <p:nvPr/>
        </p:nvSpPr>
        <p:spPr bwMode="auto">
          <a:xfrm>
            <a:off x="6518537" y="5642035"/>
            <a:ext cx="1655761" cy="288925"/>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p>
            <a:pPr defTabSz="649288"/>
            <a:r>
              <a:rPr lang="zh-TW" altLang="en-US" sz="1000" dirty="0">
                <a:latin typeface="+mn-ea"/>
                <a:ea typeface="+mn-ea"/>
              </a:rPr>
              <a:t>収容位置変更管理機能</a:t>
            </a:r>
          </a:p>
        </p:txBody>
      </p:sp>
      <p:sp>
        <p:nvSpPr>
          <p:cNvPr id="93" name="Rectangle 14"/>
          <p:cNvSpPr>
            <a:spLocks noChangeArrowheads="1"/>
          </p:cNvSpPr>
          <p:nvPr/>
        </p:nvSpPr>
        <p:spPr bwMode="auto">
          <a:xfrm>
            <a:off x="2945527" y="3562410"/>
            <a:ext cx="4926013" cy="396875"/>
          </a:xfrm>
          <a:prstGeom prst="rect">
            <a:avLst/>
          </a:prstGeom>
          <a:solidFill>
            <a:srgbClr val="FFF7D6"/>
          </a:solidFill>
          <a:ln w="12700" algn="ctr">
            <a:solidFill>
              <a:schemeClr val="tx1"/>
            </a:solidFill>
            <a:miter lim="800000"/>
            <a:headEnd/>
            <a:tailEnd/>
          </a:ln>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設備連携</a:t>
            </a:r>
            <a:endParaRPr lang="ja-JP" altLang="en-US" sz="1000" b="1" dirty="0">
              <a:latin typeface="+mn-ea"/>
              <a:ea typeface="+mn-ea"/>
            </a:endParaRPr>
          </a:p>
        </p:txBody>
      </p:sp>
      <p:sp>
        <p:nvSpPr>
          <p:cNvPr id="80" name="Rectangle 15"/>
          <p:cNvSpPr>
            <a:spLocks noChangeArrowheads="1"/>
          </p:cNvSpPr>
          <p:nvPr/>
        </p:nvSpPr>
        <p:spPr bwMode="auto">
          <a:xfrm>
            <a:off x="3128091" y="4860984"/>
            <a:ext cx="1468131" cy="438151"/>
          </a:xfrm>
          <a:prstGeom prst="rect">
            <a:avLst/>
          </a:prstGeom>
          <a:solidFill>
            <a:srgbClr val="FFF5D0"/>
          </a:solidFill>
          <a:ln w="9525" cap="rnd" algn="ctr">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納期照会</a:t>
            </a:r>
          </a:p>
        </p:txBody>
      </p:sp>
      <p:sp>
        <p:nvSpPr>
          <p:cNvPr id="115" name="Rectangle 14"/>
          <p:cNvSpPr>
            <a:spLocks noChangeArrowheads="1"/>
          </p:cNvSpPr>
          <p:nvPr/>
        </p:nvSpPr>
        <p:spPr bwMode="auto">
          <a:xfrm>
            <a:off x="4210766" y="6070659"/>
            <a:ext cx="1189037" cy="395289"/>
          </a:xfrm>
          <a:prstGeom prst="rect">
            <a:avLst/>
          </a:prstGeom>
          <a:solidFill>
            <a:srgbClr val="FFF5D0"/>
          </a:solidFill>
          <a:ln w="12700" algn="ctr">
            <a:solidFill>
              <a:schemeClr val="tx1"/>
            </a:solidFill>
            <a:miter lim="800000"/>
            <a:headEnd/>
            <a:tailEnd/>
          </a:ln>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lnSpc>
                <a:spcPct val="150000"/>
              </a:lnSpc>
            </a:pPr>
            <a:r>
              <a:rPr lang="ja-JP" altLang="en-US" sz="1000" dirty="0">
                <a:latin typeface="+mn-ea"/>
                <a:ea typeface="+mn-ea"/>
              </a:rPr>
              <a:t>統合</a:t>
            </a:r>
            <a:r>
              <a:rPr lang="en-US" altLang="ja-JP" sz="1000" dirty="0">
                <a:latin typeface="+mn-ea"/>
                <a:ea typeface="+mn-ea"/>
              </a:rPr>
              <a:t>HHC</a:t>
            </a:r>
            <a:endParaRPr lang="ja-JP" altLang="en-US" sz="1000" dirty="0">
              <a:latin typeface="+mn-ea"/>
              <a:ea typeface="+mn-ea"/>
            </a:endParaRPr>
          </a:p>
        </p:txBody>
      </p:sp>
      <p:sp>
        <p:nvSpPr>
          <p:cNvPr id="116" name="Rectangle 25"/>
          <p:cNvSpPr>
            <a:spLocks noChangeArrowheads="1"/>
          </p:cNvSpPr>
          <p:nvPr/>
        </p:nvSpPr>
        <p:spPr bwMode="auto">
          <a:xfrm>
            <a:off x="8252540" y="4294248"/>
            <a:ext cx="1655761" cy="288925"/>
          </a:xfrm>
          <a:prstGeom prst="rect">
            <a:avLst/>
          </a:prstGeom>
          <a:solidFill>
            <a:srgbClr val="FFF5D0"/>
          </a:solidFill>
          <a:ln w="127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関連システム連携機能</a:t>
            </a:r>
          </a:p>
        </p:txBody>
      </p:sp>
      <p:sp>
        <p:nvSpPr>
          <p:cNvPr id="117" name="Rectangle 25"/>
          <p:cNvSpPr>
            <a:spLocks noChangeArrowheads="1"/>
          </p:cNvSpPr>
          <p:nvPr/>
        </p:nvSpPr>
        <p:spPr bwMode="auto">
          <a:xfrm>
            <a:off x="8252540" y="4629211"/>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dirty="0">
                <a:latin typeface="+mn-ea"/>
                <a:ea typeface="+mn-ea"/>
              </a:rPr>
              <a:t>帳票出力機能</a:t>
            </a:r>
          </a:p>
        </p:txBody>
      </p:sp>
      <p:sp>
        <p:nvSpPr>
          <p:cNvPr id="118" name="Rectangle 25"/>
          <p:cNvSpPr>
            <a:spLocks noChangeArrowheads="1"/>
          </p:cNvSpPr>
          <p:nvPr/>
        </p:nvSpPr>
        <p:spPr bwMode="auto">
          <a:xfrm>
            <a:off x="8252540" y="4964174"/>
            <a:ext cx="1655761" cy="287337"/>
          </a:xfrm>
          <a:prstGeom prst="rect">
            <a:avLst/>
          </a:prstGeom>
          <a:solidFill>
            <a:srgbClr val="FFF5D0"/>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7997" tIns="0" rIns="17997" bIns="45712" anchor="ctr"/>
          <a:lstStyle>
            <a:lvl1pPr defTabSz="649288" eaLnBrk="0" hangingPunct="0">
              <a:defRPr kumimoji="1" sz="900">
                <a:solidFill>
                  <a:schemeClr val="tx1"/>
                </a:solidFill>
                <a:latin typeface="Times New Roman" pitchFamily="18" charset="0"/>
                <a:ea typeface="ＭＳ Ｐゴシック" charset="-128"/>
              </a:defRPr>
            </a:lvl1pPr>
            <a:lvl2pPr marL="742950" indent="-285750" defTabSz="649288" eaLnBrk="0" hangingPunct="0">
              <a:defRPr kumimoji="1" sz="900">
                <a:solidFill>
                  <a:schemeClr val="tx1"/>
                </a:solidFill>
                <a:latin typeface="Times New Roman" pitchFamily="18" charset="0"/>
                <a:ea typeface="ＭＳ Ｐゴシック" charset="-128"/>
              </a:defRPr>
            </a:lvl2pPr>
            <a:lvl3pPr marL="1143000" indent="-228600" defTabSz="649288" eaLnBrk="0" hangingPunct="0">
              <a:defRPr kumimoji="1" sz="900">
                <a:solidFill>
                  <a:schemeClr val="tx1"/>
                </a:solidFill>
                <a:latin typeface="Times New Roman" pitchFamily="18" charset="0"/>
                <a:ea typeface="ＭＳ Ｐゴシック" charset="-128"/>
              </a:defRPr>
            </a:lvl3pPr>
            <a:lvl4pPr marL="1600200" indent="-228600" defTabSz="649288" eaLnBrk="0" hangingPunct="0">
              <a:defRPr kumimoji="1" sz="900">
                <a:solidFill>
                  <a:schemeClr val="tx1"/>
                </a:solidFill>
                <a:latin typeface="Times New Roman" pitchFamily="18" charset="0"/>
                <a:ea typeface="ＭＳ Ｐゴシック" charset="-128"/>
              </a:defRPr>
            </a:lvl4pPr>
            <a:lvl5pPr marL="2057400" indent="-228600" defTabSz="649288" eaLnBrk="0" hangingPunct="0">
              <a:defRPr kumimoji="1" sz="900">
                <a:solidFill>
                  <a:schemeClr val="tx1"/>
                </a:solidFill>
                <a:latin typeface="Times New Roman" pitchFamily="18" charset="0"/>
                <a:ea typeface="ＭＳ Ｐゴシック" charset="-128"/>
              </a:defRPr>
            </a:lvl5pPr>
            <a:lvl6pPr marL="25146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6pPr>
            <a:lvl7pPr marL="29718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7pPr>
            <a:lvl8pPr marL="34290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8pPr>
            <a:lvl9pPr marL="3886200" indent="-228600" defTabSz="649288" eaLnBrk="0" fontAlgn="base" hangingPunct="0">
              <a:spcBef>
                <a:spcPct val="0"/>
              </a:spcBef>
              <a:spcAft>
                <a:spcPct val="0"/>
              </a:spcAft>
              <a:defRPr kumimoji="1" sz="900">
                <a:solidFill>
                  <a:schemeClr val="tx1"/>
                </a:solidFill>
                <a:latin typeface="Times New Roman" pitchFamily="18" charset="0"/>
                <a:ea typeface="ＭＳ Ｐゴシック" charset="-128"/>
              </a:defRPr>
            </a:lvl9pPr>
          </a:lstStyle>
          <a:p>
            <a:pPr algn="ctr" eaLnBrk="1" hangingPunct="1"/>
            <a:r>
              <a:rPr lang="ja-JP" altLang="en-US" sz="1000">
                <a:latin typeface="+mn-ea"/>
                <a:ea typeface="+mn-ea"/>
              </a:rPr>
              <a:t>Ｕ－ＢＩＳ管理機能</a:t>
            </a:r>
          </a:p>
        </p:txBody>
      </p:sp>
      <p:sp>
        <p:nvSpPr>
          <p:cNvPr id="122" name="線吹き出し 2 (枠付き) 121"/>
          <p:cNvSpPr/>
          <p:nvPr/>
        </p:nvSpPr>
        <p:spPr bwMode="auto">
          <a:xfrm>
            <a:off x="10175003" y="3239810"/>
            <a:ext cx="2550468" cy="4405985"/>
          </a:xfrm>
          <a:prstGeom prst="borderCallout2">
            <a:avLst>
              <a:gd name="adj1" fmla="val 7905"/>
              <a:gd name="adj2" fmla="val -1343"/>
              <a:gd name="adj3" fmla="val 12687"/>
              <a:gd name="adj4" fmla="val -33669"/>
              <a:gd name="adj5" fmla="val 24140"/>
              <a:gd name="adj6" fmla="val -58938"/>
            </a:avLst>
          </a:prstGeom>
          <a:solidFill>
            <a:schemeClr val="bg1"/>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5993" rIns="36000" bIns="35993" numCol="1" spcCol="0" rtlCol="0" fromWordArt="0" anchor="t" anchorCtr="0" forceAA="0" compatLnSpc="1">
            <a:prstTxWarp prst="textNoShape">
              <a:avLst/>
            </a:prstTxWarp>
            <a:noAutofit/>
          </a:bodyPr>
          <a:lstStyle/>
          <a:p>
            <a:pPr marL="45720" indent="-45720" algn="l" fontAlgn="auto">
              <a:spcBef>
                <a:spcPts val="0"/>
              </a:spcBef>
              <a:spcAft>
                <a:spcPts val="0"/>
              </a:spcAft>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３．２．１．０３　関連システム連携機能</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45720" indent="-45720" algn="l" fontAlgn="auto">
              <a:spcBef>
                <a:spcPts val="0"/>
              </a:spcBef>
              <a:spcAft>
                <a:spcPts val="0"/>
              </a:spcAft>
            </a:pPr>
            <a:r>
              <a:rPr lang="en-US" altLang="ja-JP" sz="1000"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u="sng" dirty="0">
                <a:latin typeface="Meiryo UI" panose="020B0604030504040204" pitchFamily="50" charset="-128"/>
                <a:ea typeface="Meiryo UI" panose="020B0604030504040204" pitchFamily="50" charset="-128"/>
                <a:cs typeface="Meiryo UI" panose="020B0604030504040204" pitchFamily="50" charset="-128"/>
              </a:rPr>
              <a:t>ひかり電話ポートイン：有派遣工事、無派遣工事、メタル電話ポートイン</a:t>
            </a:r>
            <a:r>
              <a:rPr lang="en-US" altLang="ja-JP" sz="1000" u="sng" dirty="0">
                <a:latin typeface="Meiryo UI" panose="020B0604030504040204" pitchFamily="50" charset="-128"/>
                <a:ea typeface="Meiryo UI" panose="020B0604030504040204" pitchFamily="50" charset="-128"/>
                <a:cs typeface="Meiryo UI" panose="020B0604030504040204" pitchFamily="50" charset="-128"/>
              </a:rPr>
              <a:t>】</a:t>
            </a:r>
          </a:p>
          <a:p>
            <a:pPr marL="45720" indent="-45720" algn="l" fontAlgn="auto">
              <a:spcBef>
                <a:spcPts val="0"/>
              </a:spcBef>
              <a:spcAft>
                <a:spcPts val="0"/>
              </a:spcAft>
            </a:pPr>
            <a:r>
              <a:rPr lang="en-US" altLang="ja-JP" sz="1000" dirty="0">
                <a:latin typeface="Meiryo UI"/>
                <a:ea typeface="Meiryo UI"/>
              </a:rPr>
              <a:t>【</a:t>
            </a:r>
            <a:r>
              <a:rPr lang="ja-JP" altLang="en-US" sz="1000" dirty="0">
                <a:latin typeface="Meiryo UI"/>
                <a:ea typeface="Meiryo UI"/>
              </a:rPr>
              <a:t>ア</a:t>
            </a:r>
            <a:r>
              <a:rPr lang="en-US" altLang="ja-JP" sz="1000" dirty="0">
                <a:latin typeface="Meiryo UI"/>
                <a:ea typeface="Meiryo UI"/>
              </a:rPr>
              <a:t>】【</a:t>
            </a:r>
            <a:r>
              <a:rPr lang="ja-JP" altLang="en-US" sz="1000" dirty="0">
                <a:latin typeface="Meiryo UI"/>
                <a:ea typeface="Meiryo UI"/>
              </a:rPr>
              <a:t>イ</a:t>
            </a:r>
            <a:r>
              <a:rPr lang="en-US" altLang="ja-JP" sz="1000" dirty="0">
                <a:latin typeface="Meiryo UI"/>
                <a:ea typeface="Meiryo UI"/>
              </a:rPr>
              <a:t>】【</a:t>
            </a:r>
            <a:r>
              <a:rPr lang="ja-JP" altLang="en-US" sz="1000" dirty="0">
                <a:latin typeface="Meiryo UI"/>
                <a:ea typeface="Meiryo UI"/>
              </a:rPr>
              <a:t>オ</a:t>
            </a:r>
            <a:r>
              <a:rPr lang="en-US" altLang="ja-JP" sz="1000" dirty="0">
                <a:latin typeface="Meiryo UI"/>
                <a:ea typeface="Meiryo UI"/>
              </a:rPr>
              <a:t>】【A】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設備連携へ送信するひかり電話工事（番ポ工事）依頼に以下の変更を行い、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BB-CASTAR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に（ひかり電話）工事依頼情報流通（番ポ工事）の送信可能とする</a:t>
            </a:r>
          </a:p>
          <a:p>
            <a:pPr marL="45720" indent="-45720" algn="l" fontAlgn="auto">
              <a:spcBef>
                <a:spcPts val="0"/>
              </a:spcBef>
              <a:spcAft>
                <a:spcPts val="0"/>
              </a:spcAft>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・電文</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ID</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に新規コードとして、番ポ工事を追加する</a:t>
            </a:r>
          </a:p>
          <a:p>
            <a:pPr marL="45720" indent="-45720" algn="l" fontAlgn="auto">
              <a:spcBef>
                <a:spcPts val="0"/>
              </a:spcBef>
              <a:spcAft>
                <a:spcPts val="0"/>
              </a:spcAft>
            </a:pPr>
            <a:r>
              <a:rPr lang="ja-JP" altLang="en-US" sz="1000" dirty="0">
                <a:latin typeface="Meiryo UI"/>
                <a:ea typeface="Meiryo UI"/>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新規項目として、代表電話番号を追加する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45720" indent="-45720" algn="l" fontAlgn="auto">
              <a:spcBef>
                <a:spcPts val="0"/>
              </a:spcBef>
              <a:spcAft>
                <a:spcPts val="0"/>
              </a:spcAft>
            </a:pPr>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45720" indent="-45720" algn="l" fontAlgn="auto">
              <a:spcBef>
                <a:spcPts val="0"/>
              </a:spcBef>
              <a:spcAft>
                <a:spcPts val="0"/>
              </a:spcAft>
            </a:pPr>
            <a:r>
              <a:rPr lang="en-US" altLang="ja-JP" sz="1000" dirty="0">
                <a:latin typeface="Meiryo UI"/>
                <a:ea typeface="Meiryo UI"/>
              </a:rPr>
              <a:t>【</a:t>
            </a:r>
            <a:r>
              <a:rPr lang="ja-JP" altLang="en-US" sz="1000" dirty="0">
                <a:latin typeface="Meiryo UI"/>
                <a:ea typeface="Meiryo UI"/>
              </a:rPr>
              <a:t>ア</a:t>
            </a:r>
            <a:r>
              <a:rPr lang="en-US" altLang="ja-JP" sz="1000" dirty="0">
                <a:latin typeface="Meiryo UI"/>
                <a:ea typeface="Meiryo UI"/>
              </a:rPr>
              <a:t>】【</a:t>
            </a:r>
            <a:r>
              <a:rPr lang="ja-JP" altLang="en-US" sz="1000" dirty="0">
                <a:latin typeface="Meiryo UI"/>
                <a:ea typeface="Meiryo UI"/>
              </a:rPr>
              <a:t>イ</a:t>
            </a:r>
            <a:r>
              <a:rPr lang="en-US" altLang="ja-JP" sz="1000" dirty="0">
                <a:latin typeface="Meiryo UI"/>
                <a:ea typeface="Meiryo UI"/>
              </a:rPr>
              <a:t>】【</a:t>
            </a:r>
            <a:r>
              <a:rPr lang="ja-JP" altLang="en-US" sz="1000" dirty="0">
                <a:latin typeface="Meiryo UI"/>
                <a:ea typeface="Meiryo UI"/>
              </a:rPr>
              <a:t>オ</a:t>
            </a:r>
            <a:r>
              <a:rPr lang="en-US" altLang="ja-JP" sz="1000" dirty="0">
                <a:latin typeface="Meiryo UI"/>
                <a:ea typeface="Meiryo UI"/>
              </a:rPr>
              <a:t>】【B】</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設備連携から受信するひかり電話工事（番ポ工事）結果に以下の変更を行い、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BB-CASTAR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から番ポ工事結果の受信を可能とする</a:t>
            </a:r>
          </a:p>
          <a:p>
            <a:pPr marL="45720" indent="-45720" algn="l" fontAlgn="auto">
              <a:spcBef>
                <a:spcPts val="0"/>
              </a:spcBef>
              <a:spcAft>
                <a:spcPts val="0"/>
              </a:spcAft>
            </a:pPr>
            <a:r>
              <a:rPr lang="ja-JP" altLang="en-US" sz="1000" dirty="0">
                <a:latin typeface="Meiryo UI"/>
                <a:ea typeface="Meiryo UI"/>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電文</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ID</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に新規コードとして、番ポ工事を追加する</a:t>
            </a:r>
          </a:p>
          <a:p>
            <a:pPr marL="45720" indent="-45720" algn="l" fontAlgn="auto">
              <a:spcBef>
                <a:spcPts val="0"/>
              </a:spcBef>
              <a:spcAft>
                <a:spcPts val="0"/>
              </a:spcAft>
            </a:pPr>
            <a:r>
              <a:rPr lang="ja-JP" altLang="en-US" sz="1000" dirty="0">
                <a:latin typeface="Meiryo UI"/>
                <a:ea typeface="Meiryo UI"/>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新規項目として、番ポ工事結果種別、着信試験用の電話番号、番号取得事業者の連絡先情報等、番ポ工事結果、代表電話番号を追加する</a:t>
            </a:r>
          </a:p>
          <a:p>
            <a:pPr marL="45720" indent="-45720" algn="l" fontAlgn="auto">
              <a:spcBef>
                <a:spcPts val="0"/>
              </a:spcBef>
              <a:spcAft>
                <a:spcPts val="0"/>
              </a:spcAft>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番ポ工事結果コードの追加により、１回の（ひかり電話）工事依頼情報流通（番ポ工事）の送信に対し、工事結果情報流通（番ポ工事）（事業者情報）を受信後、事業者毎の工事結果情報流通（番ポ工事）（工事結果情報）を受信可能と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線吹き出し 2 (枠付き) 121">
            <a:extLst>
              <a:ext uri="{FF2B5EF4-FFF2-40B4-BE49-F238E27FC236}">
                <a16:creationId xmlns:a16="http://schemas.microsoft.com/office/drawing/2014/main" id="{A736FF01-3A2F-93FF-5F81-EC8F931EE680}"/>
              </a:ext>
            </a:extLst>
          </p:cNvPr>
          <p:cNvSpPr/>
          <p:nvPr/>
        </p:nvSpPr>
        <p:spPr bwMode="auto">
          <a:xfrm>
            <a:off x="174550" y="4772879"/>
            <a:ext cx="2491736" cy="1158081"/>
          </a:xfrm>
          <a:prstGeom prst="borderCallout2">
            <a:avLst>
              <a:gd name="adj1" fmla="val 343"/>
              <a:gd name="adj2" fmla="val 31374"/>
              <a:gd name="adj3" fmla="val -35121"/>
              <a:gd name="adj4" fmla="val 73463"/>
              <a:gd name="adj5" fmla="val -24790"/>
              <a:gd name="adj6" fmla="val 114786"/>
            </a:avLst>
          </a:prstGeom>
          <a:solidFill>
            <a:schemeClr val="bg1"/>
          </a:solidFill>
          <a:ln w="9525"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5993" rIns="36000" bIns="35993" numCol="1" spcCol="0" rtlCol="0" fromWordArt="0" anchor="t" anchorCtr="0" forceAA="0" compatLnSpc="1">
            <a:prstTxWarp prst="textNoShape">
              <a:avLst/>
            </a:prstTxWarp>
            <a:noAutofit/>
          </a:bodyPr>
          <a:lstStyle/>
          <a:p>
            <a:pPr marL="45720" indent="-45720" algn="l" fontAlgn="auto">
              <a:spcBef>
                <a:spcPts val="0"/>
              </a:spcBef>
              <a:spcAft>
                <a:spcPts val="0"/>
              </a:spcAft>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３．２．１．０４　インタフェースアダプタ機能</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45720" indent="-45720" algn="l" fontAlgn="auto">
              <a:spcBef>
                <a:spcPts val="0"/>
              </a:spcBef>
              <a:spcAft>
                <a:spcPts val="0"/>
              </a:spcAft>
            </a:pPr>
            <a:r>
              <a:rPr lang="en-US" altLang="ja-JP" sz="1000" u="sng" dirty="0">
                <a:latin typeface="Meiryo UI" panose="020B0604030504040204" pitchFamily="50" charset="-128"/>
                <a:ea typeface="Meiryo UI" panose="020B0604030504040204" pitchFamily="50" charset="-128"/>
              </a:rPr>
              <a:t>【</a:t>
            </a:r>
            <a:r>
              <a:rPr lang="ja-JP" altLang="en-US" sz="1000" u="sng" dirty="0">
                <a:latin typeface="Meiryo UI" panose="020B0604030504040204" pitchFamily="50" charset="-128"/>
                <a:ea typeface="Meiryo UI" panose="020B0604030504040204" pitchFamily="50" charset="-128"/>
              </a:rPr>
              <a:t>ひかり電話ポートイン：無派遣工事</a:t>
            </a:r>
            <a:r>
              <a:rPr lang="en-US" altLang="ja-JP" sz="1000" u="sng" dirty="0">
                <a:latin typeface="Meiryo UI" panose="020B0604030504040204" pitchFamily="50" charset="-128"/>
                <a:ea typeface="Meiryo UI" panose="020B0604030504040204" pitchFamily="50" charset="-128"/>
              </a:rPr>
              <a:t>】</a:t>
            </a:r>
          </a:p>
          <a:p>
            <a:pPr marL="45720" indent="-45720" algn="l" fontAlgn="auto">
              <a:spcBef>
                <a:spcPts val="0"/>
              </a:spcBef>
              <a:spcAft>
                <a:spcPts val="0"/>
              </a:spcAft>
            </a:pPr>
            <a:r>
              <a:rPr lang="en-US" altLang="ja-JP" sz="1000" dirty="0">
                <a:latin typeface="Meiryo UI"/>
                <a:ea typeface="Meiryo UI"/>
              </a:rPr>
              <a:t>【</a:t>
            </a:r>
            <a:r>
              <a:rPr lang="ja-JP" altLang="en-US" sz="1000" dirty="0">
                <a:latin typeface="Meiryo UI"/>
                <a:ea typeface="Meiryo UI"/>
              </a:rPr>
              <a:t>イ</a:t>
            </a:r>
            <a:r>
              <a:rPr lang="en-US" altLang="ja-JP" sz="1000" dirty="0">
                <a:latin typeface="Meiryo UI"/>
                <a:ea typeface="Meiryo UI"/>
              </a:rPr>
              <a:t>】【A】</a:t>
            </a:r>
            <a:r>
              <a:rPr lang="ja-JP" altLang="en-US" sz="1000" dirty="0">
                <a:latin typeface="Meiryo UI" panose="020B0604030504040204" pitchFamily="50" charset="-128"/>
                <a:ea typeface="Meiryo UI" panose="020B0604030504040204" pitchFamily="50" charset="-128"/>
              </a:rPr>
              <a:t>設備連携から受信するひかり電話工事（番ポ工事）結果に新規項目として、番ポ工事結果種別、着信試験用の電話番号、番号取得事業者の連絡先情報等、番ポ工事結果、代表電話番号を追加する</a:t>
            </a:r>
          </a:p>
        </p:txBody>
      </p:sp>
      <p:sp>
        <p:nvSpPr>
          <p:cNvPr id="3" name="スライド番号プレースホルダー 2">
            <a:extLst>
              <a:ext uri="{FF2B5EF4-FFF2-40B4-BE49-F238E27FC236}">
                <a16:creationId xmlns:a16="http://schemas.microsoft.com/office/drawing/2014/main" id="{7C3C2272-3359-44BE-251F-726193D155D1}"/>
              </a:ext>
            </a:extLst>
          </p:cNvPr>
          <p:cNvSpPr>
            <a:spLocks noGrp="1"/>
          </p:cNvSpPr>
          <p:nvPr>
            <p:ph type="sldNum" sz="quarter" idx="4"/>
          </p:nvPr>
        </p:nvSpPr>
        <p:spPr/>
        <p:txBody>
          <a:bodyPr/>
          <a:lstStyle/>
          <a:p>
            <a:r>
              <a:rPr lang="en-US" altLang="ja-JP"/>
              <a:t>01.2-</a:t>
            </a:r>
            <a:fld id="{4C5E2FD1-144F-442B-9A84-40AAF03513A2}" type="slidenum">
              <a:rPr lang="en-US" altLang="ja-JP" smtClean="0"/>
              <a:pPr/>
              <a:t>3</a:t>
            </a:fld>
            <a:endParaRPr lang="en-US" altLang="ja-JP" dirty="0"/>
          </a:p>
        </p:txBody>
      </p:sp>
    </p:spTree>
    <p:extLst>
      <p:ext uri="{BB962C8B-B14F-4D97-AF65-F5344CB8AC3E}">
        <p14:creationId xmlns:p14="http://schemas.microsoft.com/office/powerpoint/2010/main" val="402270534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5"/>
          <p:cNvSpPr>
            <a:spLocks noGrp="1"/>
          </p:cNvSpPr>
          <p:nvPr>
            <p:ph sz="quarter" idx="10"/>
          </p:nvPr>
        </p:nvSpPr>
        <p:spPr>
          <a:xfrm>
            <a:off x="190110" y="660140"/>
            <a:ext cx="12456000" cy="1332148"/>
          </a:xfrm>
        </p:spPr>
        <p:txBody>
          <a:bodyPr/>
          <a:lstStyle/>
          <a:p>
            <a:pPr lvl="0"/>
            <a:r>
              <a:rPr lang="ja-JP" altLang="en-US" u="sng" dirty="0"/>
              <a:t>３．２．０１　業務プロセス管理機能（１／２）</a:t>
            </a:r>
          </a:p>
          <a:p>
            <a:pPr defTabSz="649288"/>
            <a:r>
              <a:rPr lang="ja-JP" altLang="en-US" dirty="0"/>
              <a:t>　</a:t>
            </a:r>
            <a:r>
              <a:rPr lang="en-US" altLang="ja-JP" u="sng" dirty="0"/>
              <a:t>【</a:t>
            </a:r>
            <a:r>
              <a:rPr lang="ja-JP" altLang="en-US" u="sng" dirty="0"/>
              <a:t>ひかり電話ポートイン：無派遣工事</a:t>
            </a:r>
            <a:r>
              <a:rPr lang="en-US" altLang="ja-JP" u="sng" dirty="0"/>
              <a:t>】</a:t>
            </a:r>
          </a:p>
          <a:p>
            <a:pPr defTabSz="649288"/>
            <a:r>
              <a:rPr lang="ja-JP" altLang="en-US" dirty="0"/>
              <a:t>　</a:t>
            </a:r>
            <a:r>
              <a:rPr lang="en-US" altLang="ja-JP" dirty="0"/>
              <a:t>【</a:t>
            </a:r>
            <a:r>
              <a:rPr lang="ja-JP" altLang="en-US" dirty="0"/>
              <a:t>イ</a:t>
            </a:r>
            <a:r>
              <a:rPr lang="en-US" altLang="ja-JP" dirty="0"/>
              <a:t>】【A】BB-CASTAR</a:t>
            </a:r>
            <a:r>
              <a:rPr lang="ja-JP" altLang="en-US" dirty="0"/>
              <a:t>から工事結果情報流通（ひかり電話工事）を受信した契機で、</a:t>
            </a:r>
            <a:r>
              <a:rPr lang="en-US" altLang="ja-JP" dirty="0"/>
              <a:t>BB-CASTAR</a:t>
            </a:r>
            <a:r>
              <a:rPr lang="ja-JP" altLang="en-US" dirty="0"/>
              <a:t>に（ひかり電話）工事依頼情報流通（番ポ工事）を送信可能とする</a:t>
            </a:r>
            <a:endParaRPr lang="en-US" altLang="ja-JP" dirty="0"/>
          </a:p>
          <a:p>
            <a:pPr defTabSz="649288"/>
            <a:r>
              <a:rPr lang="ja-JP" altLang="en-US" dirty="0"/>
              <a:t>　</a:t>
            </a:r>
            <a:r>
              <a:rPr lang="en-US" altLang="ja-JP" dirty="0"/>
              <a:t>【</a:t>
            </a:r>
            <a:r>
              <a:rPr lang="ja-JP" altLang="en-US" dirty="0"/>
              <a:t>イ</a:t>
            </a:r>
            <a:r>
              <a:rPr lang="en-US" altLang="ja-JP" dirty="0"/>
              <a:t>】【B】BB-CASTAR</a:t>
            </a:r>
            <a:r>
              <a:rPr lang="ja-JP" altLang="en-US" dirty="0"/>
              <a:t>から工事結果情報流通（番ポ工事：事業者情報）で受信した着信試験用の電話番号、番号取得事業者の連絡先情報等を番ポ工事結果情報に反映する</a:t>
            </a:r>
            <a:endParaRPr lang="en-US" altLang="ja-JP" dirty="0"/>
          </a:p>
          <a:p>
            <a:pPr defTabSz="649288"/>
            <a:r>
              <a:rPr lang="ja-JP" altLang="en-US" dirty="0"/>
              <a:t>　</a:t>
            </a:r>
            <a:r>
              <a:rPr lang="en-US" altLang="ja-JP" dirty="0"/>
              <a:t>【</a:t>
            </a:r>
            <a:r>
              <a:rPr lang="ja-JP" altLang="en-US" dirty="0"/>
              <a:t>イ</a:t>
            </a:r>
            <a:r>
              <a:rPr lang="en-US" altLang="ja-JP" dirty="0"/>
              <a:t>】【C】BB-CASTAR</a:t>
            </a:r>
            <a:r>
              <a:rPr lang="ja-JP" altLang="en-US" dirty="0"/>
              <a:t>から工事結果情報流通（番ポ工事：工事結果情報）で事業者単位に受信した番ポ工事結果を番ポ工事結果情報に反映する</a:t>
            </a:r>
            <a:endParaRPr lang="en-US" altLang="ja-JP" dirty="0"/>
          </a:p>
          <a:p>
            <a:pPr defTabSz="649288"/>
            <a:r>
              <a:rPr lang="ja-JP" altLang="en-US" dirty="0"/>
              <a:t>　</a:t>
            </a:r>
            <a:r>
              <a:rPr lang="en-US" altLang="ja-JP" dirty="0"/>
              <a:t>【</a:t>
            </a:r>
            <a:r>
              <a:rPr lang="ja-JP" altLang="en-US" dirty="0"/>
              <a:t>イ</a:t>
            </a:r>
            <a:r>
              <a:rPr lang="en-US" altLang="ja-JP" dirty="0"/>
              <a:t>】【D】</a:t>
            </a:r>
            <a:r>
              <a:rPr lang="ja-JP" altLang="en-US" dirty="0"/>
              <a:t>所内ＳＯ工事結果ステータスのステータス自動更新条件について、</a:t>
            </a:r>
            <a:r>
              <a:rPr lang="en-US" altLang="ja-JP" dirty="0"/>
              <a:t>BB-CASTAR</a:t>
            </a:r>
            <a:r>
              <a:rPr lang="ja-JP" altLang="en-US" dirty="0"/>
              <a:t>から全事業者の工事結果情報流通（番ポ工事：工事結果情報）を受信後に更新可能とする</a:t>
            </a:r>
          </a:p>
        </p:txBody>
      </p:sp>
      <p:sp>
        <p:nvSpPr>
          <p:cNvPr id="3" name="スライド番号プレースホルダー 2"/>
          <p:cNvSpPr>
            <a:spLocks noGrp="1"/>
          </p:cNvSpPr>
          <p:nvPr>
            <p:ph type="sldNum" sz="quarter" idx="4"/>
          </p:nvPr>
        </p:nvSpPr>
        <p:spPr/>
        <p:txBody>
          <a:bodyPr/>
          <a:lstStyle/>
          <a:p>
            <a:r>
              <a:rPr lang="en-US" altLang="ja-JP"/>
              <a:t>01.2-</a:t>
            </a:r>
            <a:fld id="{4C5E2FD1-144F-442B-9A84-40AAF03513A2}" type="slidenum">
              <a:rPr lang="en-US" altLang="ja-JP" smtClean="0"/>
              <a:pPr/>
              <a:t>4</a:t>
            </a:fld>
            <a:endParaRPr lang="en-US" altLang="ja-JP" dirty="0"/>
          </a:p>
        </p:txBody>
      </p:sp>
      <p:sp>
        <p:nvSpPr>
          <p:cNvPr id="5" name="テキスト ボックス 4"/>
          <p:cNvSpPr txBox="1"/>
          <p:nvPr/>
        </p:nvSpPr>
        <p:spPr>
          <a:xfrm>
            <a:off x="496144" y="2136304"/>
            <a:ext cx="11809312" cy="2564613"/>
          </a:xfrm>
          <a:prstGeom prst="rect">
            <a:avLst/>
          </a:prstGeom>
          <a:noFill/>
        </p:spPr>
        <p:txBody>
          <a:bodyPr wrap="square" lIns="0" tIns="0" rIns="0" bIns="0" rtlCol="0">
            <a:spAutoFit/>
          </a:bodyPr>
          <a:lstStyle/>
          <a:p>
            <a:pPr algn="l">
              <a:lnSpc>
                <a:spcPct val="120000"/>
              </a:lnSpc>
            </a:pPr>
            <a:r>
              <a:rPr lang="ja-JP" altLang="en-US" sz="1000" dirty="0">
                <a:latin typeface="+mn-ea"/>
                <a:ea typeface="+mn-ea"/>
              </a:rPr>
              <a:t>■番ポ工事依頼（</a:t>
            </a:r>
            <a:r>
              <a:rPr lang="en-US" altLang="ja-JP" sz="1000" dirty="0">
                <a:latin typeface="+mn-ea"/>
                <a:ea typeface="+mn-ea"/>
              </a:rPr>
              <a:t>IF</a:t>
            </a:r>
            <a:r>
              <a:rPr lang="ja-JP" altLang="en-US" sz="1000" dirty="0">
                <a:latin typeface="+mn-ea"/>
                <a:ea typeface="+mn-ea"/>
              </a:rPr>
              <a:t>変更）</a:t>
            </a:r>
            <a:endParaRPr lang="en-US" altLang="ja-JP" sz="1000" dirty="0">
              <a:latin typeface="+mn-ea"/>
              <a:ea typeface="+mn-ea"/>
            </a:endParaRPr>
          </a:p>
          <a:p>
            <a:pPr algn="l">
              <a:lnSpc>
                <a:spcPct val="120000"/>
              </a:lnSpc>
            </a:pPr>
            <a:r>
              <a:rPr lang="ja-JP" altLang="en-US" sz="1000" dirty="0">
                <a:latin typeface="+mn-ea"/>
                <a:ea typeface="+mn-ea"/>
              </a:rPr>
              <a:t>　・既存のイベント</a:t>
            </a:r>
            <a:r>
              <a:rPr lang="en-US" altLang="ja-JP" sz="1000" dirty="0">
                <a:latin typeface="+mn-ea"/>
                <a:ea typeface="+mn-ea"/>
              </a:rPr>
              <a:t>ID10182</a:t>
            </a:r>
            <a:r>
              <a:rPr lang="ja-JP" altLang="en-US" sz="1000" dirty="0">
                <a:latin typeface="+mn-ea"/>
                <a:ea typeface="+mn-ea"/>
              </a:rPr>
              <a:t>：ひかり電話工事依頼</a:t>
            </a:r>
            <a:r>
              <a:rPr lang="en-US" altLang="ja-JP" sz="1000" dirty="0">
                <a:latin typeface="+mn-ea"/>
                <a:ea typeface="+mn-ea"/>
              </a:rPr>
              <a:t>IF</a:t>
            </a:r>
            <a:r>
              <a:rPr lang="ja-JP" altLang="en-US" sz="1000" dirty="0">
                <a:latin typeface="+mn-ea"/>
                <a:ea typeface="+mn-ea"/>
              </a:rPr>
              <a:t>を拡張し、番ポ工事依頼（電文</a:t>
            </a:r>
            <a:r>
              <a:rPr lang="en-US" altLang="ja-JP" sz="1000" dirty="0">
                <a:latin typeface="+mn-ea"/>
                <a:ea typeface="+mn-ea"/>
              </a:rPr>
              <a:t>ID3520</a:t>
            </a:r>
            <a:r>
              <a:rPr lang="ja-JP" altLang="en-US" sz="1000" dirty="0" err="1">
                <a:latin typeface="+mn-ea"/>
                <a:ea typeface="+mn-ea"/>
              </a:rPr>
              <a:t>、</a:t>
            </a:r>
            <a:r>
              <a:rPr lang="en-US" altLang="ja-JP" sz="1000" dirty="0">
                <a:latin typeface="+mn-ea"/>
                <a:ea typeface="+mn-ea"/>
              </a:rPr>
              <a:t>3530</a:t>
            </a:r>
            <a:r>
              <a:rPr lang="ja-JP" altLang="en-US" sz="1000" dirty="0">
                <a:latin typeface="+mn-ea"/>
                <a:ea typeface="+mn-ea"/>
              </a:rPr>
              <a:t>）を流通可能とする</a:t>
            </a:r>
          </a:p>
          <a:p>
            <a:pPr algn="l">
              <a:lnSpc>
                <a:spcPct val="120000"/>
              </a:lnSpc>
            </a:pPr>
            <a:r>
              <a:rPr lang="ja-JP" altLang="en-US" sz="1000" dirty="0">
                <a:latin typeface="+mn-ea"/>
                <a:ea typeface="+mn-ea"/>
              </a:rPr>
              <a:t>　・統合</a:t>
            </a:r>
            <a:r>
              <a:rPr lang="en-US" altLang="ja-JP" sz="1000" dirty="0">
                <a:latin typeface="+mn-ea"/>
                <a:ea typeface="+mn-ea"/>
              </a:rPr>
              <a:t>HHC</a:t>
            </a:r>
            <a:r>
              <a:rPr lang="ja-JP" altLang="en-US" sz="1000" dirty="0">
                <a:latin typeface="+mn-ea"/>
                <a:ea typeface="+mn-ea"/>
              </a:rPr>
              <a:t>とのイベント</a:t>
            </a:r>
            <a:r>
              <a:rPr lang="en-US" altLang="ja-JP" sz="1000" dirty="0">
                <a:latin typeface="+mn-ea"/>
                <a:ea typeface="+mn-ea"/>
              </a:rPr>
              <a:t>ID10283</a:t>
            </a:r>
            <a:r>
              <a:rPr lang="ja-JP" altLang="en-US" sz="1000" dirty="0">
                <a:latin typeface="+mn-ea"/>
                <a:ea typeface="+mn-ea"/>
              </a:rPr>
              <a:t>：番ポ工事依頼</a:t>
            </a:r>
            <a:r>
              <a:rPr lang="en-US" altLang="ja-JP" sz="1000" dirty="0">
                <a:latin typeface="+mn-ea"/>
                <a:ea typeface="+mn-ea"/>
              </a:rPr>
              <a:t>IF</a:t>
            </a:r>
            <a:r>
              <a:rPr lang="ja-JP" altLang="en-US" sz="1000" dirty="0" err="1">
                <a:latin typeface="+mn-ea"/>
                <a:ea typeface="+mn-ea"/>
              </a:rPr>
              <a:t>を廃</a:t>
            </a:r>
            <a:r>
              <a:rPr lang="ja-JP" altLang="en-US" sz="1000" dirty="0">
                <a:latin typeface="+mn-ea"/>
                <a:ea typeface="+mn-ea"/>
              </a:rPr>
              <a:t>止し、設備連携とのイベント</a:t>
            </a:r>
            <a:r>
              <a:rPr lang="en-US" altLang="ja-JP" sz="1000" dirty="0">
                <a:latin typeface="+mn-ea"/>
                <a:ea typeface="+mn-ea"/>
              </a:rPr>
              <a:t>ID10182</a:t>
            </a:r>
            <a:r>
              <a:rPr lang="ja-JP" altLang="en-US" sz="1000" dirty="0">
                <a:latin typeface="+mn-ea"/>
                <a:ea typeface="+mn-ea"/>
              </a:rPr>
              <a:t>：ひかり電話工事依頼（電文</a:t>
            </a:r>
            <a:r>
              <a:rPr lang="en-US" altLang="ja-JP" sz="1000" dirty="0">
                <a:latin typeface="+mn-ea"/>
                <a:ea typeface="+mn-ea"/>
              </a:rPr>
              <a:t>ID3520</a:t>
            </a:r>
            <a:r>
              <a:rPr lang="ja-JP" altLang="en-US" sz="1000" dirty="0">
                <a:latin typeface="+mn-ea"/>
                <a:ea typeface="+mn-ea"/>
              </a:rPr>
              <a:t>：ひかり電話工事（番ポ工事）依頼）にて番ポ工事依頼を送信する</a:t>
            </a:r>
            <a:endParaRPr lang="en-US" altLang="ja-JP" sz="1000" dirty="0">
              <a:latin typeface="+mn-ea"/>
              <a:ea typeface="+mn-ea"/>
            </a:endParaRPr>
          </a:p>
          <a:p>
            <a:pPr algn="l">
              <a:lnSpc>
                <a:spcPct val="120000"/>
              </a:lnSpc>
            </a:pPr>
            <a:r>
              <a:rPr lang="ja-JP" altLang="en-US" sz="1000" dirty="0">
                <a:latin typeface="+mn-ea"/>
                <a:ea typeface="+mn-ea"/>
              </a:rPr>
              <a:t>　・設備連携から返却されるイベント</a:t>
            </a:r>
            <a:r>
              <a:rPr lang="en-US" altLang="ja-JP" sz="1000" dirty="0">
                <a:latin typeface="+mn-ea"/>
                <a:ea typeface="+mn-ea"/>
              </a:rPr>
              <a:t>ID10182</a:t>
            </a:r>
            <a:r>
              <a:rPr lang="ja-JP" altLang="en-US" sz="1000" dirty="0">
                <a:latin typeface="+mn-ea"/>
                <a:ea typeface="+mn-ea"/>
              </a:rPr>
              <a:t>：ひかり電話工事依頼（電文</a:t>
            </a:r>
            <a:r>
              <a:rPr lang="en-US" altLang="ja-JP" sz="1000" dirty="0">
                <a:latin typeface="+mn-ea"/>
                <a:ea typeface="+mn-ea"/>
              </a:rPr>
              <a:t>ID3530</a:t>
            </a:r>
            <a:r>
              <a:rPr lang="ja-JP" altLang="en-US" sz="1000" dirty="0">
                <a:latin typeface="+mn-ea"/>
                <a:ea typeface="+mn-ea"/>
              </a:rPr>
              <a:t>：ひかり電話工事（番ポ工事）依頼の</a:t>
            </a:r>
            <a:r>
              <a:rPr lang="en-US" altLang="ja-JP" sz="1000" dirty="0">
                <a:latin typeface="+mn-ea"/>
                <a:ea typeface="+mn-ea"/>
              </a:rPr>
              <a:t>ACK</a:t>
            </a:r>
            <a:r>
              <a:rPr lang="ja-JP" altLang="en-US" sz="1000" dirty="0">
                <a:latin typeface="+mn-ea"/>
                <a:ea typeface="+mn-ea"/>
              </a:rPr>
              <a:t>）にて既存「番ポ工事依頼結果」にマッピングする</a:t>
            </a:r>
          </a:p>
          <a:p>
            <a:pPr algn="l">
              <a:lnSpc>
                <a:spcPct val="120000"/>
              </a:lnSpc>
            </a:pPr>
            <a:endParaRPr lang="en-US" altLang="ja-JP" sz="1000" dirty="0">
              <a:latin typeface="+mn-ea"/>
              <a:ea typeface="+mn-ea"/>
            </a:endParaRPr>
          </a:p>
          <a:p>
            <a:pPr algn="l">
              <a:lnSpc>
                <a:spcPct val="120000"/>
              </a:lnSpc>
            </a:pPr>
            <a:r>
              <a:rPr lang="ja-JP" altLang="en-US" sz="1000" dirty="0">
                <a:latin typeface="+mn-ea"/>
                <a:ea typeface="+mn-ea"/>
              </a:rPr>
              <a:t>■番ポ工事結果（</a:t>
            </a:r>
            <a:r>
              <a:rPr lang="en-US" altLang="ja-JP" sz="1000" dirty="0">
                <a:latin typeface="+mn-ea"/>
                <a:ea typeface="+mn-ea"/>
              </a:rPr>
              <a:t>IF</a:t>
            </a:r>
            <a:r>
              <a:rPr lang="ja-JP" altLang="en-US" sz="1000" dirty="0">
                <a:latin typeface="+mn-ea"/>
                <a:ea typeface="+mn-ea"/>
              </a:rPr>
              <a:t>追加）</a:t>
            </a:r>
            <a:endParaRPr lang="en-US" altLang="ja-JP" sz="1000" dirty="0">
              <a:latin typeface="+mn-ea"/>
              <a:ea typeface="+mn-ea"/>
            </a:endParaRPr>
          </a:p>
          <a:p>
            <a:pPr algn="l">
              <a:lnSpc>
                <a:spcPct val="120000"/>
              </a:lnSpc>
            </a:pPr>
            <a:r>
              <a:rPr lang="ja-JP" altLang="en-US" sz="1000" dirty="0">
                <a:latin typeface="+mn-ea"/>
                <a:ea typeface="+mn-ea"/>
              </a:rPr>
              <a:t>　・既存のイベント</a:t>
            </a:r>
            <a:r>
              <a:rPr lang="en-US" altLang="ja-JP" sz="1000" dirty="0">
                <a:latin typeface="+mn-ea"/>
                <a:ea typeface="+mn-ea"/>
              </a:rPr>
              <a:t>ID10082</a:t>
            </a:r>
            <a:r>
              <a:rPr lang="ja-JP" altLang="en-US" sz="1000" dirty="0">
                <a:latin typeface="+mn-ea"/>
                <a:ea typeface="+mn-ea"/>
              </a:rPr>
              <a:t>：ひかり電話工事結果</a:t>
            </a:r>
            <a:r>
              <a:rPr lang="en-US" altLang="ja-JP" sz="1000" dirty="0">
                <a:latin typeface="+mn-ea"/>
                <a:ea typeface="+mn-ea"/>
              </a:rPr>
              <a:t>IF</a:t>
            </a:r>
            <a:r>
              <a:rPr lang="ja-JP" altLang="en-US" sz="1000" dirty="0">
                <a:latin typeface="+mn-ea"/>
                <a:ea typeface="+mn-ea"/>
              </a:rPr>
              <a:t>を拡張し、番ポ工事結果（電文</a:t>
            </a:r>
            <a:r>
              <a:rPr lang="en-US" altLang="ja-JP" sz="1000" dirty="0">
                <a:latin typeface="+mn-ea"/>
                <a:ea typeface="+mn-ea"/>
              </a:rPr>
              <a:t>ID2920</a:t>
            </a:r>
            <a:r>
              <a:rPr lang="ja-JP" altLang="en-US" sz="1000" dirty="0" err="1">
                <a:latin typeface="+mn-ea"/>
                <a:ea typeface="+mn-ea"/>
              </a:rPr>
              <a:t>、</a:t>
            </a:r>
            <a:r>
              <a:rPr lang="en-US" altLang="ja-JP" sz="1000" dirty="0">
                <a:latin typeface="+mn-ea"/>
                <a:ea typeface="+mn-ea"/>
              </a:rPr>
              <a:t>2930</a:t>
            </a:r>
            <a:r>
              <a:rPr lang="ja-JP" altLang="en-US" sz="1000" dirty="0">
                <a:latin typeface="+mn-ea"/>
                <a:ea typeface="+mn-ea"/>
              </a:rPr>
              <a:t>）を流通可能とする</a:t>
            </a:r>
            <a:endParaRPr lang="en-US" altLang="ja-JP" sz="1000" dirty="0">
              <a:latin typeface="+mn-ea"/>
              <a:ea typeface="+mn-ea"/>
            </a:endParaRPr>
          </a:p>
          <a:p>
            <a:pPr algn="l">
              <a:lnSpc>
                <a:spcPct val="120000"/>
              </a:lnSpc>
            </a:pPr>
            <a:r>
              <a:rPr lang="ja-JP" altLang="en-US" sz="1000" dirty="0">
                <a:latin typeface="+mn-ea"/>
                <a:ea typeface="+mn-ea"/>
              </a:rPr>
              <a:t>　・１つの番ポ工事依頼で番ポ工事結果は複数回流通し、事業者情報と工事結果情報の</a:t>
            </a:r>
            <a:r>
              <a:rPr lang="en-US" altLang="ja-JP" sz="1000" dirty="0">
                <a:latin typeface="+mn-ea"/>
                <a:ea typeface="+mn-ea"/>
              </a:rPr>
              <a:t>2</a:t>
            </a:r>
            <a:r>
              <a:rPr lang="ja-JP" altLang="en-US" sz="1000" dirty="0">
                <a:latin typeface="+mn-ea"/>
                <a:ea typeface="+mn-ea"/>
              </a:rPr>
              <a:t>種類の情報がそれぞれ同一インタフェースで流通する（</a:t>
            </a:r>
            <a:r>
              <a:rPr lang="en-US" altLang="ja-JP" sz="1000" dirty="0">
                <a:latin typeface="+mn-ea"/>
                <a:ea typeface="+mn-ea"/>
              </a:rPr>
              <a:t>※</a:t>
            </a:r>
            <a:r>
              <a:rPr lang="ja-JP" altLang="en-US" sz="1000" dirty="0">
                <a:latin typeface="+mn-ea"/>
                <a:ea typeface="+mn-ea"/>
              </a:rPr>
              <a:t>流通条件は下表「番ポ工事結果の流通条件」を参照のこと）</a:t>
            </a:r>
            <a:endParaRPr lang="en-US" altLang="ja-JP" sz="1000" dirty="0">
              <a:latin typeface="+mn-ea"/>
              <a:ea typeface="+mn-ea"/>
            </a:endParaRPr>
          </a:p>
          <a:p>
            <a:pPr algn="l">
              <a:lnSpc>
                <a:spcPct val="120000"/>
              </a:lnSpc>
            </a:pPr>
            <a:r>
              <a:rPr lang="ja-JP" altLang="en-US" sz="1000" dirty="0">
                <a:latin typeface="+mn-ea"/>
                <a:ea typeface="+mn-ea"/>
              </a:rPr>
              <a:t>　・工事が正常に完了しなければ、工事結果情報は流通されず、工事結果情報の差し替えは発生しない</a:t>
            </a:r>
            <a:endParaRPr lang="en-US" altLang="ja-JP" sz="1000" strike="sngStrike" dirty="0">
              <a:latin typeface="+mn-ea"/>
              <a:ea typeface="+mn-ea"/>
            </a:endParaRPr>
          </a:p>
          <a:p>
            <a:pPr algn="l">
              <a:lnSpc>
                <a:spcPct val="120000"/>
              </a:lnSpc>
            </a:pPr>
            <a:r>
              <a:rPr lang="ja-JP" altLang="en-US" sz="1000" dirty="0">
                <a:latin typeface="+mn-ea"/>
                <a:ea typeface="+mn-ea"/>
              </a:rPr>
              <a:t>　・受信した工事結果情報は新規「番ポ工事結果情報」テーブルに反映する</a:t>
            </a:r>
          </a:p>
          <a:p>
            <a:pPr algn="l">
              <a:lnSpc>
                <a:spcPct val="120000"/>
              </a:lnSpc>
            </a:pPr>
            <a:r>
              <a:rPr lang="ja-JP" altLang="en-US" sz="1000" dirty="0">
                <a:latin typeface="+mn-ea"/>
                <a:ea typeface="+mn-ea"/>
              </a:rPr>
              <a:t>　・全事業者の工事結果情報を受領した場合、所内ＳＯ工事結果ステータスを自動更新する</a:t>
            </a:r>
            <a:endParaRPr lang="en-US" altLang="ja-JP" sz="1000" dirty="0">
              <a:latin typeface="+mn-ea"/>
              <a:ea typeface="+mn-ea"/>
            </a:endParaRPr>
          </a:p>
          <a:p>
            <a:pPr algn="l">
              <a:lnSpc>
                <a:spcPct val="120000"/>
              </a:lnSpc>
            </a:pPr>
            <a:r>
              <a:rPr lang="ja-JP" altLang="en-US" sz="1000" dirty="0">
                <a:latin typeface="+mn-ea"/>
                <a:ea typeface="+mn-ea"/>
              </a:rPr>
              <a:t>　　双方向番ポ開始前に申し込まれた片方向番ポとして登録されたオーダでは、</a:t>
            </a:r>
            <a:r>
              <a:rPr lang="en-US" altLang="ja-JP" sz="1000" dirty="0">
                <a:latin typeface="+mn-ea"/>
                <a:ea typeface="+mn-ea"/>
              </a:rPr>
              <a:t>BB-CASTAR</a:t>
            </a:r>
            <a:r>
              <a:rPr lang="ja-JP" altLang="en-US" sz="1000" dirty="0">
                <a:latin typeface="+mn-ea"/>
                <a:ea typeface="+mn-ea"/>
              </a:rPr>
              <a:t>から事業者情報が流通されず、番ポ工事が全件完了したことの判断ができないため、ステータス自動更新の対象外となる</a:t>
            </a:r>
          </a:p>
          <a:p>
            <a:pPr algn="l">
              <a:lnSpc>
                <a:spcPct val="120000"/>
              </a:lnSpc>
            </a:pPr>
            <a:endParaRPr lang="en-US" altLang="ja-JP" sz="1000" dirty="0">
              <a:latin typeface="+mn-ea"/>
              <a:ea typeface="+mn-ea"/>
            </a:endParaRPr>
          </a:p>
          <a:p>
            <a:pPr algn="l">
              <a:lnSpc>
                <a:spcPct val="120000"/>
              </a:lnSpc>
            </a:pPr>
            <a:r>
              <a:rPr lang="ja-JP" altLang="en-US" sz="1000" dirty="0">
                <a:latin typeface="+mn-ea"/>
                <a:ea typeface="+mn-ea"/>
              </a:rPr>
              <a:t>以下に、番ポ工事の</a:t>
            </a:r>
            <a:r>
              <a:rPr lang="en-US" altLang="ja-JP" sz="1000" dirty="0">
                <a:latin typeface="+mn-ea"/>
                <a:ea typeface="+mn-ea"/>
              </a:rPr>
              <a:t>IF</a:t>
            </a:r>
            <a:r>
              <a:rPr lang="ja-JP" altLang="en-US" sz="1000" dirty="0">
                <a:latin typeface="+mn-ea"/>
                <a:ea typeface="+mn-ea"/>
              </a:rPr>
              <a:t>変更、番ポ工事の流通条件を示す</a:t>
            </a:r>
          </a:p>
        </p:txBody>
      </p:sp>
      <p:graphicFrame>
        <p:nvGraphicFramePr>
          <p:cNvPr id="8" name="表 7">
            <a:extLst>
              <a:ext uri="{FF2B5EF4-FFF2-40B4-BE49-F238E27FC236}">
                <a16:creationId xmlns:a16="http://schemas.microsoft.com/office/drawing/2014/main" id="{ED5300A5-EA10-CE7D-FEBC-8153475422BF}"/>
              </a:ext>
            </a:extLst>
          </p:cNvPr>
          <p:cNvGraphicFramePr>
            <a:graphicFrameLocks noGrp="1"/>
          </p:cNvGraphicFramePr>
          <p:nvPr/>
        </p:nvGraphicFramePr>
        <p:xfrm>
          <a:off x="496142" y="5125192"/>
          <a:ext cx="11809314" cy="1763640"/>
        </p:xfrm>
        <a:graphic>
          <a:graphicData uri="http://schemas.openxmlformats.org/drawingml/2006/table">
            <a:tbl>
              <a:tblPr/>
              <a:tblGrid>
                <a:gridCol w="352290">
                  <a:extLst>
                    <a:ext uri="{9D8B030D-6E8A-4147-A177-3AD203B41FA5}">
                      <a16:colId xmlns:a16="http://schemas.microsoft.com/office/drawing/2014/main" val="20000"/>
                    </a:ext>
                  </a:extLst>
                </a:gridCol>
                <a:gridCol w="352290">
                  <a:extLst>
                    <a:ext uri="{9D8B030D-6E8A-4147-A177-3AD203B41FA5}">
                      <a16:colId xmlns:a16="http://schemas.microsoft.com/office/drawing/2014/main" val="4017339036"/>
                    </a:ext>
                  </a:extLst>
                </a:gridCol>
                <a:gridCol w="461600">
                  <a:extLst>
                    <a:ext uri="{9D8B030D-6E8A-4147-A177-3AD203B41FA5}">
                      <a16:colId xmlns:a16="http://schemas.microsoft.com/office/drawing/2014/main" val="20002"/>
                    </a:ext>
                  </a:extLst>
                </a:gridCol>
                <a:gridCol w="352290">
                  <a:extLst>
                    <a:ext uri="{9D8B030D-6E8A-4147-A177-3AD203B41FA5}">
                      <a16:colId xmlns:a16="http://schemas.microsoft.com/office/drawing/2014/main" val="488033795"/>
                    </a:ext>
                  </a:extLst>
                </a:gridCol>
                <a:gridCol w="920702">
                  <a:extLst>
                    <a:ext uri="{9D8B030D-6E8A-4147-A177-3AD203B41FA5}">
                      <a16:colId xmlns:a16="http://schemas.microsoft.com/office/drawing/2014/main" val="2821059336"/>
                    </a:ext>
                  </a:extLst>
                </a:gridCol>
                <a:gridCol w="595895">
                  <a:extLst>
                    <a:ext uri="{9D8B030D-6E8A-4147-A177-3AD203B41FA5}">
                      <a16:colId xmlns:a16="http://schemas.microsoft.com/office/drawing/2014/main" val="594502252"/>
                    </a:ext>
                  </a:extLst>
                </a:gridCol>
                <a:gridCol w="1520344">
                  <a:extLst>
                    <a:ext uri="{9D8B030D-6E8A-4147-A177-3AD203B41FA5}">
                      <a16:colId xmlns:a16="http://schemas.microsoft.com/office/drawing/2014/main" val="1702639857"/>
                    </a:ext>
                  </a:extLst>
                </a:gridCol>
                <a:gridCol w="352290">
                  <a:extLst>
                    <a:ext uri="{9D8B030D-6E8A-4147-A177-3AD203B41FA5}">
                      <a16:colId xmlns:a16="http://schemas.microsoft.com/office/drawing/2014/main" val="398880105"/>
                    </a:ext>
                  </a:extLst>
                </a:gridCol>
                <a:gridCol w="2920365">
                  <a:extLst>
                    <a:ext uri="{9D8B030D-6E8A-4147-A177-3AD203B41FA5}">
                      <a16:colId xmlns:a16="http://schemas.microsoft.com/office/drawing/2014/main" val="529358540"/>
                    </a:ext>
                  </a:extLst>
                </a:gridCol>
                <a:gridCol w="352290">
                  <a:extLst>
                    <a:ext uri="{9D8B030D-6E8A-4147-A177-3AD203B41FA5}">
                      <a16:colId xmlns:a16="http://schemas.microsoft.com/office/drawing/2014/main" val="4147649800"/>
                    </a:ext>
                  </a:extLst>
                </a:gridCol>
                <a:gridCol w="3628958">
                  <a:extLst>
                    <a:ext uri="{9D8B030D-6E8A-4147-A177-3AD203B41FA5}">
                      <a16:colId xmlns:a16="http://schemas.microsoft.com/office/drawing/2014/main" val="2750890678"/>
                    </a:ext>
                  </a:extLst>
                </a:gridCol>
              </a:tblGrid>
              <a:tr h="147765">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項番</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依頼</a:t>
                      </a:r>
                      <a:endParaRPr kumimoji="1" lang="en-US" altLang="ja-JP" sz="900" b="0" i="0" u="none" strike="noStrike" cap="none" normalizeH="0" baseline="0" dirty="0">
                        <a:ln>
                          <a:noFill/>
                        </a:ln>
                        <a:solidFill>
                          <a:schemeClr val="tx1"/>
                        </a:solidFill>
                        <a:effectLst/>
                        <a:latin typeface="+mn-lt"/>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a:t>
                      </a:r>
                      <a:endParaRPr kumimoji="1" lang="en-US" altLang="ja-JP" sz="900" b="0" i="0" u="none" strike="noStrike" cap="none" normalizeH="0" baseline="0" dirty="0">
                        <a:ln>
                          <a:noFill/>
                        </a:ln>
                        <a:solidFill>
                          <a:schemeClr val="tx1"/>
                        </a:solidFill>
                        <a:effectLst/>
                        <a:latin typeface="+mn-lt"/>
                        <a:ea typeface="+mn-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結果</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変更区分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3" hMerge="1">
                  <a:txBody>
                    <a:bodyPr/>
                    <a:lstStyle/>
                    <a:p>
                      <a:endParaRPr kumimoji="1" lang="ja-JP" altLang="en-US"/>
                    </a:p>
                  </a:txBody>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連携システム</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TlToBr>
                      <a:noFill/>
                    </a:lnTlToBr>
                    <a:lnBlToTr>
                      <a:noFill/>
                    </a:lnBlToTr>
                    <a:solidFill>
                      <a:srgbClr val="99CCFF"/>
                    </a:solidFill>
                  </a:tcPr>
                </a:tc>
                <a:tc gridSpan="5">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機能部間</a:t>
                      </a:r>
                      <a:r>
                        <a:rPr kumimoji="1" lang="en-US" altLang="ja-JP" sz="900" b="0" i="0" u="none" strike="noStrike" cap="none" normalizeH="0" baseline="0" dirty="0">
                          <a:ln>
                            <a:noFill/>
                          </a:ln>
                          <a:solidFill>
                            <a:schemeClr val="tx1"/>
                          </a:solidFill>
                          <a:effectLst/>
                          <a:latin typeface="+mn-lt"/>
                          <a:ea typeface="+mn-ea"/>
                        </a:rPr>
                        <a:t>IF</a:t>
                      </a:r>
                      <a:endParaRPr kumimoji="1" lang="ja-JP" altLang="en-US" sz="900" b="0" i="0" u="none" strike="noStrike" cap="none" normalizeH="0" baseline="0" dirty="0">
                        <a:ln>
                          <a:noFill/>
                        </a:ln>
                        <a:solidFill>
                          <a:schemeClr val="tx1"/>
                        </a:solidFill>
                        <a:effectLst/>
                        <a:latin typeface="+mn-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kumimoji="1" lang="ja-JP" altLang="en-US"/>
                    </a:p>
                  </a:txBody>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endParaRPr kumimoji="1" lang="ja-JP" altLang="en-US"/>
                    </a:p>
                  </a:txBody>
                  <a:tcPr/>
                </a:tc>
                <a:tc row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備考</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tc gridSpan="2"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連携先</a:t>
                      </a:r>
                    </a:p>
                  </a:txBody>
                  <a:tcPr marL="45720" marR="45720" anchor="ctr" horzOverflow="overflow">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イベント</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電文</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46431450"/>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tc gridSpan="2"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vMerge="1">
                  <a:txBody>
                    <a:bodyPr/>
                    <a:lstStyle/>
                    <a:p>
                      <a:endParaRPr kumimoji="1" lang="ja-JP" altLang="en-US"/>
                    </a:p>
                  </a:txBody>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mn-lt"/>
                          <a:ea typeface="+mn-ea"/>
                        </a:rPr>
                        <a:t>イベント</a:t>
                      </a:r>
                      <a:r>
                        <a:rPr kumimoji="1" lang="en-US" altLang="ja-JP" sz="900" b="0" i="0" u="none" strike="noStrike" cap="none" normalizeH="0" baseline="0" dirty="0">
                          <a:ln>
                            <a:noFill/>
                          </a:ln>
                          <a:solidFill>
                            <a:schemeClr val="tx1"/>
                          </a:solidFill>
                          <a:effectLst/>
                          <a:latin typeface="+mn-lt"/>
                          <a:ea typeface="+mn-ea"/>
                        </a:rPr>
                        <a:t>ID</a:t>
                      </a:r>
                      <a:r>
                        <a:rPr kumimoji="1" lang="ja-JP" altLang="en-US" sz="900" b="0" i="0" u="none" strike="noStrike" cap="none" normalizeH="0" baseline="0" dirty="0">
                          <a:ln>
                            <a:noFill/>
                          </a:ln>
                          <a:solidFill>
                            <a:schemeClr val="tx1"/>
                          </a:solidFill>
                          <a:effectLst/>
                          <a:latin typeface="+mn-lt"/>
                          <a:ea typeface="+mn-ea"/>
                        </a:rPr>
                        <a:t>：イベント名</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mn-lt"/>
                          <a:ea typeface="+mn-ea"/>
                        </a:rPr>
                        <a:t>電文</a:t>
                      </a:r>
                      <a:r>
                        <a:rPr kumimoji="1" lang="en-US" altLang="ja-JP" sz="900" b="0" i="0" u="none" strike="noStrike" cap="none" normalizeH="0" baseline="0" dirty="0">
                          <a:ln>
                            <a:noFill/>
                          </a:ln>
                          <a:solidFill>
                            <a:schemeClr val="tx1"/>
                          </a:solidFill>
                          <a:effectLst/>
                          <a:latin typeface="+mn-lt"/>
                          <a:ea typeface="+mn-ea"/>
                        </a:rPr>
                        <a:t>ID</a:t>
                      </a:r>
                      <a:r>
                        <a:rPr kumimoji="1" lang="ja-JP" altLang="en-US" sz="900" b="0" i="0" u="none" strike="noStrike" cap="none" normalizeH="0" baseline="0" dirty="0">
                          <a:ln>
                            <a:noFill/>
                          </a:ln>
                          <a:solidFill>
                            <a:schemeClr val="tx1"/>
                          </a:solidFill>
                          <a:effectLst/>
                          <a:latin typeface="+mn-lt"/>
                          <a:ea typeface="+mn-ea"/>
                        </a:rPr>
                        <a:t>：電文名：</a:t>
                      </a:r>
                      <a:r>
                        <a:rPr kumimoji="1" lang="en-US" altLang="ja-JP" sz="900" b="0" i="0" u="none" strike="noStrike" cap="none" normalizeH="0" baseline="0" dirty="0">
                          <a:ln>
                            <a:noFill/>
                          </a:ln>
                          <a:solidFill>
                            <a:schemeClr val="tx1"/>
                          </a:solidFill>
                          <a:effectLst/>
                          <a:latin typeface="+mn-lt"/>
                          <a:ea typeface="+mn-ea"/>
                        </a:rPr>
                        <a:t>【</a:t>
                      </a:r>
                      <a:r>
                        <a:rPr kumimoji="1" lang="ja-JP" altLang="en-US" sz="900" b="0" i="0" u="none" strike="noStrike" cap="none" normalizeH="0" baseline="0" dirty="0">
                          <a:ln>
                            <a:noFill/>
                          </a:ln>
                          <a:solidFill>
                            <a:schemeClr val="tx1"/>
                          </a:solidFill>
                          <a:effectLst/>
                          <a:latin typeface="+mn-lt"/>
                          <a:ea typeface="+mn-ea"/>
                        </a:rPr>
                        <a:t>送受信</a:t>
                      </a:r>
                      <a:r>
                        <a:rPr kumimoji="1" lang="en-US" altLang="ja-JP" sz="900" b="0" i="0" u="none" strike="noStrike" cap="none" normalizeH="0" baseline="0" dirty="0">
                          <a:ln>
                            <a:noFill/>
                          </a:ln>
                          <a:solidFill>
                            <a:schemeClr val="tx1"/>
                          </a:solidFill>
                          <a:effectLst/>
                          <a:latin typeface="+mn-lt"/>
                          <a:ea typeface="+mn-ea"/>
                        </a:rPr>
                        <a:t>】</a:t>
                      </a: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1556418682"/>
                  </a:ext>
                </a:extLst>
              </a:tr>
              <a:tr h="262056">
                <a:tc>
                  <a:txBody>
                    <a:bodyPr/>
                    <a:lstStyle/>
                    <a:p>
                      <a:pPr algn="r"/>
                      <a:r>
                        <a:rPr lang="en-US" altLang="ja-JP" sz="900" dirty="0">
                          <a:solidFill>
                            <a:schemeClr val="tx1"/>
                          </a:solidFill>
                          <a:latin typeface="+mn-lt"/>
                          <a:ea typeface="+mn-ea"/>
                        </a:rPr>
                        <a:t>1</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ctr" fontAlgn="t"/>
                      <a:r>
                        <a:rPr lang="ja-JP" altLang="en-US" sz="900" b="0" i="0" u="none" strike="noStrike" dirty="0">
                          <a:solidFill>
                            <a:schemeClr val="tx1"/>
                          </a:solidFill>
                          <a:effectLst/>
                          <a:latin typeface="+mn-lt"/>
                          <a:ea typeface="+mj-ea"/>
                        </a:rPr>
                        <a:t>依頼</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algn="ctr" fontAlgn="t"/>
                      <a:r>
                        <a:rPr lang="en-US" altLang="ja-JP" sz="900" b="0" i="0" u="none" strike="noStrike" dirty="0">
                          <a:solidFill>
                            <a:schemeClr val="tx1"/>
                          </a:solidFill>
                          <a:effectLst/>
                          <a:latin typeface="+mn-lt"/>
                          <a:ea typeface="+mj-ea"/>
                        </a:rPr>
                        <a:t>IF</a:t>
                      </a:r>
                      <a:r>
                        <a:rPr lang="ja-JP" altLang="en-US" sz="900" b="0" i="0" u="none" strike="noStrike" dirty="0">
                          <a:solidFill>
                            <a:schemeClr val="tx1"/>
                          </a:solidFill>
                          <a:effectLst/>
                          <a:latin typeface="+mn-lt"/>
                          <a:ea typeface="+mj-ea"/>
                        </a:rPr>
                        <a:t>変更</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900" b="0" i="0" u="none" strike="noStrike" dirty="0">
                          <a:solidFill>
                            <a:schemeClr val="tx1"/>
                          </a:solidFill>
                          <a:effectLst/>
                          <a:latin typeface="+mn-lt"/>
                          <a:ea typeface="+mj-ea"/>
                        </a:rPr>
                        <a:t>廃止</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CUSTOM</a:t>
                      </a:r>
                      <a:r>
                        <a:rPr lang="ja-JP" altLang="en-US" sz="900" dirty="0">
                          <a:solidFill>
                            <a:schemeClr val="tx1"/>
                          </a:solidFill>
                          <a:latin typeface="+mn-lt"/>
                          <a:ea typeface="Meiryo UI" panose="020B0604030504040204" pitchFamily="50" charset="-128"/>
                          <a:cs typeface="Meiryo UI" panose="020B0604030504040204" pitchFamily="50" charset="-128"/>
                        </a:rPr>
                        <a:t>ミニコン</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統合</a:t>
                      </a:r>
                      <a:r>
                        <a:rPr lang="en-US" altLang="ja-JP" sz="900" dirty="0">
                          <a:solidFill>
                            <a:schemeClr val="tx1"/>
                          </a:solidFill>
                          <a:latin typeface="+mn-lt"/>
                          <a:ea typeface="Meiryo UI" panose="020B0604030504040204" pitchFamily="50" charset="-128"/>
                          <a:cs typeface="Meiryo UI" panose="020B0604030504040204" pitchFamily="50" charset="-128"/>
                        </a:rPr>
                        <a:t>HHC</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10283</a:t>
                      </a:r>
                      <a:r>
                        <a:rPr lang="ja-JP" altLang="en-US" sz="900" dirty="0">
                          <a:solidFill>
                            <a:schemeClr val="tx1"/>
                          </a:solidFill>
                          <a:latin typeface="+mn-lt"/>
                          <a:ea typeface="Meiryo UI" panose="020B0604030504040204" pitchFamily="50" charset="-128"/>
                          <a:cs typeface="Meiryo UI" panose="020B0604030504040204" pitchFamily="50" charset="-128"/>
                        </a:rPr>
                        <a:t>：番ポ工事依頼</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既存</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2920</a:t>
                      </a:r>
                      <a:r>
                        <a:rPr lang="ja-JP" altLang="en-US" sz="900" dirty="0">
                          <a:solidFill>
                            <a:schemeClr val="tx1"/>
                          </a:solidFill>
                          <a:latin typeface="+mn-lt"/>
                          <a:ea typeface="Meiryo UI" panose="020B0604030504040204" pitchFamily="50" charset="-128"/>
                          <a:cs typeface="Meiryo UI" panose="020B0604030504040204" pitchFamily="50" charset="-128"/>
                        </a:rPr>
                        <a:t>：番ポ自動工事要求：</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送信</a:t>
                      </a:r>
                      <a:r>
                        <a:rPr lang="en-US" altLang="ja-JP" sz="9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2930</a:t>
                      </a:r>
                      <a:r>
                        <a:rPr lang="ja-JP" altLang="en-US" sz="900" dirty="0">
                          <a:solidFill>
                            <a:schemeClr val="tx1"/>
                          </a:solidFill>
                          <a:latin typeface="+mn-lt"/>
                          <a:ea typeface="Meiryo UI" panose="020B0604030504040204" pitchFamily="50" charset="-128"/>
                          <a:cs typeface="Meiryo UI" panose="020B0604030504040204" pitchFamily="50" charset="-128"/>
                        </a:rPr>
                        <a:t>：番ポ自動工事応答：</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受信</a:t>
                      </a:r>
                      <a:r>
                        <a:rPr lang="en-US" altLang="ja-JP" sz="9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既存</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extLst>
                  <a:ext uri="{0D108BD9-81ED-4DB2-BD59-A6C34878D82A}">
                    <a16:rowId xmlns:a16="http://schemas.microsoft.com/office/drawing/2014/main" val="396258787"/>
                  </a:ext>
                </a:extLst>
              </a:tr>
              <a:tr h="262056">
                <a:tc>
                  <a:txBody>
                    <a:bodyPr/>
                    <a:lstStyle/>
                    <a:p>
                      <a:pPr algn="r"/>
                      <a:r>
                        <a:rPr lang="en-US" altLang="ja-JP" sz="900" dirty="0">
                          <a:solidFill>
                            <a:schemeClr val="tx1"/>
                          </a:solidFill>
                          <a:latin typeface="+mn-lt"/>
                          <a:ea typeface="+mn-ea"/>
                        </a:rPr>
                        <a:t>2</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pPr algn="l" fontAlgn="t"/>
                      <a:endParaRPr lang="ja-JP" altLang="en-US" sz="1050" b="0" i="0" u="none" strike="noStrike" dirty="0">
                        <a:solidFill>
                          <a:schemeClr val="tx1"/>
                        </a:solidFill>
                        <a:effectLst/>
                        <a:latin typeface="+mn-lt"/>
                        <a:ea typeface="+mj-ea"/>
                      </a:endParaRP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900" b="0" i="0" u="none" strike="noStrike" dirty="0">
                          <a:solidFill>
                            <a:schemeClr val="tx1"/>
                          </a:solidFill>
                          <a:effectLst/>
                          <a:latin typeface="+mn-lt"/>
                          <a:ea typeface="+mj-ea"/>
                        </a:rPr>
                        <a:t>追加</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BB-CASTAR</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設備連携</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10182</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：ひかり電話工事依頼</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既存</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3520</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：ひかり電話工事（番ポ工事）依頼　　　　：</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送信</a:t>
                      </a:r>
                      <a:r>
                        <a:rPr lang="en-US" altLang="ja-JP" sz="9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3530</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：ひかり電話工事（番ポ工事）依頼の</a:t>
                      </a:r>
                      <a:r>
                        <a:rPr lang="en-US" altLang="ja-JP" sz="900" dirty="0">
                          <a:solidFill>
                            <a:schemeClr val="tx1"/>
                          </a:solidFill>
                          <a:latin typeface="+mn-lt"/>
                          <a:ea typeface="Meiryo UI" panose="020B0604030504040204" pitchFamily="50" charset="-128"/>
                          <a:cs typeface="Meiryo UI" panose="020B0604030504040204" pitchFamily="50" charset="-128"/>
                        </a:rPr>
                        <a:t>ACK</a:t>
                      </a:r>
                      <a:r>
                        <a:rPr lang="ja-JP" altLang="en-US" sz="900" dirty="0">
                          <a:solidFill>
                            <a:schemeClr val="tx1"/>
                          </a:solidFill>
                          <a:latin typeface="+mn-lt"/>
                          <a:ea typeface="Meiryo UI" panose="020B0604030504040204" pitchFamily="50" charset="-128"/>
                          <a:cs typeface="Meiryo UI" panose="020B0604030504040204" pitchFamily="50" charset="-128"/>
                        </a:rPr>
                        <a:t>：</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受信</a:t>
                      </a:r>
                      <a:r>
                        <a:rPr lang="en-US" altLang="ja-JP" sz="9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新規</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電文</a:t>
                      </a:r>
                      <a:r>
                        <a:rPr lang="en-US" altLang="ja-JP" sz="900" dirty="0">
                          <a:solidFill>
                            <a:schemeClr val="tx1"/>
                          </a:solidFill>
                          <a:latin typeface="+mn-lt"/>
                          <a:ea typeface="Meiryo UI" panose="020B0604030504040204" pitchFamily="50" charset="-128"/>
                          <a:cs typeface="Meiryo UI" panose="020B0604030504040204" pitchFamily="50" charset="-128"/>
                        </a:rPr>
                        <a:t>ID3530</a:t>
                      </a:r>
                      <a:r>
                        <a:rPr lang="ja-JP" altLang="en-US" sz="900" dirty="0">
                          <a:solidFill>
                            <a:schemeClr val="tx1"/>
                          </a:solidFill>
                          <a:latin typeface="+mn-lt"/>
                          <a:ea typeface="Meiryo UI" panose="020B0604030504040204" pitchFamily="50" charset="-128"/>
                          <a:cs typeface="Meiryo UI" panose="020B0604030504040204" pitchFamily="50" charset="-128"/>
                        </a:rPr>
                        <a:t>：「</a:t>
                      </a:r>
                      <a:r>
                        <a:rPr lang="en-US" altLang="ja-JP" sz="900" dirty="0">
                          <a:solidFill>
                            <a:schemeClr val="tx1"/>
                          </a:solidFill>
                          <a:latin typeface="+mn-lt"/>
                          <a:ea typeface="Meiryo UI" panose="020B0604030504040204" pitchFamily="50" charset="-128"/>
                          <a:cs typeface="Meiryo UI" panose="020B0604030504040204" pitchFamily="50" charset="-128"/>
                        </a:rPr>
                        <a:t>BB-CASTAR</a:t>
                      </a:r>
                      <a:r>
                        <a:rPr lang="ja-JP" altLang="en-US" sz="900" dirty="0">
                          <a:solidFill>
                            <a:schemeClr val="tx1"/>
                          </a:solidFill>
                          <a:latin typeface="+mn-lt"/>
                          <a:ea typeface="Meiryo UI" panose="020B0604030504040204" pitchFamily="50" charset="-128"/>
                          <a:cs typeface="Meiryo UI" panose="020B0604030504040204" pitchFamily="50" charset="-128"/>
                        </a:rPr>
                        <a:t>処理結果コード２」を「番ポ工事依頼結果」にマッピングする（</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次ページを参照のこと）</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8412909"/>
                  </a:ext>
                </a:extLst>
              </a:tr>
              <a:tr h="262056">
                <a:tc>
                  <a:txBody>
                    <a:bodyPr/>
                    <a:lstStyle/>
                    <a:p>
                      <a:pPr algn="r"/>
                      <a:r>
                        <a:rPr lang="en-US" altLang="ja-JP" sz="900" dirty="0">
                          <a:solidFill>
                            <a:schemeClr val="tx1"/>
                          </a:solidFill>
                          <a:latin typeface="+mn-lt"/>
                          <a:ea typeface="+mn-ea"/>
                        </a:rPr>
                        <a:t>3</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fontAlgn="t"/>
                      <a:r>
                        <a:rPr lang="ja-JP" altLang="en-US" sz="900" b="0" i="0" u="none" strike="noStrike" dirty="0">
                          <a:solidFill>
                            <a:schemeClr val="tx1"/>
                          </a:solidFill>
                          <a:effectLst/>
                          <a:latin typeface="+mn-lt"/>
                          <a:ea typeface="+mj-ea"/>
                        </a:rPr>
                        <a:t>結果</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en-US" altLang="ja-JP" sz="900" b="0" i="0" u="none" strike="noStrike" dirty="0">
                          <a:solidFill>
                            <a:schemeClr val="tx1"/>
                          </a:solidFill>
                          <a:effectLst/>
                          <a:latin typeface="+mn-lt"/>
                          <a:ea typeface="+mj-ea"/>
                        </a:rPr>
                        <a:t>IF</a:t>
                      </a:r>
                      <a:r>
                        <a:rPr lang="ja-JP" altLang="en-US" sz="900" b="0" i="0" u="none" strike="noStrike" dirty="0">
                          <a:solidFill>
                            <a:schemeClr val="tx1"/>
                          </a:solidFill>
                          <a:effectLst/>
                          <a:latin typeface="+mn-lt"/>
                          <a:ea typeface="+mj-ea"/>
                        </a:rPr>
                        <a:t>追加</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ja-JP" altLang="en-US" sz="900" b="0" i="0" u="none" strike="noStrike" dirty="0">
                          <a:solidFill>
                            <a:schemeClr val="tx1"/>
                          </a:solidFill>
                          <a:effectLst/>
                          <a:latin typeface="+mn-lt"/>
                          <a:ea typeface="+mj-ea"/>
                        </a:rPr>
                        <a:t>追加</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BB-CASTAR</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設備連携</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10082</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：ひかり電話工事結果</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既存</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2920</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：ひかり電話工事（番ポ工事）結果　　　　：</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受信</a:t>
                      </a:r>
                      <a:r>
                        <a:rPr lang="en-US" altLang="ja-JP" sz="900" dirty="0">
                          <a:solidFill>
                            <a:schemeClr val="tx1"/>
                          </a:solidFill>
                          <a:latin typeface="+mn-lt"/>
                          <a:ea typeface="Meiryo UI" panose="020B0604030504040204" pitchFamily="50" charset="-128"/>
                          <a:cs typeface="Meiryo UI" panose="020B0604030504040204" pitchFamily="50" charset="-128"/>
                        </a:rPr>
                        <a:t>】</a:t>
                      </a:r>
                    </a:p>
                    <a:p>
                      <a:pPr marL="0" marR="0" lvl="0" indent="0" algn="l" defTabSz="990600" rtl="0" eaLnBrk="1" fontAlgn="base" latinLnBrk="0" hangingPunct="1">
                        <a:lnSpc>
                          <a:spcPct val="100000"/>
                        </a:lnSpc>
                        <a:spcBef>
                          <a:spcPts val="0"/>
                        </a:spcBef>
                        <a:spcAft>
                          <a:spcPct val="0"/>
                        </a:spcAft>
                        <a:buClrTx/>
                        <a:buSzTx/>
                        <a:buFont typeface="+mj-ea"/>
                        <a:buNone/>
                        <a:tabLst/>
                        <a:defRPr/>
                      </a:pPr>
                      <a:r>
                        <a:rPr lang="en-US" altLang="ja-JP" sz="900" dirty="0">
                          <a:solidFill>
                            <a:schemeClr val="tx1"/>
                          </a:solidFill>
                          <a:latin typeface="+mn-lt"/>
                          <a:ea typeface="Meiryo UI" panose="020B0604030504040204" pitchFamily="50" charset="-128"/>
                          <a:cs typeface="Meiryo UI" panose="020B0604030504040204" pitchFamily="50" charset="-128"/>
                        </a:rPr>
                        <a:t>2930</a:t>
                      </a:r>
                      <a:r>
                        <a:rPr lang="ja-JP" altLang="en-US" sz="900" dirty="0">
                          <a:solidFill>
                            <a:schemeClr val="tx1"/>
                          </a:solidFill>
                          <a:latin typeface="+mn-lt"/>
                          <a:ea typeface="Meiryo UI" panose="020B0604030504040204" pitchFamily="50" charset="-128"/>
                          <a:cs typeface="Meiryo UI" panose="020B0604030504040204" pitchFamily="50" charset="-128"/>
                        </a:rPr>
                        <a:t>：ひかり電話工事（番ポ工事）結果の</a:t>
                      </a:r>
                      <a:r>
                        <a:rPr lang="en-US" altLang="ja-JP" sz="900" dirty="0">
                          <a:solidFill>
                            <a:schemeClr val="tx1"/>
                          </a:solidFill>
                          <a:latin typeface="+mn-lt"/>
                          <a:ea typeface="Meiryo UI" panose="020B0604030504040204" pitchFamily="50" charset="-128"/>
                          <a:cs typeface="Meiryo UI" panose="020B0604030504040204" pitchFamily="50" charset="-128"/>
                        </a:rPr>
                        <a:t>ACK</a:t>
                      </a:r>
                      <a:r>
                        <a:rPr lang="ja-JP" altLang="en-US" sz="900" dirty="0">
                          <a:solidFill>
                            <a:schemeClr val="tx1"/>
                          </a:solidFill>
                          <a:latin typeface="+mn-lt"/>
                          <a:ea typeface="Meiryo UI" panose="020B0604030504040204" pitchFamily="50" charset="-128"/>
                          <a:cs typeface="Meiryo UI" panose="020B0604030504040204" pitchFamily="50" charset="-128"/>
                        </a:rPr>
                        <a:t>：</a:t>
                      </a:r>
                      <a:r>
                        <a:rPr lang="en-US" altLang="ja-JP" sz="900" dirty="0">
                          <a:solidFill>
                            <a:schemeClr val="tx1"/>
                          </a:solidFill>
                          <a:latin typeface="+mn-lt"/>
                          <a:ea typeface="Meiryo UI" panose="020B0604030504040204" pitchFamily="50" charset="-128"/>
                          <a:cs typeface="Meiryo UI" panose="020B0604030504040204" pitchFamily="50" charset="-128"/>
                        </a:rPr>
                        <a:t>【</a:t>
                      </a:r>
                      <a:r>
                        <a:rPr lang="ja-JP" altLang="en-US" sz="900" dirty="0">
                          <a:solidFill>
                            <a:schemeClr val="tx1"/>
                          </a:solidFill>
                          <a:latin typeface="+mn-lt"/>
                          <a:ea typeface="Meiryo UI" panose="020B0604030504040204" pitchFamily="50" charset="-128"/>
                          <a:cs typeface="Meiryo UI" panose="020B0604030504040204" pitchFamily="50" charset="-128"/>
                        </a:rPr>
                        <a:t>送信</a:t>
                      </a:r>
                      <a:r>
                        <a:rPr lang="en-US" altLang="ja-JP" sz="900" dirty="0">
                          <a:solidFill>
                            <a:schemeClr val="tx1"/>
                          </a:solidFill>
                          <a:latin typeface="+mn-lt"/>
                          <a:ea typeface="Meiryo UI" panose="020B0604030504040204" pitchFamily="50" charset="-128"/>
                          <a:cs typeface="Meiryo UI" panose="020B0604030504040204" pitchFamily="50" charset="-128"/>
                        </a:rPr>
                        <a:t>】</a:t>
                      </a: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新規</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電文</a:t>
                      </a:r>
                      <a:r>
                        <a:rPr lang="en-US" altLang="ja-JP" sz="900" dirty="0">
                          <a:solidFill>
                            <a:schemeClr val="tx1"/>
                          </a:solidFill>
                          <a:latin typeface="+mn-lt"/>
                          <a:ea typeface="Meiryo UI" panose="020B0604030504040204" pitchFamily="50" charset="-128"/>
                          <a:cs typeface="Meiryo UI" panose="020B0604030504040204" pitchFamily="50" charset="-128"/>
                        </a:rPr>
                        <a:t>ID2920</a:t>
                      </a:r>
                      <a:r>
                        <a:rPr lang="ja-JP" altLang="en-US" sz="900" dirty="0">
                          <a:solidFill>
                            <a:schemeClr val="tx1"/>
                          </a:solidFill>
                          <a:latin typeface="+mn-lt"/>
                          <a:ea typeface="Meiryo UI" panose="020B0604030504040204" pitchFamily="50" charset="-128"/>
                          <a:cs typeface="Meiryo UI" panose="020B0604030504040204" pitchFamily="50" charset="-128"/>
                        </a:rPr>
                        <a:t>：事業者情報と工事結果情報のいずれかが流通する</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2186571"/>
                  </a:ext>
                </a:extLst>
              </a:tr>
            </a:tbl>
          </a:graphicData>
        </a:graphic>
      </p:graphicFrame>
      <p:sp>
        <p:nvSpPr>
          <p:cNvPr id="9" name="テキスト ボックス 8">
            <a:extLst>
              <a:ext uri="{FF2B5EF4-FFF2-40B4-BE49-F238E27FC236}">
                <a16:creationId xmlns:a16="http://schemas.microsoft.com/office/drawing/2014/main" id="{6F8CFFA3-FC87-30C6-33C7-CA00604209BD}"/>
              </a:ext>
            </a:extLst>
          </p:cNvPr>
          <p:cNvSpPr txBox="1"/>
          <p:nvPr/>
        </p:nvSpPr>
        <p:spPr>
          <a:xfrm>
            <a:off x="382772" y="4867249"/>
            <a:ext cx="7386180"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■番ポ工事の</a:t>
            </a:r>
            <a:r>
              <a:rPr lang="en-US" altLang="ja-JP" sz="1000" dirty="0">
                <a:latin typeface="+mn-ea"/>
                <a:ea typeface="+mn-ea"/>
                <a:cs typeface="Meiryo UI" panose="020B0604030504040204" pitchFamily="50" charset="-128"/>
              </a:rPr>
              <a:t>IF</a:t>
            </a:r>
            <a:r>
              <a:rPr lang="ja-JP" altLang="en-US" sz="1000" dirty="0">
                <a:latin typeface="+mn-ea"/>
                <a:ea typeface="+mn-ea"/>
                <a:cs typeface="Meiryo UI" panose="020B0604030504040204" pitchFamily="50" charset="-128"/>
              </a:rPr>
              <a:t>変更</a:t>
            </a:r>
            <a:endParaRPr lang="en-US" altLang="ja-JP" sz="1000" dirty="0">
              <a:latin typeface="+mn-ea"/>
              <a:ea typeface="+mn-ea"/>
              <a:cs typeface="Meiryo UI" panose="020B0604030504040204" pitchFamily="50" charset="-128"/>
            </a:endParaRPr>
          </a:p>
        </p:txBody>
      </p:sp>
      <p:graphicFrame>
        <p:nvGraphicFramePr>
          <p:cNvPr id="12" name="表 11">
            <a:extLst>
              <a:ext uri="{FF2B5EF4-FFF2-40B4-BE49-F238E27FC236}">
                <a16:creationId xmlns:a16="http://schemas.microsoft.com/office/drawing/2014/main" id="{ED5300A5-EA10-CE7D-FEBC-8153475422BF}"/>
              </a:ext>
            </a:extLst>
          </p:cNvPr>
          <p:cNvGraphicFramePr>
            <a:graphicFrameLocks noGrp="1"/>
          </p:cNvGraphicFramePr>
          <p:nvPr/>
        </p:nvGraphicFramePr>
        <p:xfrm>
          <a:off x="496142" y="7255720"/>
          <a:ext cx="11809314" cy="1065576"/>
        </p:xfrm>
        <a:graphic>
          <a:graphicData uri="http://schemas.openxmlformats.org/drawingml/2006/table">
            <a:tbl>
              <a:tblPr/>
              <a:tblGrid>
                <a:gridCol w="358140">
                  <a:extLst>
                    <a:ext uri="{9D8B030D-6E8A-4147-A177-3AD203B41FA5}">
                      <a16:colId xmlns:a16="http://schemas.microsoft.com/office/drawing/2014/main" val="20000"/>
                    </a:ext>
                  </a:extLst>
                </a:gridCol>
                <a:gridCol w="2234150">
                  <a:extLst>
                    <a:ext uri="{9D8B030D-6E8A-4147-A177-3AD203B41FA5}">
                      <a16:colId xmlns:a16="http://schemas.microsoft.com/office/drawing/2014/main" val="2003632881"/>
                    </a:ext>
                  </a:extLst>
                </a:gridCol>
                <a:gridCol w="1008112">
                  <a:extLst>
                    <a:ext uri="{9D8B030D-6E8A-4147-A177-3AD203B41FA5}">
                      <a16:colId xmlns:a16="http://schemas.microsoft.com/office/drawing/2014/main" val="1702639857"/>
                    </a:ext>
                  </a:extLst>
                </a:gridCol>
                <a:gridCol w="2952328">
                  <a:extLst>
                    <a:ext uri="{9D8B030D-6E8A-4147-A177-3AD203B41FA5}">
                      <a16:colId xmlns:a16="http://schemas.microsoft.com/office/drawing/2014/main" val="529358540"/>
                    </a:ext>
                  </a:extLst>
                </a:gridCol>
                <a:gridCol w="5256584">
                  <a:extLst>
                    <a:ext uri="{9D8B030D-6E8A-4147-A177-3AD203B41FA5}">
                      <a16:colId xmlns:a16="http://schemas.microsoft.com/office/drawing/2014/main" val="2750890678"/>
                    </a:ext>
                  </a:extLst>
                </a:gridCol>
              </a:tblGrid>
              <a:tr h="147765">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項番</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番ポオーダ</a:t>
                      </a:r>
                      <a:endParaRPr kumimoji="1" lang="en-US" altLang="ja-JP" sz="900" b="0" i="0" u="none" strike="noStrike" cap="none" normalizeH="0" baseline="0" dirty="0">
                        <a:ln>
                          <a:noFill/>
                        </a:ln>
                        <a:solidFill>
                          <a:schemeClr val="tx1"/>
                        </a:solidFill>
                        <a:effectLst/>
                        <a:latin typeface="+mn-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番ポ工事結果種別</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備考</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60146">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事業者情報</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工事結果情報</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46431450"/>
                  </a:ext>
                </a:extLst>
              </a:tr>
              <a:tr h="262056">
                <a:tc>
                  <a:txBody>
                    <a:bodyPr/>
                    <a:lstStyle/>
                    <a:p>
                      <a:pPr algn="r"/>
                      <a:r>
                        <a:rPr lang="en-US" altLang="ja-JP" sz="900" dirty="0">
                          <a:solidFill>
                            <a:schemeClr val="tx1"/>
                          </a:solidFill>
                          <a:latin typeface="+mn-lt"/>
                          <a:ea typeface="+mn-ea"/>
                        </a:rPr>
                        <a:t>1</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双方向番ポ開始後に</a:t>
                      </a:r>
                      <a:r>
                        <a:rPr kumimoji="1" lang="ja-JP" altLang="en-US" sz="900" b="0" i="0" u="none" strike="noStrike" cap="none" normalizeH="0" baseline="0" dirty="0">
                          <a:ln>
                            <a:noFill/>
                          </a:ln>
                          <a:solidFill>
                            <a:schemeClr val="tx1"/>
                          </a:solidFill>
                          <a:effectLst/>
                          <a:latin typeface="+mn-lt"/>
                          <a:ea typeface="+mn-ea"/>
                        </a:rPr>
                        <a:t>申し込まれた</a:t>
                      </a:r>
                      <a:r>
                        <a:rPr lang="ja-JP" altLang="en-US" sz="900" dirty="0">
                          <a:solidFill>
                            <a:schemeClr val="tx1"/>
                          </a:solidFill>
                          <a:latin typeface="+mn-lt"/>
                          <a:ea typeface="Meiryo UI" panose="020B0604030504040204" pitchFamily="50" charset="-128"/>
                          <a:cs typeface="Meiryo UI" panose="020B0604030504040204" pitchFamily="50" charset="-128"/>
                        </a:rPr>
                        <a:t>オーダ</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１度のみ流通</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zh-TW" altLang="en-US" sz="900" dirty="0">
                          <a:solidFill>
                            <a:schemeClr val="tx1"/>
                          </a:solidFill>
                          <a:latin typeface="+mn-ea"/>
                          <a:ea typeface="+mn-ea"/>
                        </a:rPr>
                        <a:t>移転元事業者</a:t>
                      </a:r>
                      <a:r>
                        <a:rPr lang="en-US" altLang="zh-TW" sz="900" dirty="0">
                          <a:solidFill>
                            <a:schemeClr val="tx1"/>
                          </a:solidFill>
                          <a:latin typeface="+mn-ea"/>
                          <a:ea typeface="+mn-ea"/>
                        </a:rPr>
                        <a:t>-</a:t>
                      </a:r>
                      <a:r>
                        <a:rPr lang="ja-JP" altLang="en-US" sz="900" dirty="0">
                          <a:solidFill>
                            <a:schemeClr val="tx1"/>
                          </a:solidFill>
                          <a:latin typeface="+mn-ea"/>
                          <a:ea typeface="+mn-ea"/>
                        </a:rPr>
                        <a:t>番号取得事業者の組合せ分複数回流通</a:t>
                      </a:r>
                      <a:endParaRPr lang="ja-JP" altLang="en-US"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全事業者の番ポ工事結果を受領した場合、所内ＳＯ工事結果ステータスを自動更新する</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28412909"/>
                  </a:ext>
                </a:extLst>
              </a:tr>
              <a:tr h="262056">
                <a:tc>
                  <a:txBody>
                    <a:bodyPr/>
                    <a:lstStyle/>
                    <a:p>
                      <a:pPr algn="r"/>
                      <a:r>
                        <a:rPr lang="en-US" altLang="ja-JP" sz="900" dirty="0">
                          <a:solidFill>
                            <a:schemeClr val="tx1"/>
                          </a:solidFill>
                          <a:latin typeface="+mn-lt"/>
                          <a:ea typeface="+mn-ea"/>
                        </a:rPr>
                        <a:t>2</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906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n-lt"/>
                          <a:ea typeface="+mn-ea"/>
                        </a:rPr>
                        <a:t>双方向番ポ開始前に申し込まれた片方向番ポとして登録されたオーダ　</a:t>
                      </a:r>
                      <a:r>
                        <a:rPr kumimoji="1" lang="ja-JP" altLang="en-US" sz="900" b="0" i="0" u="none" strike="noStrike" cap="none" normalizeH="0" baseline="0" dirty="0">
                          <a:ln>
                            <a:noFill/>
                          </a:ln>
                          <a:solidFill>
                            <a:schemeClr val="tx1"/>
                          </a:solidFill>
                          <a:effectLst/>
                          <a:latin typeface="+mn-lt"/>
                          <a:ea typeface="+mn-ea"/>
                          <a:cs typeface="Meiryo UI" panose="020B0604030504040204" pitchFamily="50" charset="-128"/>
                        </a:rPr>
                        <a:t>＜並行運転期間＞</a:t>
                      </a:r>
                      <a:endParaRPr lang="ja-JP" altLang="en-US"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流通されない</a:t>
                      </a:r>
                    </a:p>
                  </a:txBody>
                  <a:tcPr marL="45720" marR="45720" anchor="ct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zh-TW" altLang="en-US" sz="900" dirty="0">
                          <a:solidFill>
                            <a:schemeClr val="tx1"/>
                          </a:solidFill>
                          <a:latin typeface="+mn-ea"/>
                          <a:ea typeface="+mn-ea"/>
                        </a:rPr>
                        <a:t>移転元事業者</a:t>
                      </a:r>
                      <a:r>
                        <a:rPr lang="en-US" altLang="zh-TW" sz="900" dirty="0">
                          <a:solidFill>
                            <a:schemeClr val="tx1"/>
                          </a:solidFill>
                          <a:latin typeface="+mn-ea"/>
                          <a:ea typeface="+mn-ea"/>
                        </a:rPr>
                        <a:t>-</a:t>
                      </a:r>
                      <a:r>
                        <a:rPr lang="ja-JP" altLang="en-US" sz="900" dirty="0">
                          <a:solidFill>
                            <a:schemeClr val="tx1"/>
                          </a:solidFill>
                          <a:latin typeface="+mn-ea"/>
                          <a:ea typeface="+mn-ea"/>
                        </a:rPr>
                        <a:t>番号取得事業者の組合せ分複数回流通</a:t>
                      </a:r>
                      <a:endParaRPr lang="ja-JP" altLang="en-US"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0600" rtl="0" eaLnBrk="1" fontAlgn="base" latinLnBrk="0" hangingPunct="1">
                        <a:lnSpc>
                          <a:spcPct val="100000"/>
                        </a:lnSpc>
                        <a:spcBef>
                          <a:spcPts val="0"/>
                        </a:spcBef>
                        <a:spcAft>
                          <a:spcPct val="0"/>
                        </a:spcAft>
                        <a:buClrTx/>
                        <a:buSzTx/>
                        <a:buFont typeface="+mj-ea"/>
                        <a:buNone/>
                        <a:tabLst/>
                        <a:defRPr/>
                      </a:pPr>
                      <a:r>
                        <a:rPr lang="ja-JP" altLang="en-US" sz="900" dirty="0">
                          <a:solidFill>
                            <a:schemeClr val="tx1"/>
                          </a:solidFill>
                          <a:latin typeface="+mn-lt"/>
                          <a:ea typeface="Meiryo UI" panose="020B0604030504040204" pitchFamily="50" charset="-128"/>
                          <a:cs typeface="Meiryo UI" panose="020B0604030504040204" pitchFamily="50" charset="-128"/>
                        </a:rPr>
                        <a:t>事業者情報が流通されず、番ポ工事が全件完了したことの判断ができないため、ステータス自動更新の対象外</a:t>
                      </a:r>
                      <a:endParaRPr lang="en-US" altLang="ja-JP" sz="900" dirty="0">
                        <a:solidFill>
                          <a:schemeClr val="tx1"/>
                        </a:solidFill>
                        <a:latin typeface="+mn-lt"/>
                        <a:ea typeface="Meiryo UI" panose="020B0604030504040204" pitchFamily="50" charset="-128"/>
                        <a:cs typeface="Meiryo UI" panose="020B0604030504040204" pitchFamily="50" charset="-128"/>
                      </a:endParaRPr>
                    </a:p>
                  </a:txBody>
                  <a:tcPr marL="45720" marR="4572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2186571"/>
                  </a:ext>
                </a:extLst>
              </a:tr>
            </a:tbl>
          </a:graphicData>
        </a:graphic>
      </p:graphicFrame>
      <p:sp>
        <p:nvSpPr>
          <p:cNvPr id="13" name="テキスト ボックス 12">
            <a:extLst>
              <a:ext uri="{FF2B5EF4-FFF2-40B4-BE49-F238E27FC236}">
                <a16:creationId xmlns:a16="http://schemas.microsoft.com/office/drawing/2014/main" id="{6F8CFFA3-FC87-30C6-33C7-CA00604209BD}"/>
              </a:ext>
            </a:extLst>
          </p:cNvPr>
          <p:cNvSpPr txBox="1"/>
          <p:nvPr/>
        </p:nvSpPr>
        <p:spPr>
          <a:xfrm>
            <a:off x="382772" y="6997777"/>
            <a:ext cx="7386180"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■番ポ工事結果の流通条件</a:t>
            </a:r>
            <a:endParaRPr lang="en-US" altLang="ja-JP" sz="1000" dirty="0">
              <a:latin typeface="+mn-ea"/>
              <a:ea typeface="+mn-ea"/>
              <a:cs typeface="Meiryo UI" panose="020B0604030504040204" pitchFamily="50" charset="-128"/>
            </a:endParaRPr>
          </a:p>
        </p:txBody>
      </p:sp>
    </p:spTree>
    <p:extLst>
      <p:ext uri="{BB962C8B-B14F-4D97-AF65-F5344CB8AC3E}">
        <p14:creationId xmlns:p14="http://schemas.microsoft.com/office/powerpoint/2010/main" val="27589659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bwMode="auto">
          <a:xfrm>
            <a:off x="4168552" y="6528792"/>
            <a:ext cx="4624554" cy="1605162"/>
          </a:xfrm>
          <a:prstGeom prst="roundRect">
            <a:avLst>
              <a:gd name="adj" fmla="val 5926"/>
            </a:avLst>
          </a:prstGeom>
          <a:solidFill>
            <a:schemeClr val="accent2">
              <a:lumMod val="20000"/>
              <a:lumOff val="80000"/>
            </a:schemeClr>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■番ポ工事依頼結果の設定値の遷移</a:t>
            </a:r>
          </a:p>
        </p:txBody>
      </p:sp>
      <p:sp>
        <p:nvSpPr>
          <p:cNvPr id="10" name="コンテンツ プレースホルダー 5"/>
          <p:cNvSpPr>
            <a:spLocks noGrp="1"/>
          </p:cNvSpPr>
          <p:nvPr>
            <p:ph sz="quarter" idx="10"/>
          </p:nvPr>
        </p:nvSpPr>
        <p:spPr>
          <a:xfrm>
            <a:off x="190110" y="660140"/>
            <a:ext cx="12456000" cy="796514"/>
          </a:xfrm>
        </p:spPr>
        <p:txBody>
          <a:bodyPr/>
          <a:lstStyle/>
          <a:p>
            <a:pPr lvl="0"/>
            <a:r>
              <a:rPr lang="ja-JP" altLang="en-US" u="sng" dirty="0"/>
              <a:t>３．２．０１　業務プロセス管理機能（２／２）</a:t>
            </a:r>
          </a:p>
          <a:p>
            <a:pPr defTabSz="649288"/>
            <a:r>
              <a:rPr lang="ja-JP" altLang="en-US" dirty="0"/>
              <a:t>　</a:t>
            </a:r>
            <a:r>
              <a:rPr lang="en-US" altLang="ja-JP" u="sng" dirty="0"/>
              <a:t>【</a:t>
            </a:r>
            <a:r>
              <a:rPr lang="ja-JP" altLang="en-US" u="sng" dirty="0"/>
              <a:t>ひかり電話ポートイン：無派遣工事</a:t>
            </a:r>
            <a:r>
              <a:rPr lang="en-US" altLang="ja-JP" u="sng" dirty="0"/>
              <a:t>】</a:t>
            </a:r>
          </a:p>
          <a:p>
            <a:pPr defTabSz="649288"/>
            <a:r>
              <a:rPr lang="ja-JP" altLang="en-US" dirty="0"/>
              <a:t>　</a:t>
            </a:r>
            <a:r>
              <a:rPr lang="en-US" altLang="ja-JP" dirty="0"/>
              <a:t>【</a:t>
            </a:r>
            <a:r>
              <a:rPr lang="ja-JP" altLang="en-US" dirty="0"/>
              <a:t>イ</a:t>
            </a:r>
            <a:r>
              <a:rPr lang="en-US" altLang="ja-JP" dirty="0"/>
              <a:t>】【E】</a:t>
            </a:r>
            <a:r>
              <a:rPr lang="ja-JP" altLang="en-US" dirty="0"/>
              <a:t>（ひかり電話）工事依頼情報流通（番ポ工事）の送信に対し</a:t>
            </a:r>
            <a:r>
              <a:rPr lang="en-US" altLang="ja-JP" dirty="0"/>
              <a:t>BB-CASTAR</a:t>
            </a:r>
            <a:r>
              <a:rPr lang="ja-JP" altLang="en-US" dirty="0"/>
              <a:t>から受信する応答電文の</a:t>
            </a:r>
            <a:r>
              <a:rPr lang="en-US" altLang="ja-JP" dirty="0"/>
              <a:t>BB-CASTAR</a:t>
            </a:r>
            <a:r>
              <a:rPr lang="ja-JP" altLang="en-US" dirty="0"/>
              <a:t>処理結果コードを既存コードにマッピングする</a:t>
            </a:r>
          </a:p>
        </p:txBody>
      </p:sp>
      <p:sp>
        <p:nvSpPr>
          <p:cNvPr id="3" name="スライド番号プレースホルダー 2"/>
          <p:cNvSpPr>
            <a:spLocks noGrp="1"/>
          </p:cNvSpPr>
          <p:nvPr>
            <p:ph type="sldNum" sz="quarter" idx="4"/>
          </p:nvPr>
        </p:nvSpPr>
        <p:spPr/>
        <p:txBody>
          <a:bodyPr/>
          <a:lstStyle/>
          <a:p>
            <a:r>
              <a:rPr lang="en-US" altLang="ja-JP"/>
              <a:t>01.2-</a:t>
            </a:r>
            <a:fld id="{4C5E2FD1-144F-442B-9A84-40AAF03513A2}" type="slidenum">
              <a:rPr lang="en-US" altLang="ja-JP" smtClean="0"/>
              <a:pPr/>
              <a:t>5</a:t>
            </a:fld>
            <a:endParaRPr lang="en-US" altLang="ja-JP" dirty="0"/>
          </a:p>
        </p:txBody>
      </p:sp>
      <p:sp>
        <p:nvSpPr>
          <p:cNvPr id="5" name="テキスト ボックス 4"/>
          <p:cNvSpPr txBox="1"/>
          <p:nvPr/>
        </p:nvSpPr>
        <p:spPr>
          <a:xfrm>
            <a:off x="496144" y="1625871"/>
            <a:ext cx="11809312" cy="152414"/>
          </a:xfrm>
          <a:prstGeom prst="rect">
            <a:avLst/>
          </a:prstGeom>
          <a:noFill/>
        </p:spPr>
        <p:txBody>
          <a:bodyPr wrap="square" lIns="0" tIns="0" rIns="0" bIns="0" rtlCol="0">
            <a:spAutoFit/>
          </a:bodyPr>
          <a:lstStyle/>
          <a:p>
            <a:pPr algn="l">
              <a:lnSpc>
                <a:spcPct val="110000"/>
              </a:lnSpc>
            </a:pPr>
            <a:r>
              <a:rPr lang="ja-JP" altLang="en-US" sz="1000" dirty="0">
                <a:latin typeface="+mn-ea"/>
                <a:ea typeface="+mn-ea"/>
              </a:rPr>
              <a:t>以下に、電文</a:t>
            </a:r>
            <a:r>
              <a:rPr lang="en-US" altLang="ja-JP" sz="1000" dirty="0">
                <a:latin typeface="+mn-ea"/>
                <a:ea typeface="+mn-ea"/>
              </a:rPr>
              <a:t>ID3530</a:t>
            </a:r>
            <a:r>
              <a:rPr lang="ja-JP" altLang="en-US" sz="1000" dirty="0">
                <a:latin typeface="+mn-ea"/>
                <a:ea typeface="+mn-ea"/>
              </a:rPr>
              <a:t>：「</a:t>
            </a:r>
            <a:r>
              <a:rPr lang="en-US" altLang="ja-JP" sz="1000" dirty="0">
                <a:latin typeface="+mn-ea"/>
                <a:ea typeface="+mn-ea"/>
              </a:rPr>
              <a:t>BB-CASTAR</a:t>
            </a:r>
            <a:r>
              <a:rPr lang="ja-JP" altLang="en-US" sz="1000" dirty="0">
                <a:latin typeface="+mn-ea"/>
                <a:ea typeface="+mn-ea"/>
              </a:rPr>
              <a:t>処理結果コード２」と「番ポ工事依頼結果」のマッピングを示す</a:t>
            </a:r>
          </a:p>
        </p:txBody>
      </p:sp>
      <p:graphicFrame>
        <p:nvGraphicFramePr>
          <p:cNvPr id="8" name="表 7">
            <a:extLst>
              <a:ext uri="{FF2B5EF4-FFF2-40B4-BE49-F238E27FC236}">
                <a16:creationId xmlns:a16="http://schemas.microsoft.com/office/drawing/2014/main" id="{ED5300A5-EA10-CE7D-FEBC-8153475422BF}"/>
              </a:ext>
            </a:extLst>
          </p:cNvPr>
          <p:cNvGraphicFramePr>
            <a:graphicFrameLocks noGrp="1"/>
          </p:cNvGraphicFramePr>
          <p:nvPr/>
        </p:nvGraphicFramePr>
        <p:xfrm>
          <a:off x="496142" y="2145392"/>
          <a:ext cx="11925445" cy="3901440"/>
        </p:xfrm>
        <a:graphic>
          <a:graphicData uri="http://schemas.openxmlformats.org/drawingml/2006/table">
            <a:tbl>
              <a:tblPr/>
              <a:tblGrid>
                <a:gridCol w="360042">
                  <a:extLst>
                    <a:ext uri="{9D8B030D-6E8A-4147-A177-3AD203B41FA5}">
                      <a16:colId xmlns:a16="http://schemas.microsoft.com/office/drawing/2014/main" val="20000"/>
                    </a:ext>
                  </a:extLst>
                </a:gridCol>
                <a:gridCol w="720080">
                  <a:extLst>
                    <a:ext uri="{9D8B030D-6E8A-4147-A177-3AD203B41FA5}">
                      <a16:colId xmlns:a16="http://schemas.microsoft.com/office/drawing/2014/main" val="831993965"/>
                    </a:ext>
                  </a:extLst>
                </a:gridCol>
                <a:gridCol w="2160240">
                  <a:extLst>
                    <a:ext uri="{9D8B030D-6E8A-4147-A177-3AD203B41FA5}">
                      <a16:colId xmlns:a16="http://schemas.microsoft.com/office/drawing/2014/main" val="4017339036"/>
                    </a:ext>
                  </a:extLst>
                </a:gridCol>
                <a:gridCol w="1284648">
                  <a:extLst>
                    <a:ext uri="{9D8B030D-6E8A-4147-A177-3AD203B41FA5}">
                      <a16:colId xmlns:a16="http://schemas.microsoft.com/office/drawing/2014/main" val="3340022549"/>
                    </a:ext>
                  </a:extLst>
                </a:gridCol>
                <a:gridCol w="2387760">
                  <a:extLst>
                    <a:ext uri="{9D8B030D-6E8A-4147-A177-3AD203B41FA5}">
                      <a16:colId xmlns:a16="http://schemas.microsoft.com/office/drawing/2014/main" val="83725749"/>
                    </a:ext>
                  </a:extLst>
                </a:gridCol>
                <a:gridCol w="2318615">
                  <a:extLst>
                    <a:ext uri="{9D8B030D-6E8A-4147-A177-3AD203B41FA5}">
                      <a16:colId xmlns:a16="http://schemas.microsoft.com/office/drawing/2014/main" val="3319472547"/>
                    </a:ext>
                  </a:extLst>
                </a:gridCol>
                <a:gridCol w="2694060">
                  <a:extLst>
                    <a:ext uri="{9D8B030D-6E8A-4147-A177-3AD203B41FA5}">
                      <a16:colId xmlns:a16="http://schemas.microsoft.com/office/drawing/2014/main" val="1246628726"/>
                    </a:ext>
                  </a:extLst>
                </a:gridCol>
              </a:tblGrid>
              <a:tr h="150074">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項番</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区分</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lt"/>
                          <a:ea typeface="+mn-ea"/>
                        </a:rPr>
                        <a:t>BB-CASTAR</a:t>
                      </a:r>
                      <a:r>
                        <a:rPr kumimoji="1" lang="ja-JP" altLang="en-US" sz="1000" b="0" i="0" u="none" strike="noStrike" cap="none" normalizeH="0" baseline="0" dirty="0">
                          <a:ln>
                            <a:noFill/>
                          </a:ln>
                          <a:solidFill>
                            <a:schemeClr val="tx1"/>
                          </a:solidFill>
                          <a:effectLst/>
                          <a:latin typeface="+mn-lt"/>
                          <a:ea typeface="+mn-ea"/>
                        </a:rPr>
                        <a:t>処理結果コード２</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番ポ工事依頼結果</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発生契機</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想定するリアクション</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4028239754"/>
                  </a:ext>
                </a:extLst>
              </a:tr>
              <a:tr h="150074">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設定前　*</a:t>
                      </a:r>
                      <a:r>
                        <a:rPr kumimoji="1" lang="en-US" altLang="ja-JP" sz="1000" b="0" i="0" u="none" strike="noStrike" cap="none" normalizeH="0" baseline="0" dirty="0">
                          <a:ln>
                            <a:noFill/>
                          </a:ln>
                          <a:solidFill>
                            <a:schemeClr val="tx1"/>
                          </a:solidFill>
                          <a:effectLst/>
                          <a:latin typeface="+mn-lt"/>
                          <a:ea typeface="+mn-ea"/>
                        </a:rPr>
                        <a:t>1</a:t>
                      </a:r>
                      <a:endParaRPr kumimoji="1" lang="ja-JP" altLang="en-US" sz="10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lt"/>
                          <a:ea typeface="+mn-ea"/>
                        </a:rPr>
                        <a:t>設定後</a:t>
                      </a: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mn-lt"/>
                        <a:ea typeface="+mn-ea"/>
                      </a:endParaRPr>
                    </a:p>
                  </a:txBody>
                  <a:tcPr marL="45720" marR="4572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endParaRPr kumimoji="1" lang="ja-JP" altLang="en-US"/>
                    </a:p>
                  </a:txBody>
                  <a:tcPr/>
                </a:tc>
                <a:extLst>
                  <a:ext uri="{0D108BD9-81ED-4DB2-BD59-A6C34878D82A}">
                    <a16:rowId xmlns:a16="http://schemas.microsoft.com/office/drawing/2014/main" val="291594421"/>
                  </a:ext>
                </a:extLst>
              </a:tr>
              <a:tr h="0">
                <a:tc>
                  <a:txBody>
                    <a:bodyPr/>
                    <a:lstStyle/>
                    <a:p>
                      <a:pPr algn="r"/>
                      <a:r>
                        <a:rPr lang="en-US" altLang="ja-JP" sz="1000" dirty="0">
                          <a:solidFill>
                            <a:schemeClr val="tx1"/>
                          </a:solidFill>
                          <a:latin typeface="+mn-lt"/>
                          <a:ea typeface="+mn-ea"/>
                        </a:rPr>
                        <a:t>1</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solidFill>
                            <a:schemeClr val="tx1"/>
                          </a:solidFill>
                          <a:effectLst/>
                          <a:latin typeface="+mn-lt"/>
                          <a:ea typeface="+mj-ea"/>
                        </a:rPr>
                        <a:t>正常系</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t"/>
                      <a:r>
                        <a:rPr lang="en-US" altLang="ja-JP" sz="1000" b="0" i="0" u="none" strike="noStrike" dirty="0">
                          <a:solidFill>
                            <a:schemeClr val="tx1"/>
                          </a:solidFill>
                          <a:effectLst/>
                          <a:latin typeface="+mn-lt"/>
                          <a:ea typeface="+mj-ea"/>
                        </a:rPr>
                        <a:t>00</a:t>
                      </a:r>
                      <a:r>
                        <a:rPr lang="ja-JP" altLang="en-US" sz="1000" b="0" i="0" u="none" strike="noStrike" dirty="0">
                          <a:solidFill>
                            <a:schemeClr val="tx1"/>
                          </a:solidFill>
                          <a:effectLst/>
                          <a:latin typeface="+mn-lt"/>
                          <a:ea typeface="+mj-ea"/>
                        </a:rPr>
                        <a:t>：正常</a:t>
                      </a:r>
                    </a:p>
                    <a:p>
                      <a:pPr algn="l" fontAlgn="t"/>
                      <a:r>
                        <a:rPr lang="en-US" altLang="ja-JP" sz="1000" b="0" i="0" u="none" strike="noStrike" dirty="0">
                          <a:solidFill>
                            <a:schemeClr val="tx1"/>
                          </a:solidFill>
                          <a:effectLst/>
                          <a:latin typeface="+mn-lt"/>
                          <a:ea typeface="+mj-ea"/>
                        </a:rPr>
                        <a:t>50</a:t>
                      </a:r>
                      <a:r>
                        <a:rPr lang="ja-JP" altLang="en-US" sz="1000" b="0" i="0" u="none" strike="noStrike" dirty="0">
                          <a:solidFill>
                            <a:schemeClr val="tx1"/>
                          </a:solidFill>
                          <a:effectLst/>
                          <a:latin typeface="+mn-lt"/>
                          <a:ea typeface="+mj-ea"/>
                        </a:rPr>
                        <a:t>：並行運転期間（正常）</a:t>
                      </a:r>
                    </a:p>
                    <a:p>
                      <a:pPr algn="l" fontAlgn="t"/>
                      <a:r>
                        <a:rPr lang="en-US" altLang="ja-JP" sz="1000" b="0" i="0" u="none" strike="noStrike" dirty="0">
                          <a:solidFill>
                            <a:schemeClr val="tx1"/>
                          </a:solidFill>
                          <a:effectLst/>
                          <a:latin typeface="+mn-lt"/>
                          <a:ea typeface="+mj-ea"/>
                        </a:rPr>
                        <a:t>51</a:t>
                      </a:r>
                      <a:r>
                        <a:rPr lang="ja-JP" altLang="en-US" sz="1000" b="0" i="0" u="none" strike="noStrike" dirty="0">
                          <a:solidFill>
                            <a:schemeClr val="tx1"/>
                          </a:solidFill>
                          <a:effectLst/>
                          <a:latin typeface="+mn-lt"/>
                          <a:ea typeface="+mj-ea"/>
                        </a:rPr>
                        <a:t>：並行運転期間（手動開始済み）</a:t>
                      </a:r>
                    </a:p>
                    <a:p>
                      <a:pPr algn="l" fontAlgn="t"/>
                      <a:r>
                        <a:rPr lang="en-US" altLang="ja-JP" sz="1000" b="0" i="0" u="none" strike="noStrike" dirty="0">
                          <a:solidFill>
                            <a:schemeClr val="tx1"/>
                          </a:solidFill>
                          <a:effectLst/>
                          <a:latin typeface="+mn-lt"/>
                          <a:ea typeface="+mj-ea"/>
                        </a:rPr>
                        <a:t>61</a:t>
                      </a:r>
                      <a:r>
                        <a:rPr lang="ja-JP" altLang="en-US" sz="1000" b="0" i="0" u="none" strike="noStrike" dirty="0">
                          <a:solidFill>
                            <a:schemeClr val="tx1"/>
                          </a:solidFill>
                          <a:effectLst/>
                          <a:latin typeface="+mn-lt"/>
                          <a:ea typeface="+mj-ea"/>
                        </a:rPr>
                        <a:t>：番ポ工事手動開始済み</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a:t>
                      </a:r>
                      <a:r>
                        <a:rPr kumimoji="1" lang="en-US" altLang="ja-JP" sz="1000" b="0" i="0" u="none" strike="noStrike" kern="1200" dirty="0">
                          <a:solidFill>
                            <a:schemeClr val="tx1"/>
                          </a:solidFill>
                          <a:effectLst/>
                          <a:latin typeface="+mn-lt"/>
                          <a:ea typeface="+mn-ea"/>
                          <a:cs typeface="+mn-cs"/>
                        </a:rPr>
                        <a:t>02</a:t>
                      </a:r>
                      <a:r>
                        <a:rPr kumimoji="1" lang="ja-JP" altLang="en-US" sz="1000" b="0" i="0" u="none" strike="noStrike" kern="1200" dirty="0">
                          <a:solidFill>
                            <a:schemeClr val="tx1"/>
                          </a:solidFill>
                          <a:effectLst/>
                          <a:latin typeface="+mn-lt"/>
                          <a:ea typeface="+mn-ea"/>
                          <a:cs typeface="+mn-cs"/>
                        </a:rPr>
                        <a:t>：依頼済」以外</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t"/>
                      <a:r>
                        <a:rPr lang="en-US" altLang="ja-JP" sz="1000" b="0" i="0" u="none" strike="noStrike" dirty="0">
                          <a:solidFill>
                            <a:schemeClr val="tx1"/>
                          </a:solidFill>
                          <a:effectLst/>
                          <a:latin typeface="+mn-lt"/>
                          <a:ea typeface="+mj-ea"/>
                        </a:rPr>
                        <a:t>02</a:t>
                      </a:r>
                      <a:r>
                        <a:rPr lang="ja-JP" altLang="en-US" sz="1000" b="0" i="0" u="none" strike="noStrike" dirty="0">
                          <a:solidFill>
                            <a:schemeClr val="tx1"/>
                          </a:solidFill>
                          <a:effectLst/>
                          <a:latin typeface="+mn-lt"/>
                          <a:ea typeface="+mj-ea"/>
                        </a:rPr>
                        <a:t>：依頼済</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t"/>
                      <a:r>
                        <a:rPr lang="ja-JP" altLang="en-US" sz="1000" b="0" i="0" u="none" strike="noStrike" dirty="0">
                          <a:solidFill>
                            <a:schemeClr val="tx1"/>
                          </a:solidFill>
                          <a:effectLst/>
                          <a:latin typeface="+mn-lt"/>
                          <a:ea typeface="+mj-ea"/>
                        </a:rPr>
                        <a:t>番ポ工事を実施中</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t"/>
                      <a:r>
                        <a:rPr lang="ja-JP" altLang="en-US" sz="1000" b="0" i="0" u="none" strike="noStrike" dirty="0">
                          <a:solidFill>
                            <a:schemeClr val="tx1"/>
                          </a:solidFill>
                          <a:effectLst/>
                          <a:latin typeface="+mn-lt"/>
                          <a:ea typeface="+mj-ea"/>
                        </a:rPr>
                        <a:t>番ポ工事結果が未受領の事業者がある場合、番ポ工事結果を待ち合わせる</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6258787"/>
                  </a:ext>
                </a:extLst>
              </a:tr>
              <a:tr h="0">
                <a:tc>
                  <a:txBody>
                    <a:bodyPr/>
                    <a:lstStyle/>
                    <a:p>
                      <a:pPr algn="r"/>
                      <a:r>
                        <a:rPr lang="en-US" altLang="ja-JP" sz="1000" dirty="0">
                          <a:solidFill>
                            <a:schemeClr val="tx1"/>
                          </a:solidFill>
                          <a:latin typeface="+mn-lt"/>
                          <a:ea typeface="+mn-ea"/>
                        </a:rPr>
                        <a:t>2</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solidFill>
                            <a:schemeClr val="tx1"/>
                          </a:solidFill>
                          <a:effectLst/>
                          <a:latin typeface="+mn-lt"/>
                          <a:ea typeface="+mj-ea"/>
                        </a:rPr>
                        <a:t>準正常系</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en-US" altLang="ja-JP" sz="1000" b="0" i="0" u="none" strike="noStrike" kern="1200" dirty="0">
                          <a:solidFill>
                            <a:schemeClr val="tx1"/>
                          </a:solidFill>
                          <a:effectLst/>
                          <a:latin typeface="+mn-lt"/>
                          <a:ea typeface="+mn-ea"/>
                          <a:cs typeface="+mn-cs"/>
                        </a:rPr>
                        <a:t>06</a:t>
                      </a:r>
                      <a:r>
                        <a:rPr kumimoji="1" lang="ja-JP" altLang="en-US" sz="1000" b="0" i="0" u="none" strike="noStrike" kern="1200" dirty="0">
                          <a:solidFill>
                            <a:schemeClr val="tx1"/>
                          </a:solidFill>
                          <a:effectLst/>
                          <a:latin typeface="+mn-lt"/>
                          <a:ea typeface="+mn-ea"/>
                          <a:cs typeface="+mn-cs"/>
                        </a:rPr>
                        <a:t>：対象ＳＯなし</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a:t>
                      </a:r>
                      <a:r>
                        <a:rPr kumimoji="1" lang="en-US" altLang="ja-JP" sz="1000" b="0" i="0" u="none" strike="noStrike" kern="1200" dirty="0">
                          <a:solidFill>
                            <a:schemeClr val="tx1"/>
                          </a:solidFill>
                          <a:effectLst/>
                          <a:latin typeface="+mn-lt"/>
                          <a:ea typeface="+mn-ea"/>
                          <a:cs typeface="+mn-cs"/>
                        </a:rPr>
                        <a:t>02</a:t>
                      </a:r>
                      <a:r>
                        <a:rPr kumimoji="1" lang="ja-JP" altLang="en-US" sz="1000" b="0" i="0" u="none" strike="noStrike" kern="1200" dirty="0">
                          <a:solidFill>
                            <a:schemeClr val="tx1"/>
                          </a:solidFill>
                          <a:effectLst/>
                          <a:latin typeface="+mn-lt"/>
                          <a:ea typeface="+mn-ea"/>
                          <a:cs typeface="+mn-cs"/>
                        </a:rPr>
                        <a:t>：依頼済」以外</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en-US" altLang="ja-JP" sz="1000" b="0" i="0" u="none" strike="noStrike" kern="1200" dirty="0">
                          <a:solidFill>
                            <a:schemeClr val="tx1"/>
                          </a:solidFill>
                          <a:effectLst/>
                          <a:latin typeface="+mn-lt"/>
                          <a:ea typeface="+mn-ea"/>
                          <a:cs typeface="+mn-cs"/>
                        </a:rPr>
                        <a:t>03</a:t>
                      </a:r>
                      <a:r>
                        <a:rPr kumimoji="1" lang="ja-JP" altLang="en-US" sz="1000" b="0" i="0" u="none" strike="noStrike" kern="1200" dirty="0">
                          <a:solidFill>
                            <a:schemeClr val="tx1"/>
                          </a:solidFill>
                          <a:effectLst/>
                          <a:latin typeface="+mn-lt"/>
                          <a:ea typeface="+mn-ea"/>
                          <a:cs typeface="+mn-cs"/>
                        </a:rPr>
                        <a:t>：工事エラー</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番ポ工事日以前に番ポ工事依頼を実施</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番ポ工事日以前：工事日に番ポ工事依頼を実施</a:t>
                      </a:r>
                      <a:endParaRPr kumimoji="1" lang="en-US" altLang="ja-JP" sz="1000" b="0" i="0" u="none" strike="noStrike" kern="1200" dirty="0">
                        <a:solidFill>
                          <a:schemeClr val="tx1"/>
                        </a:solidFill>
                        <a:effectLst/>
                        <a:latin typeface="+mn-lt"/>
                        <a:ea typeface="+mn-ea"/>
                        <a:cs typeface="+mn-cs"/>
                      </a:endParaRPr>
                    </a:p>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番ポ工事日以降：</a:t>
                      </a:r>
                      <a:r>
                        <a:rPr kumimoji="1" lang="en-US" altLang="ja-JP" sz="1000" b="0" i="0" u="none" strike="noStrike" kern="1200" dirty="0">
                          <a:solidFill>
                            <a:schemeClr val="tx1"/>
                          </a:solidFill>
                          <a:effectLst/>
                          <a:latin typeface="+mn-lt"/>
                          <a:ea typeface="+mn-ea"/>
                          <a:cs typeface="+mn-cs"/>
                        </a:rPr>
                        <a:t>BB-CASTAR</a:t>
                      </a:r>
                      <a:r>
                        <a:rPr kumimoji="1" lang="ja-JP" altLang="en-US" sz="1000" b="0" i="0" u="none" strike="noStrike" kern="1200" dirty="0">
                          <a:solidFill>
                            <a:schemeClr val="tx1"/>
                          </a:solidFill>
                          <a:effectLst/>
                          <a:latin typeface="+mn-lt"/>
                          <a:ea typeface="+mn-ea"/>
                          <a:cs typeface="+mn-cs"/>
                        </a:rPr>
                        <a:t>へ問合せ</a:t>
                      </a:r>
                      <a:endParaRPr kumimoji="1" lang="en-US" altLang="ja-JP" sz="1000" b="0" i="0" u="none" strike="noStrike" kern="1200" dirty="0">
                        <a:solidFill>
                          <a:schemeClr val="tx1"/>
                        </a:solidFill>
                        <a:effectLst/>
                        <a:latin typeface="+mn-lt"/>
                        <a:ea typeface="+mn-ea"/>
                        <a:cs typeface="+mn-cs"/>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94056577"/>
                  </a:ext>
                </a:extLst>
              </a:tr>
              <a:tr h="0">
                <a:tc>
                  <a:txBody>
                    <a:bodyPr/>
                    <a:lstStyle/>
                    <a:p>
                      <a:pPr algn="r"/>
                      <a:r>
                        <a:rPr lang="en-US" altLang="ja-JP" sz="1000" dirty="0">
                          <a:solidFill>
                            <a:schemeClr val="tx1"/>
                          </a:solidFill>
                          <a:latin typeface="+mn-lt"/>
                          <a:ea typeface="+mn-ea"/>
                        </a:rPr>
                        <a:t>3</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solidFill>
                            <a:schemeClr val="tx1"/>
                          </a:solidFill>
                          <a:effectLst/>
                          <a:latin typeface="+mn-lt"/>
                          <a:ea typeface="+mj-ea"/>
                        </a:rPr>
                        <a:t>異常系</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algn="l" fontAlgn="t"/>
                      <a:r>
                        <a:rPr kumimoji="1" lang="en-US" altLang="ja-JP" sz="1000" b="0" i="0" u="none" strike="noStrike" kern="1200" dirty="0">
                          <a:solidFill>
                            <a:schemeClr val="tx1"/>
                          </a:solidFill>
                          <a:effectLst/>
                          <a:latin typeface="+mn-lt"/>
                          <a:ea typeface="+mn-ea"/>
                          <a:cs typeface="+mn-cs"/>
                        </a:rPr>
                        <a:t>07</a:t>
                      </a:r>
                      <a:r>
                        <a:rPr kumimoji="1" lang="ja-JP" altLang="en-US" sz="1000" b="0" i="0" u="none" strike="noStrike" kern="1200" dirty="0">
                          <a:solidFill>
                            <a:schemeClr val="tx1"/>
                          </a:solidFill>
                          <a:effectLst/>
                          <a:latin typeface="+mn-lt"/>
                          <a:ea typeface="+mn-ea"/>
                          <a:cs typeface="+mn-cs"/>
                        </a:rPr>
                        <a:t>：必須項目なし</a:t>
                      </a:r>
                    </a:p>
                    <a:p>
                      <a:pPr algn="l" fontAlgn="t"/>
                      <a:r>
                        <a:rPr kumimoji="1" lang="en-US" altLang="ja-JP" sz="1000" b="0" i="0" u="none" strike="noStrike" kern="1200" dirty="0">
                          <a:solidFill>
                            <a:schemeClr val="tx1"/>
                          </a:solidFill>
                          <a:effectLst/>
                          <a:latin typeface="+mn-lt"/>
                          <a:ea typeface="+mn-ea"/>
                          <a:cs typeface="+mn-cs"/>
                        </a:rPr>
                        <a:t>08</a:t>
                      </a:r>
                      <a:r>
                        <a:rPr kumimoji="1" lang="ja-JP" altLang="en-US" sz="1000" b="0" i="0" u="none" strike="noStrike" kern="1200" dirty="0">
                          <a:solidFill>
                            <a:schemeClr val="tx1"/>
                          </a:solidFill>
                          <a:effectLst/>
                          <a:latin typeface="+mn-lt"/>
                          <a:ea typeface="+mn-ea"/>
                          <a:cs typeface="+mn-cs"/>
                        </a:rPr>
                        <a:t>：フォーマット不正</a:t>
                      </a:r>
                    </a:p>
                    <a:p>
                      <a:pPr algn="l" fontAlgn="t"/>
                      <a:r>
                        <a:rPr kumimoji="1" lang="en-US" altLang="ja-JP" sz="1000" b="0" i="0" u="none" strike="noStrike" kern="1200" dirty="0">
                          <a:solidFill>
                            <a:schemeClr val="tx1"/>
                          </a:solidFill>
                          <a:effectLst/>
                          <a:latin typeface="+mn-lt"/>
                          <a:ea typeface="+mn-ea"/>
                          <a:cs typeface="+mn-cs"/>
                        </a:rPr>
                        <a:t>09</a:t>
                      </a:r>
                      <a:r>
                        <a:rPr kumimoji="1" lang="ja-JP" altLang="en-US" sz="1000" b="0" i="0" u="none" strike="noStrike" kern="1200" dirty="0">
                          <a:solidFill>
                            <a:schemeClr val="tx1"/>
                          </a:solidFill>
                          <a:effectLst/>
                          <a:latin typeface="+mn-lt"/>
                          <a:ea typeface="+mn-ea"/>
                          <a:cs typeface="+mn-cs"/>
                        </a:rPr>
                        <a:t>：データ型不正</a:t>
                      </a:r>
                    </a:p>
                    <a:p>
                      <a:pPr algn="l" fontAlgn="t"/>
                      <a:r>
                        <a:rPr kumimoji="1" lang="en-US" altLang="ja-JP" sz="1000" b="0" i="0" u="none" strike="noStrike" kern="1200" dirty="0">
                          <a:solidFill>
                            <a:schemeClr val="tx1"/>
                          </a:solidFill>
                          <a:effectLst/>
                          <a:latin typeface="+mn-lt"/>
                          <a:ea typeface="+mn-ea"/>
                          <a:cs typeface="+mn-cs"/>
                        </a:rPr>
                        <a:t>15</a:t>
                      </a:r>
                      <a:r>
                        <a:rPr kumimoji="1" lang="ja-JP" altLang="en-US" sz="1000" b="0" i="0" u="none" strike="noStrike" kern="1200" dirty="0">
                          <a:solidFill>
                            <a:schemeClr val="tx1"/>
                          </a:solidFill>
                          <a:effectLst/>
                          <a:latin typeface="+mn-lt"/>
                          <a:ea typeface="+mn-ea"/>
                          <a:cs typeface="+mn-cs"/>
                        </a:rPr>
                        <a:t>：その他エラー</a:t>
                      </a:r>
                      <a:r>
                        <a:rPr kumimoji="1" lang="en-US" altLang="ja-JP" sz="1000" b="0" i="0" u="none" strike="noStrike" kern="1200" dirty="0">
                          <a:solidFill>
                            <a:schemeClr val="tx1"/>
                          </a:solidFill>
                          <a:effectLst/>
                          <a:latin typeface="+mn-lt"/>
                          <a:ea typeface="+mn-ea"/>
                          <a:cs typeface="+mn-cs"/>
                        </a:rPr>
                        <a:t>(EXCEPTION)</a:t>
                      </a:r>
                    </a:p>
                    <a:p>
                      <a:pPr marL="0" marR="0" indent="0" algn="l" defTabSz="1221913" rtl="0" eaLnBrk="1" fontAlgn="t" latinLnBrk="0" hangingPunct="1">
                        <a:lnSpc>
                          <a:spcPct val="100000"/>
                        </a:lnSpc>
                        <a:spcBef>
                          <a:spcPts val="0"/>
                        </a:spcBef>
                        <a:spcAft>
                          <a:spcPts val="0"/>
                        </a:spcAft>
                        <a:buClrTx/>
                        <a:buSzTx/>
                        <a:buFontTx/>
                        <a:buNone/>
                        <a:tabLst/>
                        <a:defRPr/>
                      </a:pPr>
                      <a:r>
                        <a:rPr kumimoji="1" lang="en-US" altLang="ja-JP" sz="1000" b="0" i="0" u="none" strike="noStrike" kern="1200" dirty="0">
                          <a:solidFill>
                            <a:schemeClr val="tx1"/>
                          </a:solidFill>
                          <a:effectLst/>
                          <a:latin typeface="+mn-lt"/>
                          <a:ea typeface="+mn-ea"/>
                          <a:cs typeface="+mn-cs"/>
                        </a:rPr>
                        <a:t>99</a:t>
                      </a:r>
                      <a:r>
                        <a:rPr kumimoji="1" lang="ja-JP" altLang="en-US" sz="1000" b="0" i="0" u="none" strike="noStrike" kern="1200" dirty="0">
                          <a:solidFill>
                            <a:schemeClr val="tx1"/>
                          </a:solidFill>
                          <a:effectLst/>
                          <a:latin typeface="+mn-lt"/>
                          <a:ea typeface="+mn-ea"/>
                          <a:cs typeface="+mn-cs"/>
                        </a:rPr>
                        <a:t>：通信異常</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a:t>
                      </a:r>
                      <a:r>
                        <a:rPr kumimoji="1" lang="en-US" altLang="ja-JP" sz="1000" b="0" i="0" u="none" strike="noStrike" kern="1200" dirty="0">
                          <a:solidFill>
                            <a:schemeClr val="tx1"/>
                          </a:solidFill>
                          <a:effectLst/>
                          <a:latin typeface="+mn-lt"/>
                          <a:ea typeface="+mn-ea"/>
                          <a:cs typeface="+mn-cs"/>
                        </a:rPr>
                        <a:t>02</a:t>
                      </a:r>
                      <a:r>
                        <a:rPr kumimoji="1" lang="ja-JP" altLang="en-US" sz="1000" b="0" i="0" u="none" strike="noStrike" kern="1200" dirty="0">
                          <a:solidFill>
                            <a:schemeClr val="tx1"/>
                          </a:solidFill>
                          <a:effectLst/>
                          <a:latin typeface="+mn-lt"/>
                          <a:ea typeface="+mn-ea"/>
                          <a:cs typeface="+mn-cs"/>
                        </a:rPr>
                        <a:t>：依頼済」以外</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en-US" altLang="ja-JP" sz="1000" b="0" i="0" u="none" strike="noStrike" kern="1200" dirty="0">
                          <a:solidFill>
                            <a:schemeClr val="tx1"/>
                          </a:solidFill>
                          <a:effectLst/>
                          <a:latin typeface="+mn-lt"/>
                          <a:ea typeface="+mn-ea"/>
                          <a:cs typeface="+mn-cs"/>
                        </a:rPr>
                        <a:t>03</a:t>
                      </a:r>
                      <a:r>
                        <a:rPr kumimoji="1" lang="ja-JP" altLang="en-US" sz="1000" b="0" i="0" u="none" strike="noStrike" kern="1200" dirty="0">
                          <a:solidFill>
                            <a:schemeClr val="tx1"/>
                          </a:solidFill>
                          <a:effectLst/>
                          <a:latin typeface="+mn-lt"/>
                          <a:ea typeface="+mn-ea"/>
                          <a:cs typeface="+mn-cs"/>
                        </a:rPr>
                        <a:t>：工事エラー</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運用では起こり得ない想定</a:t>
                      </a:r>
                      <a:endParaRPr kumimoji="1" lang="en-US" altLang="ja-JP" sz="1000" b="0" i="0" u="none" strike="noStrike" kern="1200" dirty="0">
                        <a:solidFill>
                          <a:schemeClr val="tx1"/>
                        </a:solidFill>
                        <a:effectLst/>
                        <a:latin typeface="+mn-lt"/>
                        <a:ea typeface="+mn-ea"/>
                        <a:cs typeface="+mn-cs"/>
                      </a:endParaRPr>
                    </a:p>
                    <a:p>
                      <a:pPr marL="0" marR="0" indent="0" algn="l" defTabSz="1221913" rtl="0" eaLnBrk="1" fontAlgn="t" latinLnBrk="0" hangingPunct="1">
                        <a:lnSpc>
                          <a:spcPct val="100000"/>
                        </a:lnSpc>
                        <a:spcBef>
                          <a:spcPts val="0"/>
                        </a:spcBef>
                        <a:spcAft>
                          <a:spcPts val="0"/>
                        </a:spcAft>
                        <a:buClrTx/>
                        <a:buSzTx/>
                        <a:buFontTx/>
                        <a:buNone/>
                        <a:tabLst/>
                        <a:defRPr/>
                      </a:pPr>
                      <a:r>
                        <a:rPr kumimoji="1" lang="ja-JP" altLang="en-US" sz="1000" b="0" i="0" u="none" strike="noStrike" kern="1200" dirty="0">
                          <a:solidFill>
                            <a:schemeClr val="tx1"/>
                          </a:solidFill>
                          <a:effectLst/>
                          <a:latin typeface="+mn-lt"/>
                          <a:ea typeface="+mn-ea"/>
                          <a:cs typeface="+mn-cs"/>
                        </a:rPr>
                        <a:t>（</a:t>
                      </a:r>
                      <a:r>
                        <a:rPr kumimoji="1" lang="en-US" altLang="ja-JP" sz="1000" b="0" i="0" u="none" strike="noStrike" kern="1200" dirty="0">
                          <a:solidFill>
                            <a:schemeClr val="tx1"/>
                          </a:solidFill>
                          <a:effectLst/>
                          <a:latin typeface="+mn-lt"/>
                          <a:ea typeface="+mn-ea"/>
                          <a:cs typeface="+mn-cs"/>
                        </a:rPr>
                        <a:t>AP</a:t>
                      </a:r>
                      <a:r>
                        <a:rPr kumimoji="1" lang="ja-JP" altLang="en-US" sz="1000" b="0" i="0" u="none" strike="noStrike" kern="1200" dirty="0">
                          <a:solidFill>
                            <a:schemeClr val="tx1"/>
                          </a:solidFill>
                          <a:effectLst/>
                          <a:latin typeface="+mn-lt"/>
                          <a:ea typeface="+mn-ea"/>
                          <a:cs typeface="+mn-cs"/>
                        </a:rPr>
                        <a:t>故障時、通信障害等）</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indent="0" algn="l" defTabSz="1221913" rtl="0" eaLnBrk="1" fontAlgn="t" latinLnBrk="0" hangingPunct="1">
                        <a:lnSpc>
                          <a:spcPct val="100000"/>
                        </a:lnSpc>
                        <a:spcBef>
                          <a:spcPts val="0"/>
                        </a:spcBef>
                        <a:spcAft>
                          <a:spcPts val="0"/>
                        </a:spcAft>
                        <a:buClrTx/>
                        <a:buSzTx/>
                        <a:buFontTx/>
                        <a:buNone/>
                        <a:tabLst/>
                        <a:defRPr/>
                      </a:pPr>
                      <a:endParaRPr kumimoji="1" lang="ja-JP" altLang="en-US" sz="900" b="0" i="0" u="none" strike="noStrike" kern="1200" dirty="0">
                        <a:solidFill>
                          <a:schemeClr val="tx1"/>
                        </a:solidFill>
                        <a:effectLst/>
                        <a:latin typeface="+mn-lt"/>
                        <a:ea typeface="+mn-ea"/>
                        <a:cs typeface="+mn-cs"/>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2186571"/>
                  </a:ext>
                </a:extLst>
              </a:tr>
              <a:tr h="0">
                <a:tc>
                  <a:txBody>
                    <a:bodyPr/>
                    <a:lstStyle/>
                    <a:p>
                      <a:pPr algn="r"/>
                      <a:r>
                        <a:rPr lang="en-US" altLang="ja-JP" sz="1000" dirty="0">
                          <a:solidFill>
                            <a:schemeClr val="tx1"/>
                          </a:solidFill>
                          <a:latin typeface="+mn-lt"/>
                          <a:ea typeface="+mn-ea"/>
                        </a:rPr>
                        <a:t>4</a:t>
                      </a:r>
                    </a:p>
                  </a:txBody>
                  <a:tcPr marL="45720" marR="45720" anchor="ctr">
                    <a:lnL w="9525" cap="flat" cmpd="sng" algn="ctr">
                      <a:solidFill>
                        <a:schemeClr val="tx1"/>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endParaRPr lang="ja-JP" altLang="en-US" sz="1000" b="0" i="0" u="none" strike="noStrike" dirty="0">
                        <a:solidFill>
                          <a:schemeClr val="tx1"/>
                        </a:solidFill>
                        <a:effectLst/>
                        <a:latin typeface="+mn-lt"/>
                        <a:ea typeface="+mj-ea"/>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marL="0" marR="0" indent="0" algn="l" defTabSz="1221913" rtl="0" eaLnBrk="1" fontAlgn="t" latinLnBrk="0" hangingPunct="1">
                        <a:lnSpc>
                          <a:spcPct val="100000"/>
                        </a:lnSpc>
                        <a:spcBef>
                          <a:spcPts val="0"/>
                        </a:spcBef>
                        <a:spcAft>
                          <a:spcPts val="0"/>
                        </a:spcAft>
                        <a:buClrTx/>
                        <a:buSzTx/>
                        <a:buFontTx/>
                        <a:buNone/>
                        <a:tabLst/>
                        <a:defRPr/>
                      </a:pPr>
                      <a:endParaRPr kumimoji="1" lang="ja-JP" altLang="en-US" sz="1000" b="0" i="0" u="none" strike="noStrike" kern="1200" dirty="0">
                        <a:solidFill>
                          <a:schemeClr val="tx1"/>
                        </a:solidFill>
                        <a:effectLst/>
                        <a:latin typeface="+mn-lt"/>
                        <a:ea typeface="+mn-ea"/>
                        <a:cs typeface="+mn-cs"/>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algn="l" fontAlgn="t"/>
                      <a:endParaRPr kumimoji="1" lang="ja-JP" altLang="en-US" sz="1000" b="0" i="0" u="none" strike="noStrike" kern="1200" dirty="0">
                        <a:solidFill>
                          <a:schemeClr val="tx1"/>
                        </a:solidFill>
                        <a:effectLst/>
                        <a:latin typeface="+mn-lt"/>
                        <a:ea typeface="+mn-ea"/>
                        <a:cs typeface="+mn-cs"/>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algn="l" fontAlgn="t"/>
                      <a:r>
                        <a:rPr kumimoji="1" lang="ja-JP" altLang="en-US" sz="1000" b="0" i="0" u="none" strike="noStrike" kern="1200" dirty="0">
                          <a:solidFill>
                            <a:schemeClr val="tx1"/>
                          </a:solidFill>
                          <a:effectLst/>
                          <a:latin typeface="+mn-lt"/>
                          <a:ea typeface="+mn-ea"/>
                          <a:cs typeface="+mn-cs"/>
                        </a:rPr>
                        <a:t>（以下は未使用）</a:t>
                      </a:r>
                      <a:endParaRPr kumimoji="1" lang="en-US" altLang="ja-JP" sz="1000" b="0" i="0" u="none" strike="noStrike" kern="1200" dirty="0">
                        <a:solidFill>
                          <a:schemeClr val="tx1"/>
                        </a:solidFill>
                        <a:effectLst/>
                        <a:latin typeface="+mn-lt"/>
                        <a:ea typeface="+mn-ea"/>
                        <a:cs typeface="+mn-cs"/>
                      </a:endParaRPr>
                    </a:p>
                    <a:p>
                      <a:pPr algn="l" fontAlgn="t"/>
                      <a:endParaRPr kumimoji="1" lang="en-US" altLang="ja-JP" sz="1000" b="0" i="0" u="none" strike="noStrike" kern="1200" dirty="0">
                        <a:solidFill>
                          <a:schemeClr val="tx1"/>
                        </a:solidFill>
                        <a:effectLst/>
                        <a:latin typeface="+mn-lt"/>
                        <a:ea typeface="+mn-ea"/>
                        <a:cs typeface="+mn-cs"/>
                      </a:endParaRPr>
                    </a:p>
                    <a:p>
                      <a:pPr marL="0" marR="0" indent="0" algn="l" defTabSz="1221913" rtl="0" eaLnBrk="1" fontAlgn="t" latinLnBrk="0" hangingPunct="1">
                        <a:lnSpc>
                          <a:spcPct val="100000"/>
                        </a:lnSpc>
                        <a:spcBef>
                          <a:spcPts val="0"/>
                        </a:spcBef>
                        <a:spcAft>
                          <a:spcPts val="0"/>
                        </a:spcAft>
                        <a:buClrTx/>
                        <a:buSzTx/>
                        <a:buFontTx/>
                        <a:buNone/>
                        <a:tabLst/>
                        <a:defRPr/>
                      </a:pPr>
                      <a:r>
                        <a:rPr kumimoji="1" lang="en-US" altLang="ja-JP" sz="1000" b="0" i="0" u="none" strike="noStrike" kern="1200" dirty="0">
                          <a:solidFill>
                            <a:schemeClr val="tx1"/>
                          </a:solidFill>
                          <a:effectLst/>
                          <a:latin typeface="+mn-lt"/>
                          <a:ea typeface="+mn-ea"/>
                          <a:cs typeface="+mn-cs"/>
                        </a:rPr>
                        <a:t>01</a:t>
                      </a:r>
                      <a:r>
                        <a:rPr kumimoji="1" lang="ja-JP" altLang="en-US" sz="1000" b="0" i="0" u="none" strike="noStrike" kern="1200" dirty="0">
                          <a:solidFill>
                            <a:schemeClr val="tx1"/>
                          </a:solidFill>
                          <a:effectLst/>
                          <a:latin typeface="+mn-lt"/>
                          <a:ea typeface="+mn-ea"/>
                          <a:cs typeface="+mn-cs"/>
                        </a:rPr>
                        <a:t>：依頼中</a:t>
                      </a:r>
                      <a:endParaRPr kumimoji="1" lang="en-US" altLang="ja-JP" sz="1000" b="0" i="0" u="none" strike="noStrike" kern="1200" dirty="0">
                        <a:solidFill>
                          <a:schemeClr val="tx1"/>
                        </a:solidFill>
                        <a:effectLst/>
                        <a:latin typeface="+mn-lt"/>
                        <a:ea typeface="+mn-ea"/>
                        <a:cs typeface="+mn-cs"/>
                      </a:endParaRPr>
                    </a:p>
                    <a:p>
                      <a:pPr algn="l" fontAlgn="t"/>
                      <a:r>
                        <a:rPr kumimoji="1" lang="en-US" altLang="ja-JP" sz="1000" b="0" i="0" u="none" strike="noStrike" kern="1200" dirty="0">
                          <a:solidFill>
                            <a:schemeClr val="tx1"/>
                          </a:solidFill>
                          <a:effectLst/>
                          <a:latin typeface="+mn-lt"/>
                          <a:ea typeface="+mn-ea"/>
                          <a:cs typeface="+mn-cs"/>
                        </a:rPr>
                        <a:t>04</a:t>
                      </a:r>
                      <a:r>
                        <a:rPr kumimoji="1" lang="ja-JP" altLang="en-US" sz="1000" b="0" i="0" u="none" strike="noStrike" kern="1200" dirty="0">
                          <a:solidFill>
                            <a:schemeClr val="tx1"/>
                          </a:solidFill>
                          <a:effectLst/>
                          <a:latin typeface="+mn-lt"/>
                          <a:ea typeface="+mn-ea"/>
                          <a:cs typeface="+mn-cs"/>
                        </a:rPr>
                        <a:t>：ログインエラー</a:t>
                      </a:r>
                    </a:p>
                    <a:p>
                      <a:pPr algn="l" fontAlgn="t"/>
                      <a:r>
                        <a:rPr kumimoji="1" lang="en-US" altLang="ja-JP" sz="1000" b="0" i="0" u="none" strike="noStrike" kern="1200" dirty="0">
                          <a:solidFill>
                            <a:schemeClr val="tx1"/>
                          </a:solidFill>
                          <a:effectLst/>
                          <a:latin typeface="+mn-lt"/>
                          <a:ea typeface="+mn-ea"/>
                          <a:cs typeface="+mn-cs"/>
                        </a:rPr>
                        <a:t>05</a:t>
                      </a:r>
                      <a:r>
                        <a:rPr kumimoji="1" lang="ja-JP" altLang="en-US" sz="1000" b="0" i="0" u="none" strike="noStrike" kern="1200" dirty="0">
                          <a:solidFill>
                            <a:schemeClr val="tx1"/>
                          </a:solidFill>
                          <a:effectLst/>
                          <a:latin typeface="+mn-lt"/>
                          <a:ea typeface="+mn-ea"/>
                          <a:cs typeface="+mn-cs"/>
                        </a:rPr>
                        <a:t>：パスワード変更エラー</a:t>
                      </a:r>
                    </a:p>
                    <a:p>
                      <a:pPr algn="l" fontAlgn="t"/>
                      <a:r>
                        <a:rPr kumimoji="1" lang="en-US" altLang="ja-JP" sz="1000" b="0" i="0" u="none" strike="noStrike" kern="1200" dirty="0">
                          <a:solidFill>
                            <a:schemeClr val="tx1"/>
                          </a:solidFill>
                          <a:effectLst/>
                          <a:latin typeface="+mn-lt"/>
                          <a:ea typeface="+mn-ea"/>
                          <a:cs typeface="+mn-cs"/>
                        </a:rPr>
                        <a:t>06</a:t>
                      </a:r>
                      <a:r>
                        <a:rPr kumimoji="1" lang="ja-JP" altLang="en-US" sz="1000" b="0" i="0" u="none" strike="noStrike" kern="1200" dirty="0">
                          <a:solidFill>
                            <a:schemeClr val="tx1"/>
                          </a:solidFill>
                          <a:effectLst/>
                          <a:latin typeface="+mn-lt"/>
                          <a:ea typeface="+mn-ea"/>
                          <a:cs typeface="+mn-cs"/>
                        </a:rPr>
                        <a:t>：ＣＵＳＴＯＭミニコンシステムエラー</a:t>
                      </a:r>
                    </a:p>
                    <a:p>
                      <a:pPr algn="l" fontAlgn="t"/>
                      <a:r>
                        <a:rPr kumimoji="1" lang="en-US" altLang="ja-JP" sz="1000" b="0" i="0" u="none" strike="noStrike" kern="1200" dirty="0">
                          <a:solidFill>
                            <a:schemeClr val="tx1"/>
                          </a:solidFill>
                          <a:effectLst/>
                          <a:latin typeface="+mn-lt"/>
                          <a:ea typeface="+mn-ea"/>
                          <a:cs typeface="+mn-cs"/>
                        </a:rPr>
                        <a:t>07</a:t>
                      </a:r>
                      <a:r>
                        <a:rPr kumimoji="1" lang="ja-JP" altLang="en-US" sz="1000" b="0" i="0" u="none" strike="noStrike" kern="1200" dirty="0">
                          <a:solidFill>
                            <a:schemeClr val="tx1"/>
                          </a:solidFill>
                          <a:effectLst/>
                          <a:latin typeface="+mn-lt"/>
                          <a:ea typeface="+mn-ea"/>
                          <a:cs typeface="+mn-cs"/>
                        </a:rPr>
                        <a:t>：ＣＵＳＴＯＭミニコン通信エラー</a:t>
                      </a:r>
                    </a:p>
                    <a:p>
                      <a:pPr algn="l" fontAlgn="t"/>
                      <a:r>
                        <a:rPr kumimoji="1" lang="en-US" altLang="ja-JP" sz="1000" b="0" i="0" u="none" strike="noStrike" kern="1200" dirty="0">
                          <a:solidFill>
                            <a:schemeClr val="tx1"/>
                          </a:solidFill>
                          <a:effectLst/>
                          <a:latin typeface="+mn-lt"/>
                          <a:ea typeface="+mn-ea"/>
                          <a:cs typeface="+mn-cs"/>
                        </a:rPr>
                        <a:t>08</a:t>
                      </a:r>
                      <a:r>
                        <a:rPr kumimoji="1" lang="ja-JP" altLang="en-US" sz="1000" b="0" i="0" u="none" strike="noStrike" kern="1200" dirty="0">
                          <a:solidFill>
                            <a:schemeClr val="tx1"/>
                          </a:solidFill>
                          <a:effectLst/>
                          <a:latin typeface="+mn-lt"/>
                          <a:ea typeface="+mn-ea"/>
                          <a:cs typeface="+mn-cs"/>
                        </a:rPr>
                        <a:t>：接続ログインＩＤ無しエラー</a:t>
                      </a:r>
                    </a:p>
                    <a:p>
                      <a:pPr algn="l" fontAlgn="t"/>
                      <a:r>
                        <a:rPr kumimoji="1" lang="en-US" altLang="ja-JP" sz="1000" b="0" i="0" u="none" strike="noStrike" kern="1200" dirty="0">
                          <a:solidFill>
                            <a:schemeClr val="tx1"/>
                          </a:solidFill>
                          <a:effectLst/>
                          <a:latin typeface="+mn-lt"/>
                          <a:ea typeface="+mn-ea"/>
                          <a:cs typeface="+mn-cs"/>
                        </a:rPr>
                        <a:t>09</a:t>
                      </a:r>
                      <a:r>
                        <a:rPr kumimoji="1" lang="ja-JP" altLang="en-US" sz="1000" b="0" i="0" u="none" strike="noStrike" kern="1200" dirty="0">
                          <a:solidFill>
                            <a:schemeClr val="tx1"/>
                          </a:solidFill>
                          <a:effectLst/>
                          <a:latin typeface="+mn-lt"/>
                          <a:ea typeface="+mn-ea"/>
                          <a:cs typeface="+mn-cs"/>
                        </a:rPr>
                        <a:t>：所外工事支援エラー</a:t>
                      </a:r>
                    </a:p>
                    <a:p>
                      <a:pPr algn="l" fontAlgn="t"/>
                      <a:r>
                        <a:rPr kumimoji="1" lang="en-US" altLang="ja-JP" sz="1000" b="0" i="0" u="none" strike="noStrike" kern="1200" dirty="0">
                          <a:solidFill>
                            <a:schemeClr val="tx1"/>
                          </a:solidFill>
                          <a:effectLst/>
                          <a:latin typeface="+mn-lt"/>
                          <a:ea typeface="+mn-ea"/>
                          <a:cs typeface="+mn-cs"/>
                        </a:rPr>
                        <a:t>10</a:t>
                      </a:r>
                      <a:r>
                        <a:rPr kumimoji="1" lang="ja-JP" altLang="en-US" sz="1000" b="0" i="0" u="none" strike="noStrike" kern="1200" dirty="0">
                          <a:solidFill>
                            <a:schemeClr val="tx1"/>
                          </a:solidFill>
                          <a:effectLst/>
                          <a:latin typeface="+mn-lt"/>
                          <a:ea typeface="+mn-ea"/>
                          <a:cs typeface="+mn-cs"/>
                        </a:rPr>
                        <a:t>：ＣＵＳＴＯＭエラー</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algn="l" fontAlgn="t"/>
                      <a:r>
                        <a:rPr kumimoji="1" lang="ja-JP" altLang="en-US" sz="1000" b="0" i="0" u="none" strike="noStrike" kern="1200" dirty="0">
                          <a:solidFill>
                            <a:schemeClr val="tx1"/>
                          </a:solidFill>
                          <a:effectLst/>
                          <a:latin typeface="+mn-lt"/>
                          <a:ea typeface="+mn-ea"/>
                          <a:cs typeface="+mn-cs"/>
                        </a:rPr>
                        <a:t>既存の統合</a:t>
                      </a:r>
                      <a:r>
                        <a:rPr kumimoji="1" lang="en-US" altLang="ja-JP" sz="1000" b="0" i="0" u="none" strike="noStrike" kern="1200" dirty="0">
                          <a:solidFill>
                            <a:schemeClr val="tx1"/>
                          </a:solidFill>
                          <a:effectLst/>
                          <a:latin typeface="+mn-lt"/>
                          <a:ea typeface="+mn-ea"/>
                          <a:cs typeface="+mn-cs"/>
                        </a:rPr>
                        <a:t>HHC</a:t>
                      </a:r>
                      <a:r>
                        <a:rPr kumimoji="1" lang="ja-JP" altLang="en-US" sz="1000" b="0" i="0" u="none" strike="noStrike" kern="1200" dirty="0">
                          <a:solidFill>
                            <a:schemeClr val="tx1"/>
                          </a:solidFill>
                          <a:effectLst/>
                          <a:latin typeface="+mn-lt"/>
                          <a:ea typeface="+mn-ea"/>
                          <a:cs typeface="+mn-cs"/>
                        </a:rPr>
                        <a:t>に対するイベント</a:t>
                      </a:r>
                      <a:r>
                        <a:rPr kumimoji="1" lang="en-US" altLang="ja-JP" sz="1000" b="0" i="0" u="none" strike="noStrike" kern="1200" dirty="0">
                          <a:solidFill>
                            <a:schemeClr val="tx1"/>
                          </a:solidFill>
                          <a:effectLst/>
                          <a:latin typeface="+mn-lt"/>
                          <a:ea typeface="+mn-ea"/>
                          <a:cs typeface="+mn-cs"/>
                        </a:rPr>
                        <a:t>ID10283</a:t>
                      </a:r>
                      <a:r>
                        <a:rPr kumimoji="1" lang="ja-JP" altLang="en-US" sz="1000" b="0" i="0" u="none" strike="noStrike" kern="1200" dirty="0">
                          <a:solidFill>
                            <a:schemeClr val="tx1"/>
                          </a:solidFill>
                          <a:effectLst/>
                          <a:latin typeface="+mn-lt"/>
                          <a:ea typeface="+mn-ea"/>
                          <a:cs typeface="+mn-cs"/>
                        </a:rPr>
                        <a:t>：番ポ工事依頼</a:t>
                      </a:r>
                      <a:r>
                        <a:rPr kumimoji="1" lang="en-US" altLang="ja-JP" sz="1000" b="0" i="0" u="none" strike="noStrike" kern="1200" dirty="0">
                          <a:solidFill>
                            <a:schemeClr val="tx1"/>
                          </a:solidFill>
                          <a:effectLst/>
                          <a:latin typeface="+mn-lt"/>
                          <a:ea typeface="+mn-ea"/>
                          <a:cs typeface="+mn-cs"/>
                        </a:rPr>
                        <a:t>IF</a:t>
                      </a:r>
                      <a:r>
                        <a:rPr kumimoji="1" lang="ja-JP" altLang="en-US" sz="1000" b="0" i="0" u="none" strike="noStrike" kern="1200" dirty="0" err="1">
                          <a:solidFill>
                            <a:schemeClr val="tx1"/>
                          </a:solidFill>
                          <a:effectLst/>
                          <a:latin typeface="+mn-lt"/>
                          <a:ea typeface="+mn-ea"/>
                          <a:cs typeface="+mn-cs"/>
                        </a:rPr>
                        <a:t>にて</a:t>
                      </a:r>
                      <a:r>
                        <a:rPr kumimoji="1" lang="ja-JP" altLang="en-US" sz="1000" b="0" i="0" u="none" strike="noStrike" kern="1200" dirty="0">
                          <a:solidFill>
                            <a:schemeClr val="tx1"/>
                          </a:solidFill>
                          <a:effectLst/>
                          <a:latin typeface="+mn-lt"/>
                          <a:ea typeface="+mn-ea"/>
                          <a:cs typeface="+mn-cs"/>
                        </a:rPr>
                        <a:t>実施された番ポ工事依頼で継続使用</a:t>
                      </a: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tc>
                  <a:txBody>
                    <a:bodyPr/>
                    <a:lstStyle/>
                    <a:p>
                      <a:pPr algn="l" fontAlgn="t"/>
                      <a:endParaRPr kumimoji="1" lang="ja-JP" altLang="en-US" sz="1000" b="0" i="0" u="none" strike="noStrike" kern="1200" dirty="0">
                        <a:solidFill>
                          <a:schemeClr val="tx1"/>
                        </a:solidFill>
                        <a:effectLst/>
                        <a:latin typeface="+mn-lt"/>
                        <a:ea typeface="+mn-ea"/>
                        <a:cs typeface="+mn-cs"/>
                      </a:endParaRPr>
                    </a:p>
                  </a:txBody>
                  <a:tcPr marL="45720" marR="4572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lumMod val="65000"/>
                      </a:schemeClr>
                    </a:solidFill>
                  </a:tcPr>
                </a:tc>
                <a:extLst>
                  <a:ext uri="{0D108BD9-81ED-4DB2-BD59-A6C34878D82A}">
                    <a16:rowId xmlns:a16="http://schemas.microsoft.com/office/drawing/2014/main" val="2252358126"/>
                  </a:ext>
                </a:extLst>
              </a:tr>
            </a:tbl>
          </a:graphicData>
        </a:graphic>
      </p:graphicFrame>
      <p:sp>
        <p:nvSpPr>
          <p:cNvPr id="9" name="テキスト ボックス 8">
            <a:extLst>
              <a:ext uri="{FF2B5EF4-FFF2-40B4-BE49-F238E27FC236}">
                <a16:creationId xmlns:a16="http://schemas.microsoft.com/office/drawing/2014/main" id="{6F8CFFA3-FC87-30C6-33C7-CA00604209BD}"/>
              </a:ext>
            </a:extLst>
          </p:cNvPr>
          <p:cNvSpPr txBox="1"/>
          <p:nvPr/>
        </p:nvSpPr>
        <p:spPr>
          <a:xfrm>
            <a:off x="382772" y="1887449"/>
            <a:ext cx="7386180" cy="253916"/>
          </a:xfrm>
          <a:prstGeom prst="rect">
            <a:avLst/>
          </a:prstGeom>
          <a:noFill/>
        </p:spPr>
        <p:txBody>
          <a:bodyPr wrap="square" rtlCol="0">
            <a:spAutoFit/>
          </a:bodyPr>
          <a:lstStyle/>
          <a:p>
            <a:pPr algn="l"/>
            <a:r>
              <a:rPr lang="ja-JP" altLang="en-US" sz="1000" dirty="0">
                <a:latin typeface="+mn-ea"/>
                <a:ea typeface="+mn-ea"/>
                <a:cs typeface="Meiryo UI" panose="020B0604030504040204" pitchFamily="50" charset="-128"/>
              </a:rPr>
              <a:t>■「</a:t>
            </a:r>
            <a:r>
              <a:rPr lang="en-US" altLang="ja-JP" sz="1000" dirty="0">
                <a:latin typeface="+mn-ea"/>
                <a:ea typeface="+mn-ea"/>
                <a:cs typeface="Meiryo UI" panose="020B0604030504040204" pitchFamily="50" charset="-128"/>
              </a:rPr>
              <a:t>BB-CASTAR</a:t>
            </a:r>
            <a:r>
              <a:rPr lang="ja-JP" altLang="en-US" sz="1000" dirty="0">
                <a:latin typeface="+mn-ea"/>
                <a:ea typeface="+mn-ea"/>
                <a:cs typeface="Meiryo UI" panose="020B0604030504040204" pitchFamily="50" charset="-128"/>
              </a:rPr>
              <a:t>処理結果コード２」と「番ポ工事依頼結果」のマッピング</a:t>
            </a:r>
            <a:endParaRPr lang="en-US" altLang="ja-JP" sz="1000" dirty="0">
              <a:latin typeface="+mn-ea"/>
              <a:ea typeface="+mn-ea"/>
              <a:cs typeface="Meiryo UI" panose="020B0604030504040204" pitchFamily="50" charset="-128"/>
            </a:endParaRPr>
          </a:p>
        </p:txBody>
      </p:sp>
      <p:sp>
        <p:nvSpPr>
          <p:cNvPr id="12" name="角丸四角形 11"/>
          <p:cNvSpPr/>
          <p:nvPr/>
        </p:nvSpPr>
        <p:spPr bwMode="auto">
          <a:xfrm>
            <a:off x="7085309" y="7729605"/>
            <a:ext cx="1032831" cy="213769"/>
          </a:xfrm>
          <a:prstGeom prst="roundRect">
            <a:avLst/>
          </a:prstGeom>
          <a:ln>
            <a:headEnd type="triangl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03</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：工事エラー</a:t>
            </a:r>
          </a:p>
        </p:txBody>
      </p:sp>
      <p:sp>
        <p:nvSpPr>
          <p:cNvPr id="13" name="角丸四角形 12"/>
          <p:cNvSpPr/>
          <p:nvPr/>
        </p:nvSpPr>
        <p:spPr bwMode="auto">
          <a:xfrm>
            <a:off x="5140017" y="6929358"/>
            <a:ext cx="1032831" cy="213769"/>
          </a:xfrm>
          <a:prstGeom prst="roundRect">
            <a:avLst/>
          </a:prstGeom>
          <a:ln>
            <a:headEnd type="triangl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（空白）</a:t>
            </a:r>
          </a:p>
        </p:txBody>
      </p:sp>
      <p:sp>
        <p:nvSpPr>
          <p:cNvPr id="14" name="角丸四角形 13"/>
          <p:cNvSpPr/>
          <p:nvPr/>
        </p:nvSpPr>
        <p:spPr bwMode="auto">
          <a:xfrm>
            <a:off x="5140018" y="7735014"/>
            <a:ext cx="1032831" cy="213769"/>
          </a:xfrm>
          <a:prstGeom prst="roundRect">
            <a:avLst/>
          </a:prstGeom>
          <a:ln>
            <a:headEnd type="triangle" w="sm" len="sm"/>
            <a:tailEnd type="none" w="sm" len="sm"/>
          </a:ln>
        </p:spPr>
        <p:style>
          <a:lnRef idx="2">
            <a:schemeClr val="accent2"/>
          </a:lnRef>
          <a:fillRef idx="1">
            <a:schemeClr val="lt1"/>
          </a:fillRef>
          <a:effectRef idx="0">
            <a:schemeClr val="accent2"/>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02</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：依頼済</a:t>
            </a:r>
          </a:p>
        </p:txBody>
      </p:sp>
      <p:cxnSp>
        <p:nvCxnSpPr>
          <p:cNvPr id="6" name="直線矢印コネクタ 5"/>
          <p:cNvCxnSpPr>
            <a:stCxn id="13" idx="2"/>
            <a:endCxn id="14" idx="0"/>
          </p:cNvCxnSpPr>
          <p:nvPr/>
        </p:nvCxnSpPr>
        <p:spPr bwMode="auto">
          <a:xfrm>
            <a:off x="5656433" y="7143127"/>
            <a:ext cx="1" cy="591887"/>
          </a:xfrm>
          <a:prstGeom prst="straightConnector1">
            <a:avLst/>
          </a:prstGeom>
          <a:solidFill>
            <a:srgbClr val="FFFFCC"/>
          </a:solidFill>
          <a:ln w="12700" cap="flat" cmpd="sng" algn="ctr">
            <a:solidFill>
              <a:schemeClr val="tx1"/>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直線矢印コネクタ 14"/>
          <p:cNvCxnSpPr>
            <a:stCxn id="13" idx="2"/>
            <a:endCxn id="12" idx="0"/>
          </p:cNvCxnSpPr>
          <p:nvPr/>
        </p:nvCxnSpPr>
        <p:spPr bwMode="auto">
          <a:xfrm>
            <a:off x="5656433" y="7143127"/>
            <a:ext cx="1945292" cy="586478"/>
          </a:xfrm>
          <a:prstGeom prst="straightConnector1">
            <a:avLst/>
          </a:prstGeom>
          <a:solidFill>
            <a:srgbClr val="FFFFCC"/>
          </a:solidFill>
          <a:ln w="12700" cap="flat" cmpd="sng" algn="ctr">
            <a:solidFill>
              <a:schemeClr val="tx1"/>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線矢印コネクタ 17"/>
          <p:cNvCxnSpPr>
            <a:stCxn id="12" idx="1"/>
            <a:endCxn id="14" idx="3"/>
          </p:cNvCxnSpPr>
          <p:nvPr/>
        </p:nvCxnSpPr>
        <p:spPr bwMode="auto">
          <a:xfrm flipH="1">
            <a:off x="6172849" y="7836490"/>
            <a:ext cx="912460" cy="5409"/>
          </a:xfrm>
          <a:prstGeom prst="straightConnector1">
            <a:avLst/>
          </a:prstGeom>
          <a:solidFill>
            <a:srgbClr val="FFFFCC"/>
          </a:solidFill>
          <a:ln w="12700" cap="flat" cmpd="sng" algn="ctr">
            <a:solidFill>
              <a:schemeClr val="tx1"/>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四角形吹き出し 24"/>
          <p:cNvSpPr/>
          <p:nvPr/>
        </p:nvSpPr>
        <p:spPr bwMode="auto">
          <a:xfrm>
            <a:off x="6004323" y="7435052"/>
            <a:ext cx="396477" cy="213912"/>
          </a:xfrm>
          <a:prstGeom prst="wedgeRectCallout">
            <a:avLst>
              <a:gd name="adj1" fmla="val 54020"/>
              <a:gd name="adj2" fmla="val 103746"/>
            </a:avLst>
          </a:prstGeom>
          <a:solidFill>
            <a:schemeClr val="accent5">
              <a:lumMod val="20000"/>
              <a:lumOff val="80000"/>
            </a:schemeClr>
          </a:solidFill>
          <a:ln w="9525">
            <a:headEnd type="triangle" w="sm" len="sm"/>
            <a:tailEnd type="none" w="sm" len="sm"/>
          </a:ln>
        </p:spPr>
        <p:style>
          <a:lnRef idx="2">
            <a:schemeClr val="dk1"/>
          </a:lnRef>
          <a:fillRef idx="1">
            <a:schemeClr val="lt1"/>
          </a:fillRef>
          <a:effectRef idx="0">
            <a:schemeClr val="dk1"/>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環状矢印 20"/>
          <p:cNvSpPr>
            <a:spLocks noChangeAspect="1"/>
          </p:cNvSpPr>
          <p:nvPr/>
        </p:nvSpPr>
        <p:spPr bwMode="auto">
          <a:xfrm rot="7620617">
            <a:off x="8043752" y="7570768"/>
            <a:ext cx="293522" cy="293522"/>
          </a:xfrm>
          <a:prstGeom prst="circularArrow">
            <a:avLst>
              <a:gd name="adj1" fmla="val 12500"/>
              <a:gd name="adj2" fmla="val 1142319"/>
              <a:gd name="adj3" fmla="val 20457681"/>
              <a:gd name="adj4" fmla="val 3304609"/>
              <a:gd name="adj5" fmla="val 12500"/>
            </a:avLst>
          </a:prstGeom>
          <a:ln w="9525">
            <a:headEnd type="triangle" w="sm" len="sm"/>
            <a:tailEnd type="none" w="sm" len="sm"/>
          </a:ln>
        </p:spPr>
        <p:style>
          <a:lnRef idx="2">
            <a:schemeClr val="dk1"/>
          </a:lnRef>
          <a:fillRef idx="1">
            <a:schemeClr val="lt1"/>
          </a:fillRef>
          <a:effectRef idx="0">
            <a:schemeClr val="dk1"/>
          </a:effectRef>
          <a:fontRef idx="minor">
            <a:schemeClr val="dk1"/>
          </a:fontRef>
        </p:style>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吹き出し 21"/>
          <p:cNvSpPr/>
          <p:nvPr/>
        </p:nvSpPr>
        <p:spPr bwMode="auto">
          <a:xfrm>
            <a:off x="6004323" y="7435052"/>
            <a:ext cx="396477" cy="213912"/>
          </a:xfrm>
          <a:prstGeom prst="wedgeRectCallout">
            <a:avLst>
              <a:gd name="adj1" fmla="val -124011"/>
              <a:gd name="adj2" fmla="val 13753"/>
            </a:avLst>
          </a:prstGeom>
          <a:solidFill>
            <a:schemeClr val="accent5">
              <a:lumMod val="20000"/>
              <a:lumOff val="80000"/>
            </a:schemeClr>
          </a:solidFill>
          <a:ln w="9525">
            <a:headEnd type="triangle" w="sm" len="sm"/>
            <a:tailEnd type="none" w="sm" len="sm"/>
          </a:ln>
        </p:spPr>
        <p:style>
          <a:lnRef idx="2">
            <a:schemeClr val="dk1"/>
          </a:lnRef>
          <a:fillRef idx="1">
            <a:schemeClr val="lt1"/>
          </a:fillRef>
          <a:effectRef idx="0">
            <a:schemeClr val="dk1"/>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四角形吹き出し 23"/>
          <p:cNvSpPr/>
          <p:nvPr/>
        </p:nvSpPr>
        <p:spPr bwMode="auto">
          <a:xfrm>
            <a:off x="7241240" y="7221140"/>
            <a:ext cx="527712" cy="213912"/>
          </a:xfrm>
          <a:prstGeom prst="wedgeRectCallout">
            <a:avLst>
              <a:gd name="adj1" fmla="val -116120"/>
              <a:gd name="adj2" fmla="val 55000"/>
            </a:avLst>
          </a:prstGeom>
          <a:solidFill>
            <a:schemeClr val="accent5">
              <a:lumMod val="20000"/>
              <a:lumOff val="80000"/>
            </a:schemeClr>
          </a:solidFill>
          <a:ln w="9525">
            <a:headEnd type="triangle" w="sm" len="sm"/>
            <a:tailEnd type="none" w="sm" len="sm"/>
          </a:ln>
        </p:spPr>
        <p:style>
          <a:lnRef idx="2">
            <a:schemeClr val="dk1"/>
          </a:lnRef>
          <a:fillRef idx="1">
            <a:schemeClr val="lt1"/>
          </a:fillRef>
          <a:effectRef idx="0">
            <a:schemeClr val="dk1"/>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8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四角形吹き出し 32"/>
          <p:cNvSpPr/>
          <p:nvPr/>
        </p:nvSpPr>
        <p:spPr bwMode="auto">
          <a:xfrm>
            <a:off x="7241240" y="7221140"/>
            <a:ext cx="527712" cy="213912"/>
          </a:xfrm>
          <a:prstGeom prst="wedgeRectCallout">
            <a:avLst>
              <a:gd name="adj1" fmla="val 101235"/>
              <a:gd name="adj2" fmla="val 122494"/>
            </a:avLst>
          </a:prstGeom>
          <a:solidFill>
            <a:schemeClr val="accent5">
              <a:lumMod val="20000"/>
              <a:lumOff val="80000"/>
            </a:schemeClr>
          </a:solidFill>
          <a:ln w="9525">
            <a:headEnd type="triangle" w="sm" len="sm"/>
            <a:tailEnd type="none" w="sm" len="sm"/>
          </a:ln>
        </p:spPr>
        <p:style>
          <a:lnRef idx="2">
            <a:schemeClr val="dk1"/>
          </a:lnRef>
          <a:fillRef idx="1">
            <a:schemeClr val="lt1"/>
          </a:fillRef>
          <a:effectRef idx="0">
            <a:schemeClr val="dk1"/>
          </a:effectRef>
          <a:fontRef idx="minor">
            <a:schemeClr val="dk1"/>
          </a:fontRef>
        </p:style>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800" b="0" i="0" u="none" strike="noStrike" cap="none" normalizeH="0" baseline="0" dirty="0" err="1">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p:cNvSpPr txBox="1"/>
          <p:nvPr/>
        </p:nvSpPr>
        <p:spPr>
          <a:xfrm>
            <a:off x="503849" y="6088346"/>
            <a:ext cx="10227182" cy="152414"/>
          </a:xfrm>
          <a:prstGeom prst="rect">
            <a:avLst/>
          </a:prstGeom>
          <a:solidFill>
            <a:schemeClr val="bg1"/>
          </a:solidFill>
        </p:spPr>
        <p:txBody>
          <a:bodyPr wrap="square" lIns="0" tIns="0" rIns="0" bIns="0" rtlCol="0">
            <a:spAutoFit/>
          </a:bodyPr>
          <a:lstStyle/>
          <a:p>
            <a:pPr marL="252000" lvl="0" indent="-252000" algn="l">
              <a:lnSpc>
                <a:spcPct val="110000"/>
              </a:lnSpc>
              <a:defRPr/>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：番ポ工事依頼結果が「</a:t>
            </a:r>
            <a:r>
              <a:rPr lang="en-US" altLang="ja-JP" sz="1000" dirty="0">
                <a:latin typeface="+mn-ea"/>
                <a:ea typeface="+mn-ea"/>
              </a:rPr>
              <a:t>02</a:t>
            </a:r>
            <a:r>
              <a:rPr lang="ja-JP" altLang="en-US" sz="1000" dirty="0">
                <a:latin typeface="+mn-ea"/>
                <a:ea typeface="+mn-ea"/>
              </a:rPr>
              <a:t>：依頼済」の場合、番ポ工事依頼が抑止されるため、設定前が「</a:t>
            </a:r>
            <a:r>
              <a:rPr lang="en-US" altLang="ja-JP" sz="1000" dirty="0">
                <a:latin typeface="+mn-ea"/>
                <a:ea typeface="+mn-ea"/>
              </a:rPr>
              <a:t>02</a:t>
            </a:r>
            <a:r>
              <a:rPr lang="ja-JP" altLang="en-US" sz="1000" dirty="0">
                <a:latin typeface="+mn-ea"/>
                <a:ea typeface="+mn-ea"/>
              </a:rPr>
              <a:t>：依頼済」となることはない</a:t>
            </a:r>
            <a:endParaRPr kumimoji="1" lang="ja-JP" altLang="en-US" sz="1000" b="0" i="0" u="none" strike="noStrike" kern="1200" cap="none" spc="0" normalizeH="0" baseline="0" noProof="0" dirty="0">
              <a:ln>
                <a:noFill/>
              </a:ln>
              <a:effectLst/>
              <a:uLnTx/>
              <a:uFillTx/>
              <a:latin typeface="+mn-ea"/>
              <a:ea typeface="+mn-ea"/>
            </a:endParaRPr>
          </a:p>
        </p:txBody>
      </p:sp>
    </p:spTree>
    <p:extLst>
      <p:ext uri="{BB962C8B-B14F-4D97-AF65-F5344CB8AC3E}">
        <p14:creationId xmlns:p14="http://schemas.microsoft.com/office/powerpoint/2010/main" val="11252359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5"/>
          <p:cNvSpPr txBox="1">
            <a:spLocks/>
          </p:cNvSpPr>
          <p:nvPr/>
        </p:nvSpPr>
        <p:spPr>
          <a:xfrm>
            <a:off x="190110" y="660140"/>
            <a:ext cx="12456000" cy="1324872"/>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１</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】【A】</a:t>
            </a:r>
            <a:r>
              <a:rPr lang="ja-JP" altLang="en-US" dirty="0">
                <a:latin typeface="+mn-ea"/>
                <a:ea typeface="+mn-ea"/>
              </a:rPr>
              <a:t>工事情報更新画面の番ポ工事依頼ボタン押下により</a:t>
            </a:r>
            <a:r>
              <a:rPr lang="en-US" altLang="ja-JP" dirty="0">
                <a:latin typeface="+mn-ea"/>
                <a:ea typeface="+mn-ea"/>
              </a:rPr>
              <a:t>BB-CASTAR</a:t>
            </a:r>
            <a:r>
              <a:rPr lang="ja-JP" altLang="en-US" dirty="0">
                <a:latin typeface="+mn-ea"/>
                <a:ea typeface="+mn-ea"/>
              </a:rPr>
              <a:t>に（ひかり電話）工事依頼情報流通（番ポ工事）を送信可能とする</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】【B】</a:t>
            </a:r>
            <a:r>
              <a:rPr lang="ja-JP" altLang="en-US" dirty="0">
                <a:latin typeface="+mn-ea"/>
                <a:ea typeface="+mn-ea"/>
              </a:rPr>
              <a:t>進捗状況照会詳細画面／工事情報更新画面に番ポ工事結果情報ボタンを追加する</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】【C】</a:t>
            </a:r>
            <a:r>
              <a:rPr lang="ja-JP" altLang="en-US" dirty="0">
                <a:latin typeface="+mn-ea"/>
                <a:ea typeface="+mn-ea"/>
              </a:rPr>
              <a:t>番ポ工事結果情報画面を新規に作成し、</a:t>
            </a:r>
            <a:r>
              <a:rPr lang="en-US" altLang="ja-JP" dirty="0">
                <a:latin typeface="+mn-ea"/>
                <a:ea typeface="+mn-ea"/>
              </a:rPr>
              <a:t>BB-CASTAR</a:t>
            </a:r>
            <a:r>
              <a:rPr lang="ja-JP" altLang="en-US" dirty="0">
                <a:latin typeface="+mn-ea"/>
                <a:ea typeface="+mn-ea"/>
              </a:rPr>
              <a:t>から受信した着信試験用の電話番号、番号取得事業者の連絡先情報等、事業者単位の番ポ工事結果の全件表示を可能とする（最大</a:t>
            </a:r>
            <a:r>
              <a:rPr lang="en-US" altLang="ja-JP" dirty="0">
                <a:latin typeface="+mn-ea"/>
                <a:ea typeface="+mn-ea"/>
              </a:rPr>
              <a:t>300</a:t>
            </a:r>
            <a:r>
              <a:rPr lang="ja-JP" altLang="en-US" dirty="0">
                <a:latin typeface="+mn-ea"/>
                <a:ea typeface="+mn-ea"/>
              </a:rPr>
              <a:t>電番）</a:t>
            </a:r>
          </a:p>
          <a:p>
            <a:r>
              <a:rPr lang="ja-JP" altLang="en-US" dirty="0">
                <a:latin typeface="+mn-ea"/>
                <a:ea typeface="+mn-ea"/>
              </a:rPr>
              <a:t>　　新規画面となる番ポ工事結果情報画面の画面遷移を以下に示す</a:t>
            </a:r>
            <a:br>
              <a:rPr lang="ja-JP" altLang="en-US" dirty="0">
                <a:latin typeface="+mn-ea"/>
                <a:ea typeface="+mn-ea"/>
              </a:rPr>
            </a:br>
            <a:endParaRPr lang="ja-JP" altLang="en-US" dirty="0">
              <a:latin typeface="+mn-ea"/>
              <a:ea typeface="+mn-ea"/>
            </a:endParaRP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6</a:t>
            </a:fld>
            <a:endParaRPr lang="en-US" altLang="ja-JP" dirty="0"/>
          </a:p>
        </p:txBody>
      </p:sp>
      <p:graphicFrame>
        <p:nvGraphicFramePr>
          <p:cNvPr id="19" name="表 18"/>
          <p:cNvGraphicFramePr>
            <a:graphicFrameLocks noGrp="1"/>
          </p:cNvGraphicFramePr>
          <p:nvPr/>
        </p:nvGraphicFramePr>
        <p:xfrm>
          <a:off x="1402329" y="5086171"/>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4102850511"/>
                    </a:ext>
                  </a:extLst>
                </a:gridCol>
              </a:tblGrid>
              <a:tr h="216000">
                <a:tc>
                  <a:txBody>
                    <a:bodyPr/>
                    <a:lstStyle/>
                    <a:p>
                      <a:r>
                        <a:rPr kumimoji="1" lang="en-US" altLang="ja-JP" sz="1000" b="0" i="0" baseline="0" dirty="0">
                          <a:solidFill>
                            <a:schemeClr val="tx1"/>
                          </a:solidFill>
                        </a:rPr>
                        <a:t>1</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endParaRPr kumimoji="1" lang="en-US" altLang="ja-JP"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zh-CN" altLang="en-US" sz="1000" b="0" i="0" baseline="0" dirty="0">
                          <a:solidFill>
                            <a:schemeClr val="tx1"/>
                          </a:solidFill>
                        </a:rPr>
                        <a:t>進捗状況照会</a:t>
                      </a:r>
                    </a:p>
                    <a:p>
                      <a:pPr algn="ctr"/>
                      <a:r>
                        <a:rPr kumimoji="1" lang="zh-CN" altLang="en-US" sz="1000" b="0" i="0" baseline="0" dirty="0">
                          <a:solidFill>
                            <a:schemeClr val="tx1"/>
                          </a:solidFill>
                        </a:rPr>
                        <a:t>検索条件画面</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20" name="表 19"/>
          <p:cNvGraphicFramePr>
            <a:graphicFrameLocks noGrp="1"/>
          </p:cNvGraphicFramePr>
          <p:nvPr/>
        </p:nvGraphicFramePr>
        <p:xfrm>
          <a:off x="3409324" y="5086171"/>
          <a:ext cx="1440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1152000">
                  <a:extLst>
                    <a:ext uri="{9D8B030D-6E8A-4147-A177-3AD203B41FA5}">
                      <a16:colId xmlns:a16="http://schemas.microsoft.com/office/drawing/2014/main" val="3815746127"/>
                    </a:ext>
                  </a:extLst>
                </a:gridCol>
              </a:tblGrid>
              <a:tr h="216000">
                <a:tc>
                  <a:txBody>
                    <a:bodyPr/>
                    <a:lstStyle/>
                    <a:p>
                      <a:r>
                        <a:rPr kumimoji="1" lang="en-US" altLang="ja-JP" sz="1000" b="0" i="0" baseline="0" dirty="0">
                          <a:solidFill>
                            <a:schemeClr val="tx1"/>
                          </a:solidFill>
                        </a:rPr>
                        <a:t>2</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zh-TW" altLang="en-US" sz="1000" b="0" i="0" baseline="0" dirty="0">
                          <a:solidFill>
                            <a:schemeClr val="tx1"/>
                          </a:solidFill>
                        </a:rPr>
                        <a:t>進捗状況照会</a:t>
                      </a:r>
                    </a:p>
                    <a:p>
                      <a:pPr algn="ctr"/>
                      <a:r>
                        <a:rPr kumimoji="1" lang="zh-TW" altLang="en-US" sz="1000" b="0" i="0" baseline="0" dirty="0">
                          <a:solidFill>
                            <a:schemeClr val="tx1"/>
                          </a:solidFill>
                        </a:rPr>
                        <a:t>検索結果画面</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21" name="表 20"/>
          <p:cNvGraphicFramePr>
            <a:graphicFrameLocks noGrp="1"/>
          </p:cNvGraphicFramePr>
          <p:nvPr/>
        </p:nvGraphicFramePr>
        <p:xfrm>
          <a:off x="5696058" y="5086171"/>
          <a:ext cx="1224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936000">
                  <a:extLst>
                    <a:ext uri="{9D8B030D-6E8A-4147-A177-3AD203B41FA5}">
                      <a16:colId xmlns:a16="http://schemas.microsoft.com/office/drawing/2014/main" val="2204166435"/>
                    </a:ext>
                  </a:extLst>
                </a:gridCol>
              </a:tblGrid>
              <a:tr h="216000">
                <a:tc>
                  <a:txBody>
                    <a:bodyPr/>
                    <a:lstStyle/>
                    <a:p>
                      <a:r>
                        <a:rPr kumimoji="1" lang="en-US" altLang="ja-JP" sz="1000" b="0" i="0" baseline="0" dirty="0">
                          <a:solidFill>
                            <a:schemeClr val="tx1"/>
                          </a:solidFill>
                        </a:rPr>
                        <a:t>3</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zh-TW" altLang="en-US" sz="1000" b="0" i="0" baseline="0" dirty="0">
                          <a:solidFill>
                            <a:schemeClr val="tx1"/>
                          </a:solidFill>
                        </a:rPr>
                        <a:t>進捗状況照会</a:t>
                      </a:r>
                    </a:p>
                    <a:p>
                      <a:pPr algn="ctr"/>
                      <a:r>
                        <a:rPr kumimoji="1" lang="ja-JP" altLang="en-US" sz="1000" b="0" i="0" baseline="0" dirty="0">
                          <a:solidFill>
                            <a:schemeClr val="tx1"/>
                          </a:solidFill>
                        </a:rPr>
                        <a:t>詳細</a:t>
                      </a:r>
                      <a:r>
                        <a:rPr kumimoji="1" lang="zh-TW" altLang="en-US" sz="1000" b="0" i="0" baseline="0" dirty="0">
                          <a:solidFill>
                            <a:schemeClr val="tx1"/>
                          </a:solidFill>
                        </a:rPr>
                        <a:t>画面</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22" name="直線矢印コネクタ 21">
            <a:extLst>
              <a:ext uri="{FF2B5EF4-FFF2-40B4-BE49-F238E27FC236}">
                <a16:creationId xmlns:a16="http://schemas.microsoft.com/office/drawing/2014/main" id="{7C97C8EA-ED29-42C4-9A75-1E4874A6FFA4}"/>
              </a:ext>
            </a:extLst>
          </p:cNvPr>
          <p:cNvCxnSpPr>
            <a:stCxn id="19" idx="3"/>
            <a:endCxn id="20" idx="1"/>
          </p:cNvCxnSpPr>
          <p:nvPr/>
        </p:nvCxnSpPr>
        <p:spPr>
          <a:xfrm>
            <a:off x="2842329" y="5444914"/>
            <a:ext cx="566995" cy="0"/>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7C97C8EA-ED29-42C4-9A75-1E4874A6FFA4}"/>
              </a:ext>
            </a:extLst>
          </p:cNvPr>
          <p:cNvCxnSpPr>
            <a:stCxn id="20" idx="3"/>
            <a:endCxn id="21" idx="1"/>
          </p:cNvCxnSpPr>
          <p:nvPr/>
        </p:nvCxnSpPr>
        <p:spPr>
          <a:xfrm>
            <a:off x="4849324" y="5414371"/>
            <a:ext cx="846734" cy="0"/>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2861019" y="5498108"/>
            <a:ext cx="468000" cy="169277"/>
          </a:xfrm>
          <a:prstGeom prst="rect">
            <a:avLst/>
          </a:prstGeom>
          <a:solidFill>
            <a:schemeClr val="bg1"/>
          </a:solidFill>
        </p:spPr>
        <p:txBody>
          <a:bodyPr wrap="squar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検索</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p:txBody>
      </p:sp>
      <p:sp>
        <p:nvSpPr>
          <p:cNvPr id="25" name="テキスト ボックス 24"/>
          <p:cNvSpPr txBox="1"/>
          <p:nvPr/>
        </p:nvSpPr>
        <p:spPr>
          <a:xfrm>
            <a:off x="4949006" y="5452555"/>
            <a:ext cx="625171" cy="169277"/>
          </a:xfrm>
          <a:prstGeom prst="rect">
            <a:avLst/>
          </a:prstGeom>
          <a:solidFill>
            <a:schemeClr val="bg1"/>
          </a:solidFill>
        </p:spPr>
        <p:txBody>
          <a:bodyPr wrap="non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r>
              <a:rPr kumimoji="1" lang="ja-JP" altLang="en-US" sz="1000" b="0" i="0" u="none" strike="noStrike" kern="1200" cap="none" spc="0" normalizeH="0" baseline="0" noProof="0" dirty="0">
                <a:ln>
                  <a:noFill/>
                </a:ln>
                <a:solidFill>
                  <a:prstClr val="black"/>
                </a:solidFill>
                <a:effectLst/>
                <a:uLnTx/>
                <a:uFillTx/>
                <a:latin typeface="+mn-ea"/>
                <a:ea typeface="+mn-ea"/>
                <a:cs typeface="+mn-cs"/>
              </a:rPr>
              <a:t>詳細表示</a:t>
            </a:r>
            <a:r>
              <a:rPr kumimoji="1" lang="en-US" altLang="ja-JP"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en-US" sz="1000" b="0" i="0" u="none" strike="noStrike" kern="1200" cap="none" spc="0" normalizeH="0" baseline="0" noProof="0" dirty="0">
              <a:ln>
                <a:noFill/>
              </a:ln>
              <a:solidFill>
                <a:prstClr val="black"/>
              </a:solidFill>
              <a:effectLst/>
              <a:uLnTx/>
              <a:uFillTx/>
              <a:latin typeface="+mn-ea"/>
              <a:ea typeface="+mn-ea"/>
              <a:cs typeface="+mn-cs"/>
            </a:endParaRPr>
          </a:p>
        </p:txBody>
      </p:sp>
      <p:cxnSp>
        <p:nvCxnSpPr>
          <p:cNvPr id="27" name="直線矢印コネクタ 426">
            <a:extLst>
              <a:ext uri="{FF2B5EF4-FFF2-40B4-BE49-F238E27FC236}">
                <a16:creationId xmlns:a16="http://schemas.microsoft.com/office/drawing/2014/main" id="{7C97C8EA-ED29-42C4-9A75-1E4874A6FFA4}"/>
              </a:ext>
            </a:extLst>
          </p:cNvPr>
          <p:cNvCxnSpPr>
            <a:stCxn id="20" idx="3"/>
            <a:endCxn id="26" idx="0"/>
          </p:cNvCxnSpPr>
          <p:nvPr/>
        </p:nvCxnSpPr>
        <p:spPr>
          <a:xfrm flipV="1">
            <a:off x="4849324" y="5086171"/>
            <a:ext cx="3521822" cy="328200"/>
          </a:xfrm>
          <a:prstGeom prst="bentConnector4">
            <a:avLst>
              <a:gd name="adj1" fmla="val 11831"/>
              <a:gd name="adj2" fmla="val 218990"/>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7C97C8EA-ED29-42C4-9A75-1E4874A6FFA4}"/>
              </a:ext>
            </a:extLst>
          </p:cNvPr>
          <p:cNvCxnSpPr>
            <a:stCxn id="21" idx="3"/>
            <a:endCxn id="26" idx="1"/>
          </p:cNvCxnSpPr>
          <p:nvPr/>
        </p:nvCxnSpPr>
        <p:spPr>
          <a:xfrm>
            <a:off x="6920058" y="5414371"/>
            <a:ext cx="839088" cy="0"/>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5272691" y="4457259"/>
            <a:ext cx="625171" cy="169277"/>
          </a:xfrm>
          <a:prstGeom prst="rect">
            <a:avLst/>
          </a:prstGeom>
          <a:solidFill>
            <a:schemeClr val="bg1"/>
          </a:solidFill>
        </p:spPr>
        <p:txBody>
          <a:bodyPr wrap="non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rPr>
              <a:t>[</a:t>
            </a:r>
            <a:r>
              <a:rPr lang="ja-JP" altLang="en-US" sz="1000" dirty="0">
                <a:solidFill>
                  <a:prstClr val="black"/>
                </a:solidFill>
                <a:latin typeface="+mn-ea"/>
                <a:ea typeface="+mn-ea"/>
              </a:rPr>
              <a:t>処理開始</a:t>
            </a:r>
            <a:r>
              <a:rPr kumimoji="1" lang="en-US" altLang="ja-JP" sz="1000" b="0" i="0" u="none" strike="noStrike" kern="1200" cap="none" spc="0" normalizeH="0" baseline="0" noProof="0" dirty="0">
                <a:ln>
                  <a:noFill/>
                </a:ln>
                <a:solidFill>
                  <a:prstClr val="black"/>
                </a:solidFill>
                <a:effectLst/>
                <a:uLnTx/>
                <a:uFillTx/>
                <a:latin typeface="+mn-ea"/>
                <a:ea typeface="+mn-ea"/>
              </a:rPr>
              <a:t>]</a:t>
            </a:r>
            <a:endParaRPr kumimoji="1" lang="ja-JP" altLang="en-US" sz="1000" b="0" i="0" u="none" strike="noStrike" kern="1200" cap="none" spc="0" normalizeH="0" baseline="0" noProof="0" dirty="0">
              <a:ln>
                <a:noFill/>
              </a:ln>
              <a:solidFill>
                <a:prstClr val="black"/>
              </a:solidFill>
              <a:effectLst/>
              <a:uLnTx/>
              <a:uFillTx/>
              <a:latin typeface="+mn-ea"/>
              <a:ea typeface="+mn-ea"/>
            </a:endParaRPr>
          </a:p>
        </p:txBody>
      </p:sp>
      <p:sp>
        <p:nvSpPr>
          <p:cNvPr id="30" name="テキスト ボックス 29"/>
          <p:cNvSpPr txBox="1"/>
          <p:nvPr/>
        </p:nvSpPr>
        <p:spPr>
          <a:xfrm>
            <a:off x="7014144" y="5452224"/>
            <a:ext cx="648000" cy="169277"/>
          </a:xfrm>
          <a:prstGeom prst="rect">
            <a:avLst/>
          </a:prstGeom>
          <a:solidFill>
            <a:schemeClr val="bg1"/>
          </a:solidFill>
        </p:spPr>
        <p:txBody>
          <a:bodyPr wrap="squar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n-ea"/>
                <a:ea typeface="+mn-ea"/>
              </a:rPr>
              <a:t>[</a:t>
            </a:r>
            <a:r>
              <a:rPr lang="ja-JP" altLang="en-US" sz="1000" dirty="0">
                <a:solidFill>
                  <a:prstClr val="black"/>
                </a:solidFill>
                <a:latin typeface="+mn-ea"/>
                <a:ea typeface="+mn-ea"/>
              </a:rPr>
              <a:t>処理開始</a:t>
            </a:r>
            <a:r>
              <a:rPr kumimoji="1" lang="en-US" altLang="ja-JP" sz="1000" b="0" i="0" u="none" strike="noStrike" kern="1200" cap="none" spc="0" normalizeH="0" baseline="0" noProof="0" dirty="0">
                <a:ln>
                  <a:noFill/>
                </a:ln>
                <a:solidFill>
                  <a:prstClr val="black"/>
                </a:solidFill>
                <a:effectLst/>
                <a:uLnTx/>
                <a:uFillTx/>
                <a:latin typeface="+mn-ea"/>
                <a:ea typeface="+mn-ea"/>
              </a:rPr>
              <a:t>]</a:t>
            </a:r>
            <a:endParaRPr kumimoji="1" lang="ja-JP" altLang="en-US" sz="1000" b="0" i="0" u="none" strike="noStrike" kern="1200" cap="none" spc="0" normalizeH="0" baseline="0" noProof="0" dirty="0">
              <a:ln>
                <a:noFill/>
              </a:ln>
              <a:solidFill>
                <a:prstClr val="black"/>
              </a:solidFill>
              <a:effectLst/>
              <a:uLnTx/>
              <a:uFillTx/>
              <a:latin typeface="+mn-ea"/>
              <a:ea typeface="+mn-ea"/>
            </a:endParaRPr>
          </a:p>
        </p:txBody>
      </p:sp>
      <p:graphicFrame>
        <p:nvGraphicFramePr>
          <p:cNvPr id="33" name="表 32"/>
          <p:cNvGraphicFramePr>
            <a:graphicFrameLocks noGrp="1"/>
          </p:cNvGraphicFramePr>
          <p:nvPr/>
        </p:nvGraphicFramePr>
        <p:xfrm>
          <a:off x="9713304" y="5086171"/>
          <a:ext cx="1224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936000">
                  <a:extLst>
                    <a:ext uri="{9D8B030D-6E8A-4147-A177-3AD203B41FA5}">
                      <a16:colId xmlns:a16="http://schemas.microsoft.com/office/drawing/2014/main" val="2204166435"/>
                    </a:ext>
                  </a:extLst>
                </a:gridCol>
              </a:tblGrid>
              <a:tr h="216000">
                <a:tc>
                  <a:txBody>
                    <a:bodyPr/>
                    <a:lstStyle/>
                    <a:p>
                      <a:r>
                        <a:rPr kumimoji="1" lang="en-US" altLang="ja-JP" sz="1000" b="0" i="0" baseline="0" dirty="0">
                          <a:solidFill>
                            <a:schemeClr val="tx1"/>
                          </a:solidFill>
                        </a:rPr>
                        <a:t>5</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zh-TW" altLang="en-US" sz="1000" b="0" i="0" baseline="0" dirty="0">
                          <a:solidFill>
                            <a:schemeClr val="tx1"/>
                          </a:solidFill>
                        </a:rPr>
                        <a:t>工事情報更新結果</a:t>
                      </a:r>
                    </a:p>
                    <a:p>
                      <a:pPr algn="ctr"/>
                      <a:r>
                        <a:rPr kumimoji="1" lang="zh-TW" altLang="en-US" sz="1000" b="0" i="0" baseline="0" dirty="0">
                          <a:solidFill>
                            <a:schemeClr val="tx1"/>
                          </a:solidFill>
                        </a:rPr>
                        <a:t>画面</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35" name="直線矢印コネクタ 426">
            <a:extLst>
              <a:ext uri="{FF2B5EF4-FFF2-40B4-BE49-F238E27FC236}">
                <a16:creationId xmlns:a16="http://schemas.microsoft.com/office/drawing/2014/main" id="{7C97C8EA-ED29-42C4-9A75-1E4874A6FFA4}"/>
              </a:ext>
            </a:extLst>
          </p:cNvPr>
          <p:cNvCxnSpPr/>
          <p:nvPr/>
        </p:nvCxnSpPr>
        <p:spPr>
          <a:xfrm rot="16200000" flipH="1">
            <a:off x="5615617" y="6124160"/>
            <a:ext cx="1623983" cy="810751"/>
          </a:xfrm>
          <a:prstGeom prst="bentConnector3">
            <a:avLst>
              <a:gd name="adj1" fmla="val 99268"/>
            </a:avLst>
          </a:prstGeom>
          <a:ln w="25400">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36" name="正方形/長方形 35"/>
          <p:cNvSpPr/>
          <p:nvPr/>
        </p:nvSpPr>
        <p:spPr bwMode="auto">
          <a:xfrm>
            <a:off x="9837711" y="5577507"/>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cxnSp>
        <p:nvCxnSpPr>
          <p:cNvPr id="39" name="直線矢印コネクタ 38">
            <a:extLst>
              <a:ext uri="{FF2B5EF4-FFF2-40B4-BE49-F238E27FC236}">
                <a16:creationId xmlns:a16="http://schemas.microsoft.com/office/drawing/2014/main" id="{7C97C8EA-ED29-42C4-9A75-1E4874A6FFA4}"/>
              </a:ext>
            </a:extLst>
          </p:cNvPr>
          <p:cNvCxnSpPr>
            <a:stCxn id="26" idx="3"/>
            <a:endCxn id="33" idx="1"/>
          </p:cNvCxnSpPr>
          <p:nvPr/>
        </p:nvCxnSpPr>
        <p:spPr>
          <a:xfrm>
            <a:off x="8983146" y="5414371"/>
            <a:ext cx="730158" cy="0"/>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p:cNvSpPr txBox="1"/>
          <p:nvPr/>
        </p:nvSpPr>
        <p:spPr>
          <a:xfrm>
            <a:off x="7447529" y="5778022"/>
            <a:ext cx="1114088" cy="169277"/>
          </a:xfrm>
          <a:prstGeom prst="rect">
            <a:avLst/>
          </a:prstGeom>
          <a:solidFill>
            <a:schemeClr val="bg1"/>
          </a:solidFill>
        </p:spPr>
        <p:txBody>
          <a:bodyPr wrap="non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n-ea"/>
                <a:ea typeface="+mn-ea"/>
                <a:cs typeface="+mn-cs"/>
              </a:rPr>
              <a:t>[</a:t>
            </a:r>
            <a:r>
              <a:rPr lang="ja-JP" altLang="en-US" sz="1000" dirty="0">
                <a:solidFill>
                  <a:srgbClr val="0000FF"/>
                </a:solidFill>
                <a:latin typeface="+mn-ea"/>
                <a:ea typeface="+mn-ea"/>
              </a:rPr>
              <a:t>番ポ工事結果情報</a:t>
            </a:r>
            <a:r>
              <a:rPr kumimoji="1" lang="en-US" altLang="ja-JP" sz="1000" b="0" i="0" u="none" strike="noStrike" kern="1200" cap="none" spc="0" normalizeH="0" baseline="0" noProof="0" dirty="0">
                <a:ln>
                  <a:noFill/>
                </a:ln>
                <a:solidFill>
                  <a:srgbClr val="0000FF"/>
                </a:solidFill>
                <a:effectLst/>
                <a:uLnTx/>
                <a:uFillTx/>
                <a:latin typeface="+mn-ea"/>
                <a:ea typeface="+mn-ea"/>
                <a:cs typeface="+mn-cs"/>
              </a:rPr>
              <a:t>]</a:t>
            </a:r>
            <a:endParaRPr kumimoji="1" lang="ja-JP" altLang="en-US" sz="1000" b="0" i="0" u="none" strike="noStrike" kern="1200" cap="none" spc="0" normalizeH="0" baseline="0" noProof="0" dirty="0">
              <a:ln>
                <a:noFill/>
              </a:ln>
              <a:solidFill>
                <a:srgbClr val="0000FF"/>
              </a:solidFill>
              <a:effectLst/>
              <a:uLnTx/>
              <a:uFillTx/>
              <a:latin typeface="+mn-ea"/>
              <a:ea typeface="+mn-ea"/>
              <a:cs typeface="+mn-cs"/>
            </a:endParaRPr>
          </a:p>
        </p:txBody>
      </p:sp>
      <p:sp>
        <p:nvSpPr>
          <p:cNvPr id="43" name="テキスト ボックス 42"/>
          <p:cNvSpPr txBox="1"/>
          <p:nvPr/>
        </p:nvSpPr>
        <p:spPr>
          <a:xfrm>
            <a:off x="8149733" y="7350417"/>
            <a:ext cx="591509" cy="169277"/>
          </a:xfrm>
          <a:prstGeom prst="rect">
            <a:avLst/>
          </a:prstGeom>
          <a:noFill/>
        </p:spPr>
        <p:txBody>
          <a:bodyPr wrap="none" lIns="0" tIns="0" rIns="0" bIns="0" rtlCol="0">
            <a:spAutoFit/>
          </a:bodyPr>
          <a:lstStyle/>
          <a:p>
            <a:pPr lvl="0" algn="l">
              <a:lnSpc>
                <a:spcPct val="110000"/>
              </a:lnSpc>
              <a:defRPr/>
            </a:pPr>
            <a:r>
              <a:rPr lang="en-US" altLang="ja-JP" sz="1000" dirty="0">
                <a:solidFill>
                  <a:srgbClr val="0000FF"/>
                </a:solidFill>
                <a:latin typeface="+mn-ea"/>
                <a:ea typeface="+mn-ea"/>
                <a:cs typeface="Meiryo UI" panose="020B0604030504040204" pitchFamily="50" charset="-128"/>
              </a:rPr>
              <a:t>[</a:t>
            </a:r>
            <a:r>
              <a:rPr lang="ja-JP" altLang="en-US" sz="1000" dirty="0">
                <a:solidFill>
                  <a:srgbClr val="0000FF"/>
                </a:solidFill>
                <a:latin typeface="+mn-ea"/>
                <a:ea typeface="+mn-ea"/>
                <a:cs typeface="Meiryo UI" panose="020B0604030504040204" pitchFamily="50" charset="-128"/>
              </a:rPr>
              <a:t>閉じる</a:t>
            </a:r>
            <a:r>
              <a:rPr lang="en-US" altLang="ja-JP" sz="1000" dirty="0">
                <a:solidFill>
                  <a:srgbClr val="0000FF"/>
                </a:solidFill>
                <a:latin typeface="+mn-ea"/>
                <a:ea typeface="+mn-ea"/>
                <a:cs typeface="Meiryo UI" panose="020B0604030504040204" pitchFamily="50" charset="-128"/>
              </a:rPr>
              <a:t>]*1</a:t>
            </a:r>
          </a:p>
        </p:txBody>
      </p:sp>
      <p:sp>
        <p:nvSpPr>
          <p:cNvPr id="48" name="正方形/長方形 47"/>
          <p:cNvSpPr/>
          <p:nvPr/>
        </p:nvSpPr>
        <p:spPr bwMode="auto">
          <a:xfrm>
            <a:off x="7453372" y="7992626"/>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49" name="正方形/長方形 48"/>
          <p:cNvSpPr/>
          <p:nvPr/>
        </p:nvSpPr>
        <p:spPr bwMode="auto">
          <a:xfrm>
            <a:off x="6397884" y="5571676"/>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50" name="正方形/長方形 49"/>
          <p:cNvSpPr/>
          <p:nvPr/>
        </p:nvSpPr>
        <p:spPr bwMode="auto">
          <a:xfrm>
            <a:off x="7556463" y="6385238"/>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54" name="正方形/長方形 53"/>
          <p:cNvSpPr/>
          <p:nvPr/>
        </p:nvSpPr>
        <p:spPr bwMode="auto">
          <a:xfrm>
            <a:off x="7554401" y="7775535"/>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58" name="テキスト ボックス 57"/>
          <p:cNvSpPr txBox="1"/>
          <p:nvPr/>
        </p:nvSpPr>
        <p:spPr>
          <a:xfrm>
            <a:off x="1430202" y="8000650"/>
            <a:ext cx="10227182" cy="338554"/>
          </a:xfrm>
          <a:prstGeom prst="rect">
            <a:avLst/>
          </a:prstGeom>
          <a:solidFill>
            <a:schemeClr val="bg1"/>
          </a:solidFill>
        </p:spPr>
        <p:txBody>
          <a:bodyPr wrap="square" lIns="0" tIns="0" rIns="0" bIns="0" rtlCol="0">
            <a:spAutoFit/>
          </a:bodyPr>
          <a:lstStyle/>
          <a:p>
            <a:pPr marL="252000" lvl="0" indent="-252000" algn="l">
              <a:lnSpc>
                <a:spcPct val="110000"/>
              </a:lnSpc>
              <a:defRPr/>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a:t>
            </a:r>
            <a:r>
              <a:rPr lang="ja-JP" altLang="en-US" sz="1000" dirty="0">
                <a:latin typeface="+mn-ea"/>
                <a:ea typeface="+mn-ea"/>
                <a:cs typeface="Meiryo UI" panose="020B0604030504040204" pitchFamily="50" charset="-128"/>
              </a:rPr>
              <a:t>番ポ工事結果情報画面からフォーカスアウト（進捗状況照会　詳細画面／工事情報更新画面をクリック）した場合は、無条件で番ポ工事結果情報画面を閉じる。</a:t>
            </a:r>
            <a:endParaRPr lang="en-US" altLang="ja-JP" sz="1000" dirty="0">
              <a:latin typeface="+mn-ea"/>
              <a:ea typeface="+mn-ea"/>
              <a:cs typeface="Meiryo UI" panose="020B0604030504040204" pitchFamily="50" charset="-128"/>
            </a:endParaRPr>
          </a:p>
          <a:p>
            <a:pPr marL="252000" lvl="0" indent="-252000" algn="l">
              <a:lnSpc>
                <a:spcPct val="110000"/>
              </a:lnSpc>
              <a:defRPr/>
            </a:pPr>
            <a:endParaRPr kumimoji="1" lang="ja-JP" altLang="en-US" sz="1000" b="0" i="0" u="none" strike="noStrike" kern="1200" cap="none" spc="0" normalizeH="0" baseline="0" noProof="0" dirty="0">
              <a:ln>
                <a:noFill/>
              </a:ln>
              <a:effectLst/>
              <a:uLnTx/>
              <a:uFillTx/>
              <a:latin typeface="+mn-ea"/>
              <a:ea typeface="+mn-ea"/>
            </a:endParaRPr>
          </a:p>
        </p:txBody>
      </p:sp>
      <p:sp>
        <p:nvSpPr>
          <p:cNvPr id="59" name="正方形/長方形 58"/>
          <p:cNvSpPr/>
          <p:nvPr/>
        </p:nvSpPr>
        <p:spPr bwMode="auto">
          <a:xfrm>
            <a:off x="8037511" y="5564405"/>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60" name="正方形/長方形 59"/>
          <p:cNvSpPr/>
          <p:nvPr/>
        </p:nvSpPr>
        <p:spPr bwMode="auto">
          <a:xfrm>
            <a:off x="4499952" y="5582182"/>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61" name="テキスト ボックス 60"/>
          <p:cNvSpPr txBox="1"/>
          <p:nvPr/>
        </p:nvSpPr>
        <p:spPr>
          <a:xfrm>
            <a:off x="9117631" y="5452224"/>
            <a:ext cx="368691" cy="169277"/>
          </a:xfrm>
          <a:prstGeom prst="rect">
            <a:avLst/>
          </a:prstGeom>
          <a:solidFill>
            <a:schemeClr val="bg1"/>
          </a:solidFill>
        </p:spPr>
        <p:txBody>
          <a:bodyPr wrap="none" lIns="0" tIns="0" rIns="0" bIns="0" rtlCol="0">
            <a:spAutoFit/>
          </a:bodyPr>
          <a:lstStyle/>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ja-JP" sz="1000" b="0" i="0" u="none" strike="noStrike" kern="1200" cap="none" spc="0" normalizeH="0" baseline="0" noProof="0" dirty="0">
                <a:ln>
                  <a:noFill/>
                </a:ln>
                <a:effectLst/>
                <a:uLnTx/>
                <a:uFillTx/>
                <a:latin typeface="+mn-ea"/>
                <a:ea typeface="+mn-ea"/>
              </a:rPr>
              <a:t>[</a:t>
            </a:r>
            <a:r>
              <a:rPr lang="ja-JP" altLang="en-US" sz="1000" dirty="0">
                <a:latin typeface="+mn-ea"/>
                <a:ea typeface="+mn-ea"/>
              </a:rPr>
              <a:t>更新</a:t>
            </a:r>
            <a:r>
              <a:rPr kumimoji="1" lang="en-US" altLang="ja-JP" sz="1000" b="0" i="0" u="none" strike="noStrike" kern="1200" cap="none" spc="0" normalizeH="0" baseline="0" noProof="0" dirty="0">
                <a:ln>
                  <a:noFill/>
                </a:ln>
                <a:effectLst/>
                <a:uLnTx/>
                <a:uFillTx/>
                <a:latin typeface="+mn-ea"/>
                <a:ea typeface="+mn-ea"/>
              </a:rPr>
              <a:t>]</a:t>
            </a:r>
            <a:endParaRPr kumimoji="1" lang="ja-JP" altLang="en-US" sz="1000" b="0" i="0" u="none" strike="noStrike" kern="1200" cap="none" spc="0" normalizeH="0" baseline="0" noProof="0" dirty="0">
              <a:ln>
                <a:noFill/>
              </a:ln>
              <a:effectLst/>
              <a:uLnTx/>
              <a:uFillTx/>
              <a:latin typeface="+mn-ea"/>
              <a:ea typeface="+mn-ea"/>
            </a:endParaRPr>
          </a:p>
        </p:txBody>
      </p:sp>
      <p:sp>
        <p:nvSpPr>
          <p:cNvPr id="62" name="正方形/長方形 61"/>
          <p:cNvSpPr/>
          <p:nvPr/>
        </p:nvSpPr>
        <p:spPr bwMode="auto">
          <a:xfrm>
            <a:off x="8627033" y="5558729"/>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63" name="正方形/長方形 62"/>
          <p:cNvSpPr/>
          <p:nvPr/>
        </p:nvSpPr>
        <p:spPr bwMode="auto">
          <a:xfrm>
            <a:off x="8495576" y="5558729"/>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68" name="正方形/長方形 67"/>
          <p:cNvSpPr/>
          <p:nvPr/>
        </p:nvSpPr>
        <p:spPr bwMode="auto">
          <a:xfrm>
            <a:off x="7440115" y="7890497"/>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69" name="正方形/長方形 68"/>
          <p:cNvSpPr/>
          <p:nvPr/>
        </p:nvSpPr>
        <p:spPr bwMode="auto">
          <a:xfrm>
            <a:off x="6118853" y="5558727"/>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70" name="正方形/長方形 69"/>
          <p:cNvSpPr/>
          <p:nvPr/>
        </p:nvSpPr>
        <p:spPr bwMode="auto">
          <a:xfrm>
            <a:off x="5961619" y="5558727"/>
            <a:ext cx="180020" cy="169277"/>
          </a:xfrm>
          <a:prstGeom prst="rect">
            <a:avLst/>
          </a:prstGeom>
          <a:no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cxnSp>
        <p:nvCxnSpPr>
          <p:cNvPr id="71" name="直線矢印コネクタ 426">
            <a:extLst>
              <a:ext uri="{FF2B5EF4-FFF2-40B4-BE49-F238E27FC236}">
                <a16:creationId xmlns:a16="http://schemas.microsoft.com/office/drawing/2014/main" id="{7C97C8EA-ED29-42C4-9A75-1E4874A6FFA4}"/>
              </a:ext>
            </a:extLst>
          </p:cNvPr>
          <p:cNvCxnSpPr>
            <a:stCxn id="31" idx="1"/>
          </p:cNvCxnSpPr>
          <p:nvPr/>
        </p:nvCxnSpPr>
        <p:spPr>
          <a:xfrm rot="10800000">
            <a:off x="6183618" y="5742571"/>
            <a:ext cx="649366" cy="1477250"/>
          </a:xfrm>
          <a:prstGeom prst="bentConnector2">
            <a:avLst/>
          </a:prstGeom>
          <a:ln w="25400">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直線矢印コネクタ 426">
            <a:extLst>
              <a:ext uri="{FF2B5EF4-FFF2-40B4-BE49-F238E27FC236}">
                <a16:creationId xmlns:a16="http://schemas.microsoft.com/office/drawing/2014/main" id="{7C97C8EA-ED29-42C4-9A75-1E4874A6FFA4}"/>
              </a:ext>
            </a:extLst>
          </p:cNvPr>
          <p:cNvCxnSpPr/>
          <p:nvPr/>
        </p:nvCxnSpPr>
        <p:spPr>
          <a:xfrm rot="5400000" flipH="1" flipV="1">
            <a:off x="7568096" y="6192583"/>
            <a:ext cx="1637835" cy="660059"/>
          </a:xfrm>
          <a:prstGeom prst="bentConnector3">
            <a:avLst>
              <a:gd name="adj1" fmla="val -14"/>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426">
            <a:extLst>
              <a:ext uri="{FF2B5EF4-FFF2-40B4-BE49-F238E27FC236}">
                <a16:creationId xmlns:a16="http://schemas.microsoft.com/office/drawing/2014/main" id="{7C97C8EA-ED29-42C4-9A75-1E4874A6FFA4}"/>
              </a:ext>
            </a:extLst>
          </p:cNvPr>
          <p:cNvCxnSpPr>
            <a:endCxn id="31" idx="3"/>
          </p:cNvCxnSpPr>
          <p:nvPr/>
        </p:nvCxnSpPr>
        <p:spPr>
          <a:xfrm rot="5400000">
            <a:off x="7564315" y="6220422"/>
            <a:ext cx="1492069" cy="506729"/>
          </a:xfrm>
          <a:prstGeom prst="bentConnector2">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81" name="テキスト ボックス 80"/>
          <p:cNvSpPr txBox="1"/>
          <p:nvPr/>
        </p:nvSpPr>
        <p:spPr>
          <a:xfrm>
            <a:off x="6048592" y="7350417"/>
            <a:ext cx="591509" cy="169277"/>
          </a:xfrm>
          <a:prstGeom prst="rect">
            <a:avLst/>
          </a:prstGeom>
          <a:noFill/>
        </p:spPr>
        <p:txBody>
          <a:bodyPr wrap="none" lIns="0" tIns="0" rIns="0" bIns="0" rtlCol="0">
            <a:spAutoFit/>
          </a:bodyPr>
          <a:lstStyle/>
          <a:p>
            <a:pPr lvl="0" algn="l">
              <a:lnSpc>
                <a:spcPct val="110000"/>
              </a:lnSpc>
              <a:defRPr/>
            </a:pPr>
            <a:r>
              <a:rPr lang="en-US" altLang="ja-JP" sz="1000" dirty="0">
                <a:solidFill>
                  <a:srgbClr val="0000FF"/>
                </a:solidFill>
                <a:latin typeface="+mn-ea"/>
                <a:ea typeface="+mn-ea"/>
                <a:cs typeface="Meiryo UI" panose="020B0604030504040204" pitchFamily="50" charset="-128"/>
              </a:rPr>
              <a:t>[</a:t>
            </a:r>
            <a:r>
              <a:rPr lang="ja-JP" altLang="en-US" sz="1000" dirty="0">
                <a:solidFill>
                  <a:srgbClr val="0000FF"/>
                </a:solidFill>
                <a:latin typeface="+mn-ea"/>
                <a:ea typeface="+mn-ea"/>
                <a:cs typeface="Meiryo UI" panose="020B0604030504040204" pitchFamily="50" charset="-128"/>
              </a:rPr>
              <a:t>閉じる</a:t>
            </a:r>
            <a:r>
              <a:rPr lang="en-US" altLang="ja-JP" sz="1000" dirty="0">
                <a:solidFill>
                  <a:srgbClr val="0000FF"/>
                </a:solidFill>
                <a:latin typeface="+mn-ea"/>
                <a:ea typeface="+mn-ea"/>
                <a:cs typeface="Meiryo UI" panose="020B0604030504040204" pitchFamily="50" charset="-128"/>
              </a:rPr>
              <a:t>]*1</a:t>
            </a:r>
          </a:p>
        </p:txBody>
      </p:sp>
      <p:sp>
        <p:nvSpPr>
          <p:cNvPr id="82" name="テキスト ボックス 81"/>
          <p:cNvSpPr txBox="1"/>
          <p:nvPr/>
        </p:nvSpPr>
        <p:spPr>
          <a:xfrm>
            <a:off x="6238879" y="5778022"/>
            <a:ext cx="1114088" cy="169277"/>
          </a:xfrm>
          <a:prstGeom prst="rect">
            <a:avLst/>
          </a:prstGeom>
          <a:solidFill>
            <a:schemeClr val="bg1"/>
          </a:solidFill>
        </p:spPr>
        <p:txBody>
          <a:bodyPr wrap="none" lIns="0" tIns="0" rIns="0" bIns="0" rtlCol="0">
            <a:spAutoFit/>
          </a:bodyPr>
          <a:lstStyle/>
          <a:p>
            <a:pPr lvl="0">
              <a:lnSpc>
                <a:spcPct val="110000"/>
              </a:lnSpc>
              <a:defRPr/>
            </a:pPr>
            <a:r>
              <a:rPr kumimoji="1" lang="en-US" altLang="ja-JP" sz="1000" b="0" i="0" u="none" strike="noStrike" kern="1200" cap="none" spc="0" normalizeH="0" baseline="0" noProof="0" dirty="0">
                <a:ln>
                  <a:noFill/>
                </a:ln>
                <a:solidFill>
                  <a:srgbClr val="0000FF"/>
                </a:solidFill>
                <a:effectLst/>
                <a:uLnTx/>
                <a:uFillTx/>
                <a:latin typeface="+mn-ea"/>
                <a:ea typeface="+mn-ea"/>
                <a:cs typeface="+mn-cs"/>
              </a:rPr>
              <a:t>[</a:t>
            </a:r>
            <a:r>
              <a:rPr lang="ja-JP" altLang="en-US" sz="1000" dirty="0">
                <a:solidFill>
                  <a:srgbClr val="0000FF"/>
                </a:solidFill>
                <a:latin typeface="+mn-ea"/>
                <a:ea typeface="+mn-ea"/>
              </a:rPr>
              <a:t>番ポ工事結果情報</a:t>
            </a:r>
            <a:r>
              <a:rPr kumimoji="1" lang="en-US" altLang="ja-JP" sz="1000" b="0" i="0" u="none" strike="noStrike" kern="1200" cap="none" spc="0" normalizeH="0" baseline="0" noProof="0" dirty="0">
                <a:ln>
                  <a:noFill/>
                </a:ln>
                <a:solidFill>
                  <a:srgbClr val="0000FF"/>
                </a:solidFill>
                <a:effectLst/>
                <a:uLnTx/>
                <a:uFillTx/>
                <a:latin typeface="+mn-ea"/>
                <a:ea typeface="+mn-ea"/>
                <a:cs typeface="+mn-cs"/>
              </a:rPr>
              <a:t>]</a:t>
            </a:r>
            <a:endParaRPr kumimoji="1" lang="ja-JP" altLang="en-US" sz="1000" b="0" i="0" u="none" strike="noStrike" kern="1200" cap="none" spc="0" normalizeH="0" baseline="0" noProof="0" dirty="0">
              <a:ln>
                <a:noFill/>
              </a:ln>
              <a:solidFill>
                <a:srgbClr val="0000FF"/>
              </a:solidFill>
              <a:effectLst/>
              <a:uLnTx/>
              <a:uFillTx/>
              <a:latin typeface="+mn-ea"/>
              <a:ea typeface="+mn-ea"/>
              <a:cs typeface="+mn-cs"/>
            </a:endParaRPr>
          </a:p>
        </p:txBody>
      </p:sp>
      <p:sp>
        <p:nvSpPr>
          <p:cNvPr id="38" name="楕円 37"/>
          <p:cNvSpPr/>
          <p:nvPr/>
        </p:nvSpPr>
        <p:spPr bwMode="auto">
          <a:xfrm>
            <a:off x="6071916" y="6286844"/>
            <a:ext cx="21600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85" name="楕円 84"/>
          <p:cNvSpPr/>
          <p:nvPr/>
        </p:nvSpPr>
        <p:spPr bwMode="auto">
          <a:xfrm>
            <a:off x="8455713" y="6286844"/>
            <a:ext cx="216000"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graphicFrame>
        <p:nvGraphicFramePr>
          <p:cNvPr id="26" name="表 25"/>
          <p:cNvGraphicFramePr>
            <a:graphicFrameLocks noGrp="1"/>
          </p:cNvGraphicFramePr>
          <p:nvPr/>
        </p:nvGraphicFramePr>
        <p:xfrm>
          <a:off x="7759146" y="5086171"/>
          <a:ext cx="1224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936000">
                  <a:extLst>
                    <a:ext uri="{9D8B030D-6E8A-4147-A177-3AD203B41FA5}">
                      <a16:colId xmlns:a16="http://schemas.microsoft.com/office/drawing/2014/main" val="2204166435"/>
                    </a:ext>
                  </a:extLst>
                </a:gridCol>
              </a:tblGrid>
              <a:tr h="216000">
                <a:tc>
                  <a:txBody>
                    <a:bodyPr/>
                    <a:lstStyle/>
                    <a:p>
                      <a:r>
                        <a:rPr kumimoji="1" lang="en-US" altLang="ja-JP" sz="1000" b="0" i="0" baseline="0" dirty="0">
                          <a:solidFill>
                            <a:schemeClr val="tx1"/>
                          </a:solidFill>
                        </a:rPr>
                        <a:t>4</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00" b="0" i="0" baseline="0" dirty="0">
                          <a:solidFill>
                            <a:schemeClr val="tx1"/>
                          </a:solidFill>
                        </a:rPr>
                        <a:t>既存画面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chemeClr val="tx1"/>
                          </a:solidFill>
                        </a:rPr>
                        <a:t>工事情報更新画面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31" name="表 30"/>
          <p:cNvGraphicFramePr>
            <a:graphicFrameLocks noGrp="1"/>
          </p:cNvGraphicFramePr>
          <p:nvPr/>
        </p:nvGraphicFramePr>
        <p:xfrm>
          <a:off x="6832984" y="6891621"/>
          <a:ext cx="1224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936000">
                  <a:extLst>
                    <a:ext uri="{9D8B030D-6E8A-4147-A177-3AD203B41FA5}">
                      <a16:colId xmlns:a16="http://schemas.microsoft.com/office/drawing/2014/main" val="2204166435"/>
                    </a:ext>
                  </a:extLst>
                </a:gridCol>
              </a:tblGrid>
              <a:tr h="216000">
                <a:tc>
                  <a:txBody>
                    <a:bodyPr/>
                    <a:lstStyle/>
                    <a:p>
                      <a:r>
                        <a:rPr kumimoji="1" lang="en-US" altLang="ja-JP" sz="1000" b="0" i="0" baseline="0" dirty="0">
                          <a:solidFill>
                            <a:srgbClr val="0000FF"/>
                          </a:solidFill>
                        </a:rPr>
                        <a:t>6</a:t>
                      </a:r>
                      <a:endParaRPr kumimoji="1" lang="ja-JP" altLang="en-US" sz="1000" b="0" i="0" baseline="0" dirty="0">
                        <a:solidFill>
                          <a:srgbClr val="0000FF"/>
                        </a:solidFill>
                      </a:endParaRP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solidFill>
                      <a:schemeClr val="bg1"/>
                    </a:solidFill>
                  </a:tcPr>
                </a:tc>
                <a:tc>
                  <a:txBody>
                    <a:bodyPr/>
                    <a:lstStyle/>
                    <a:p>
                      <a:r>
                        <a:rPr kumimoji="1" lang="ja-JP" altLang="en-US" sz="1000" b="0" i="0" baseline="0" dirty="0">
                          <a:solidFill>
                            <a:srgbClr val="0000FF"/>
                          </a:solidFill>
                        </a:rPr>
                        <a:t>新規画面</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solidFill>
                      <a:schemeClr val="bg1"/>
                    </a:solid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rgbClr val="0000FF"/>
                          </a:solidFill>
                        </a:rPr>
                        <a:t>番ポ工事結果情報</a:t>
                      </a:r>
                    </a:p>
                  </a:txBody>
                  <a:tcPr marL="36000" marR="36000" marT="36000" marB="36000">
                    <a:lnL w="9525" cap="flat" cmpd="sng" algn="ctr">
                      <a:solidFill>
                        <a:srgbClr val="0000FF"/>
                      </a:solidFill>
                      <a:prstDash val="solid"/>
                      <a:round/>
                      <a:headEnd type="none" w="med" len="med"/>
                      <a:tailEnd type="none" w="med" len="med"/>
                    </a:lnL>
                    <a:lnR w="9525" cap="flat" cmpd="sng" algn="ctr">
                      <a:solidFill>
                        <a:srgbClr val="0000FF"/>
                      </a:solidFill>
                      <a:prstDash val="solid"/>
                      <a:round/>
                      <a:headEnd type="none" w="med" len="med"/>
                      <a:tailEnd type="none" w="med" len="med"/>
                    </a:lnR>
                    <a:lnT w="9525" cap="flat" cmpd="sng" algn="ctr">
                      <a:solidFill>
                        <a:srgbClr val="0000FF"/>
                      </a:solidFill>
                      <a:prstDash val="solid"/>
                      <a:round/>
                      <a:headEnd type="none" w="med" len="med"/>
                      <a:tailEnd type="none" w="med" len="med"/>
                    </a:lnT>
                    <a:lnB w="9525" cap="flat" cmpd="sng" algn="ctr">
                      <a:solidFill>
                        <a:srgbClr val="0000FF"/>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graphicFrame>
        <p:nvGraphicFramePr>
          <p:cNvPr id="55" name="表 54"/>
          <p:cNvGraphicFramePr>
            <a:graphicFrameLocks noGrp="1"/>
          </p:cNvGraphicFramePr>
          <p:nvPr/>
        </p:nvGraphicFramePr>
        <p:xfrm>
          <a:off x="6835529" y="3700260"/>
          <a:ext cx="1224000" cy="656400"/>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2422180377"/>
                    </a:ext>
                  </a:extLst>
                </a:gridCol>
                <a:gridCol w="936000">
                  <a:extLst>
                    <a:ext uri="{9D8B030D-6E8A-4147-A177-3AD203B41FA5}">
                      <a16:colId xmlns:a16="http://schemas.microsoft.com/office/drawing/2014/main" val="2204166435"/>
                    </a:ext>
                  </a:extLst>
                </a:gridCol>
              </a:tblGrid>
              <a:tr h="216000">
                <a:tc>
                  <a:txBody>
                    <a:bodyPr/>
                    <a:lstStyle/>
                    <a:p>
                      <a:r>
                        <a:rPr kumimoji="1" lang="en-US" altLang="ja-JP" sz="1000" b="0" i="0" baseline="0" dirty="0">
                          <a:solidFill>
                            <a:schemeClr val="tx1"/>
                          </a:solidFill>
                        </a:rPr>
                        <a:t>7</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kumimoji="1" lang="ja-JP" altLang="en-US" sz="1000" b="0" i="0" baseline="0" dirty="0">
                          <a:solidFill>
                            <a:schemeClr val="tx1"/>
                          </a:solidFill>
                        </a:rPr>
                        <a:t>既存画面</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3297"/>
                  </a:ext>
                </a:extLst>
              </a:tr>
              <a:tr h="432000">
                <a:tc gridSpan="2">
                  <a:txBody>
                    <a:bodyPr/>
                    <a:lstStyle/>
                    <a:p>
                      <a:pPr algn="ctr"/>
                      <a:r>
                        <a:rPr kumimoji="1" lang="ja-JP" altLang="en-US" sz="1000" b="0" i="0" baseline="0" dirty="0">
                          <a:solidFill>
                            <a:schemeClr val="tx1"/>
                          </a:solidFill>
                        </a:rPr>
                        <a:t>ステータス更新履歴</a:t>
                      </a:r>
                      <a:endParaRPr kumimoji="1" lang="zh-TW" altLang="en-US" sz="1000" b="0" i="0" baseline="0" dirty="0">
                        <a:solidFill>
                          <a:schemeClr val="tx1"/>
                        </a:solidFill>
                      </a:endParaRPr>
                    </a:p>
                    <a:p>
                      <a:pPr algn="ctr"/>
                      <a:r>
                        <a:rPr kumimoji="1" lang="zh-TW" altLang="en-US" sz="1000" b="0" i="0" baseline="0" dirty="0">
                          <a:solidFill>
                            <a:schemeClr val="tx1"/>
                          </a:solidFill>
                        </a:rPr>
                        <a:t>画面</a:t>
                      </a:r>
                      <a:endParaRPr kumimoji="1" lang="ja-JP" altLang="en-US" sz="1000" b="0" i="0" baseline="0" dirty="0">
                        <a:solidFill>
                          <a:schemeClr val="tx1"/>
                        </a:solidFill>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19822637"/>
                  </a:ext>
                </a:extLst>
              </a:tr>
            </a:tbl>
          </a:graphicData>
        </a:graphic>
      </p:graphicFrame>
      <p:cxnSp>
        <p:nvCxnSpPr>
          <p:cNvPr id="56" name="直線矢印コネクタ 426">
            <a:extLst>
              <a:ext uri="{FF2B5EF4-FFF2-40B4-BE49-F238E27FC236}">
                <a16:creationId xmlns:a16="http://schemas.microsoft.com/office/drawing/2014/main" id="{7C97C8EA-ED29-42C4-9A75-1E4874A6FFA4}"/>
              </a:ext>
            </a:extLst>
          </p:cNvPr>
          <p:cNvCxnSpPr>
            <a:stCxn id="55" idx="1"/>
            <a:endCxn id="21" idx="0"/>
          </p:cNvCxnSpPr>
          <p:nvPr/>
        </p:nvCxnSpPr>
        <p:spPr>
          <a:xfrm rot="10800000" flipV="1">
            <a:off x="6308059" y="4028459"/>
            <a:ext cx="527471" cy="1057711"/>
          </a:xfrm>
          <a:prstGeom prst="bentConnector2">
            <a:avLst/>
          </a:prstGeom>
          <a:ln w="25400">
            <a:solidFill>
              <a:schemeClr val="bg1">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直線矢印コネクタ 426">
            <a:extLst>
              <a:ext uri="{FF2B5EF4-FFF2-40B4-BE49-F238E27FC236}">
                <a16:creationId xmlns:a16="http://schemas.microsoft.com/office/drawing/2014/main" id="{7C97C8EA-ED29-42C4-9A75-1E4874A6FFA4}"/>
              </a:ext>
            </a:extLst>
          </p:cNvPr>
          <p:cNvCxnSpPr>
            <a:endCxn id="55" idx="3"/>
          </p:cNvCxnSpPr>
          <p:nvPr/>
        </p:nvCxnSpPr>
        <p:spPr>
          <a:xfrm rot="16200000" flipV="1">
            <a:off x="7863875" y="4224114"/>
            <a:ext cx="1048822" cy="657514"/>
          </a:xfrm>
          <a:prstGeom prst="bentConnector2">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6" name="テキスト ボックス 65"/>
          <p:cNvSpPr txBox="1"/>
          <p:nvPr/>
        </p:nvSpPr>
        <p:spPr>
          <a:xfrm>
            <a:off x="8745842" y="4872016"/>
            <a:ext cx="1210678" cy="169277"/>
          </a:xfrm>
          <a:prstGeom prst="rect">
            <a:avLst/>
          </a:prstGeom>
          <a:no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effectLst/>
                <a:uLnTx/>
                <a:uFillTx/>
                <a:latin typeface="+mn-ea"/>
                <a:ea typeface="+mn-ea"/>
                <a:cs typeface="+mn-cs"/>
              </a:rPr>
              <a:t>[</a:t>
            </a:r>
            <a:r>
              <a:rPr kumimoji="1" lang="ja-JP" altLang="en-US" sz="1000" b="0" i="0" u="none" strike="noStrike" kern="1200" cap="none" spc="0" normalizeH="0" baseline="0" noProof="0" dirty="0">
                <a:ln>
                  <a:noFill/>
                </a:ln>
                <a:effectLst/>
                <a:uLnTx/>
                <a:uFillTx/>
                <a:latin typeface="+mn-ea"/>
                <a:ea typeface="+mn-ea"/>
                <a:cs typeface="+mn-cs"/>
              </a:rPr>
              <a:t>ステータス更新履歴</a:t>
            </a:r>
            <a:r>
              <a:rPr kumimoji="1" lang="en-US" altLang="ja-JP" sz="1000" b="0" i="0" u="none" strike="noStrike" kern="1200" cap="none" spc="0" normalizeH="0" baseline="0" noProof="0" dirty="0">
                <a:ln>
                  <a:noFill/>
                </a:ln>
                <a:effectLst/>
                <a:uLnTx/>
                <a:uFillTx/>
                <a:latin typeface="+mn-ea"/>
                <a:ea typeface="+mn-ea"/>
                <a:cs typeface="+mn-cs"/>
              </a:rPr>
              <a:t>]</a:t>
            </a:r>
            <a:r>
              <a:rPr lang="en-US" altLang="ja-JP" sz="1000" dirty="0">
                <a:latin typeface="+mn-ea"/>
                <a:ea typeface="+mn-ea"/>
              </a:rPr>
              <a:t> </a:t>
            </a:r>
            <a:endParaRPr kumimoji="1" lang="ja-JP" altLang="en-US" sz="1000" b="0" i="0" u="none" strike="noStrike" kern="1200" cap="none" spc="0" normalizeH="0" baseline="0" noProof="0" dirty="0">
              <a:ln>
                <a:noFill/>
              </a:ln>
              <a:effectLst/>
              <a:uLnTx/>
              <a:uFillTx/>
              <a:latin typeface="+mn-ea"/>
              <a:ea typeface="+mn-ea"/>
            </a:endParaRPr>
          </a:p>
        </p:txBody>
      </p:sp>
      <p:sp>
        <p:nvSpPr>
          <p:cNvPr id="67" name="テキスト ボックス 66"/>
          <p:cNvSpPr txBox="1"/>
          <p:nvPr/>
        </p:nvSpPr>
        <p:spPr>
          <a:xfrm>
            <a:off x="6329925" y="4872016"/>
            <a:ext cx="1210678" cy="169277"/>
          </a:xfrm>
          <a:prstGeom prst="rect">
            <a:avLst/>
          </a:prstGeom>
          <a:noFill/>
        </p:spPr>
        <p:txBody>
          <a:bodyPr wrap="square" lIns="0" tIns="0" rIns="0" bIns="0" rtlCol="0">
            <a:spAutoFit/>
          </a:bodyPr>
          <a:lstStyle/>
          <a:p>
            <a:pPr lvl="0">
              <a:lnSpc>
                <a:spcPct val="110000"/>
              </a:lnSpc>
              <a:defRPr/>
            </a:pPr>
            <a:r>
              <a:rPr kumimoji="1" lang="en-US" altLang="ja-JP" sz="1000" b="0" i="0" u="none" strike="noStrike" kern="1200" cap="none" spc="0" normalizeH="0" baseline="0" noProof="0" dirty="0">
                <a:ln>
                  <a:noFill/>
                </a:ln>
                <a:effectLst/>
                <a:uLnTx/>
                <a:uFillTx/>
                <a:latin typeface="+mn-ea"/>
                <a:ea typeface="+mn-ea"/>
                <a:cs typeface="+mn-cs"/>
              </a:rPr>
              <a:t>[</a:t>
            </a:r>
            <a:r>
              <a:rPr kumimoji="1" lang="ja-JP" altLang="en-US" sz="1000" b="0" i="0" u="none" strike="noStrike" kern="1200" cap="none" spc="0" normalizeH="0" baseline="0" noProof="0" dirty="0">
                <a:ln>
                  <a:noFill/>
                </a:ln>
                <a:effectLst/>
                <a:uLnTx/>
                <a:uFillTx/>
                <a:latin typeface="+mn-ea"/>
                <a:ea typeface="+mn-ea"/>
                <a:cs typeface="+mn-cs"/>
              </a:rPr>
              <a:t>ステータス更新履歴</a:t>
            </a:r>
            <a:r>
              <a:rPr kumimoji="1" lang="en-US" altLang="ja-JP" sz="1000" b="0" i="0" u="none" strike="noStrike" kern="1200" cap="none" spc="0" normalizeH="0" baseline="0" noProof="0" dirty="0">
                <a:ln>
                  <a:noFill/>
                </a:ln>
                <a:effectLst/>
                <a:uLnTx/>
                <a:uFillTx/>
                <a:latin typeface="+mn-ea"/>
                <a:ea typeface="+mn-ea"/>
                <a:cs typeface="+mn-cs"/>
              </a:rPr>
              <a:t>]</a:t>
            </a:r>
            <a:endParaRPr kumimoji="1" lang="ja-JP" altLang="en-US" sz="1000" b="0" i="0" u="none" strike="noStrike" kern="1200" cap="none" spc="0" normalizeH="0" baseline="0" noProof="0" dirty="0">
              <a:ln>
                <a:noFill/>
              </a:ln>
              <a:effectLst/>
              <a:uLnTx/>
              <a:uFillTx/>
              <a:latin typeface="+mn-ea"/>
              <a:ea typeface="+mn-ea"/>
            </a:endParaRPr>
          </a:p>
        </p:txBody>
      </p:sp>
      <p:sp>
        <p:nvSpPr>
          <p:cNvPr id="64" name="楕円 63"/>
          <p:cNvSpPr/>
          <p:nvPr/>
        </p:nvSpPr>
        <p:spPr bwMode="auto">
          <a:xfrm>
            <a:off x="6207995" y="4219629"/>
            <a:ext cx="216000" cy="216000"/>
          </a:xfrm>
          <a:prstGeom prst="ellipse">
            <a:avLst/>
          </a:prstGeom>
          <a:solidFill>
            <a:schemeClr val="bg1"/>
          </a:solidFill>
          <a:ln w="127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chemeClr val="bg1">
                    <a:lumMod val="50000"/>
                  </a:schemeClr>
                </a:solidFill>
                <a:effectLst/>
                <a:uLnTx/>
                <a:uFillTx/>
                <a:latin typeface="+mn-ea"/>
                <a:ea typeface="+mn-ea"/>
                <a:cs typeface="+mn-cs"/>
              </a:rPr>
              <a:t>P</a:t>
            </a:r>
            <a:endParaRPr kumimoji="1" lang="ja-JP" altLang="en-US" sz="1000" b="1" i="0" u="none" strike="noStrike" kern="1200" cap="none" spc="0" normalizeH="0" baseline="0" noProof="0" dirty="0">
              <a:ln>
                <a:noFill/>
              </a:ln>
              <a:solidFill>
                <a:schemeClr val="bg1">
                  <a:lumMod val="50000"/>
                </a:schemeClr>
              </a:solidFill>
              <a:effectLst/>
              <a:uLnTx/>
              <a:uFillTx/>
              <a:latin typeface="+mn-ea"/>
              <a:ea typeface="+mn-ea"/>
              <a:cs typeface="+mn-cs"/>
            </a:endParaRPr>
          </a:p>
        </p:txBody>
      </p:sp>
      <p:sp>
        <p:nvSpPr>
          <p:cNvPr id="65" name="楕円 64"/>
          <p:cNvSpPr/>
          <p:nvPr/>
        </p:nvSpPr>
        <p:spPr bwMode="auto">
          <a:xfrm>
            <a:off x="8591792" y="4219629"/>
            <a:ext cx="216000" cy="216000"/>
          </a:xfrm>
          <a:prstGeom prst="ellipse">
            <a:avLst/>
          </a:prstGeom>
          <a:solidFill>
            <a:schemeClr val="bg1"/>
          </a:solidFill>
          <a:ln w="127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chemeClr val="bg1">
                    <a:lumMod val="50000"/>
                  </a:schemeClr>
                </a:solidFill>
                <a:effectLst/>
                <a:uLnTx/>
                <a:uFillTx/>
                <a:latin typeface="+mn-ea"/>
                <a:ea typeface="+mn-ea"/>
                <a:cs typeface="+mn-cs"/>
              </a:rPr>
              <a:t>P</a:t>
            </a:r>
            <a:endParaRPr kumimoji="1" lang="ja-JP" altLang="en-US" sz="1000" b="1" i="0" u="none" strike="noStrike" kern="1200" cap="none" spc="0" normalizeH="0" baseline="0" noProof="0" dirty="0">
              <a:ln>
                <a:noFill/>
              </a:ln>
              <a:solidFill>
                <a:schemeClr val="bg1">
                  <a:lumMod val="50000"/>
                </a:schemeClr>
              </a:solidFill>
              <a:effectLst/>
              <a:uLnTx/>
              <a:uFillTx/>
              <a:latin typeface="+mn-ea"/>
              <a:ea typeface="+mn-ea"/>
              <a:cs typeface="+mn-cs"/>
            </a:endParaRPr>
          </a:p>
        </p:txBody>
      </p:sp>
      <p:grpSp>
        <p:nvGrpSpPr>
          <p:cNvPr id="4" name="グループ化 3"/>
          <p:cNvGrpSpPr/>
          <p:nvPr/>
        </p:nvGrpSpPr>
        <p:grpSpPr>
          <a:xfrm>
            <a:off x="9298741" y="2452628"/>
            <a:ext cx="2993479" cy="1000585"/>
            <a:chOff x="9298741" y="2638361"/>
            <a:chExt cx="2993479" cy="1000585"/>
          </a:xfrm>
        </p:grpSpPr>
        <p:cxnSp>
          <p:nvCxnSpPr>
            <p:cNvPr id="10" name="直線矢印コネクタ 9">
              <a:extLst>
                <a:ext uri="{FF2B5EF4-FFF2-40B4-BE49-F238E27FC236}">
                  <a16:creationId xmlns:a16="http://schemas.microsoft.com/office/drawing/2014/main" id="{6BCE24A8-6629-43AB-8AA9-01F7DCC7177A}"/>
                </a:ext>
              </a:extLst>
            </p:cNvPr>
            <p:cNvCxnSpPr/>
            <p:nvPr/>
          </p:nvCxnSpPr>
          <p:spPr>
            <a:xfrm rot="5400000" flipV="1">
              <a:off x="10142597" y="2488567"/>
              <a:ext cx="0" cy="634265"/>
            </a:xfrm>
            <a:prstGeom prst="straightConnector1">
              <a:avLst/>
            </a:prstGeom>
            <a:ln w="254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9A291C42-9950-445B-85BE-6C10B3419788}"/>
                </a:ext>
              </a:extLst>
            </p:cNvPr>
            <p:cNvSpPr txBox="1"/>
            <p:nvPr/>
          </p:nvSpPr>
          <p:spPr>
            <a:xfrm>
              <a:off x="9331860" y="2692402"/>
              <a:ext cx="460485" cy="226591"/>
            </a:xfrm>
            <a:prstGeom prst="rect">
              <a:avLst/>
            </a:prstGeom>
            <a:noFill/>
            <a:ln>
              <a:noFill/>
            </a:ln>
          </p:spPr>
          <p:txBody>
            <a:bodyPr wrap="square" lIns="0" tIns="36000" rIns="0" bIns="3600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noProof="0" dirty="0">
                  <a:ln>
                    <a:noFill/>
                  </a:ln>
                  <a:solidFill>
                    <a:prstClr val="black"/>
                  </a:solidFill>
                  <a:effectLst/>
                  <a:uLnTx/>
                  <a:uFillTx/>
                  <a:latin typeface="+mn-ea"/>
                  <a:ea typeface="+mn-ea"/>
                  <a:cs typeface="+mn-cs"/>
                </a:rPr>
                <a:t>【</a:t>
              </a:r>
              <a:r>
                <a:rPr kumimoji="1" lang="ja-JP" altLang="en-US" sz="1000" b="0" i="0" u="none" strike="noStrike" kern="1200" cap="none" spc="0" normalizeH="0" noProof="0" dirty="0">
                  <a:ln>
                    <a:noFill/>
                  </a:ln>
                  <a:solidFill>
                    <a:prstClr val="black"/>
                  </a:solidFill>
                  <a:effectLst/>
                  <a:uLnTx/>
                  <a:uFillTx/>
                  <a:latin typeface="+mn-ea"/>
                  <a:ea typeface="+mn-ea"/>
                  <a:cs typeface="+mn-cs"/>
                </a:rPr>
                <a:t>凡例</a:t>
              </a:r>
              <a:r>
                <a:rPr kumimoji="1" lang="en-US" altLang="ja-JP" sz="1000" b="0" i="0" u="none" strike="noStrike" kern="1200" cap="none" spc="0" normalizeH="0" noProof="0" dirty="0">
                  <a:ln>
                    <a:noFill/>
                  </a:ln>
                  <a:solidFill>
                    <a:prstClr val="black"/>
                  </a:solidFill>
                  <a:effectLst/>
                  <a:uLnTx/>
                  <a:uFillTx/>
                  <a:latin typeface="+mn-ea"/>
                  <a:ea typeface="+mn-ea"/>
                  <a:cs typeface="+mn-cs"/>
                </a:rPr>
                <a:t>】</a:t>
              </a:r>
              <a:endParaRPr kumimoji="1" lang="ja-JP" altLang="en-US" sz="1000" b="0" i="0" u="none" strike="noStrike" kern="1200" cap="none" spc="0" normalizeH="0" noProof="0" dirty="0">
                <a:ln>
                  <a:noFill/>
                </a:ln>
                <a:solidFill>
                  <a:prstClr val="black"/>
                </a:solidFill>
                <a:effectLst/>
                <a:uLnTx/>
                <a:uFillTx/>
                <a:latin typeface="+mn-ea"/>
                <a:ea typeface="+mn-ea"/>
                <a:cs typeface="+mn-cs"/>
              </a:endParaRPr>
            </a:p>
          </p:txBody>
        </p:sp>
        <p:sp>
          <p:nvSpPr>
            <p:cNvPr id="12" name="テキスト ボックス 11">
              <a:extLst>
                <a:ext uri="{FF2B5EF4-FFF2-40B4-BE49-F238E27FC236}">
                  <a16:creationId xmlns:a16="http://schemas.microsoft.com/office/drawing/2014/main" id="{EBBC7E0E-5ED6-4AC0-A423-5FDFD26B92BA}"/>
                </a:ext>
              </a:extLst>
            </p:cNvPr>
            <p:cNvSpPr txBox="1"/>
            <p:nvPr/>
          </p:nvSpPr>
          <p:spPr>
            <a:xfrm>
              <a:off x="10478417" y="2644135"/>
              <a:ext cx="1393985" cy="226591"/>
            </a:xfrm>
            <a:prstGeom prst="rect">
              <a:avLst/>
            </a:prstGeom>
            <a:solidFill>
              <a:schemeClr val="bg1"/>
            </a:solidFill>
            <a:ln>
              <a:noFill/>
            </a:ln>
          </p:spPr>
          <p:txBody>
            <a:bodyPr wrap="square" lIns="0" tIns="36000" rIns="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dirty="0">
                  <a:ln>
                    <a:noFill/>
                  </a:ln>
                  <a:solidFill>
                    <a:prstClr val="black"/>
                  </a:solidFill>
                  <a:effectLst/>
                  <a:uLnTx/>
                  <a:uFillTx/>
                  <a:latin typeface="+mn-ea"/>
                  <a:ea typeface="+mn-ea"/>
                  <a:cs typeface="+mn-cs"/>
                </a:rPr>
                <a:t>：新規画面遷移</a:t>
              </a:r>
            </a:p>
          </p:txBody>
        </p:sp>
        <p:sp>
          <p:nvSpPr>
            <p:cNvPr id="14" name="テキスト ボックス 13">
              <a:extLst>
                <a:ext uri="{FF2B5EF4-FFF2-40B4-BE49-F238E27FC236}">
                  <a16:creationId xmlns:a16="http://schemas.microsoft.com/office/drawing/2014/main" id="{CD9DD5F9-7FB2-41C0-A1D2-777C5CF27B86}"/>
                </a:ext>
              </a:extLst>
            </p:cNvPr>
            <p:cNvSpPr txBox="1"/>
            <p:nvPr/>
          </p:nvSpPr>
          <p:spPr>
            <a:xfrm>
              <a:off x="10478416" y="3077168"/>
              <a:ext cx="1813804" cy="226591"/>
            </a:xfrm>
            <a:prstGeom prst="rect">
              <a:avLst/>
            </a:prstGeom>
            <a:solidFill>
              <a:schemeClr val="bg1"/>
            </a:solidFill>
            <a:ln>
              <a:noFill/>
            </a:ln>
          </p:spPr>
          <p:txBody>
            <a:bodyPr wrap="square" lIns="0" tIns="36000" rIns="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dirty="0">
                  <a:ln>
                    <a:noFill/>
                  </a:ln>
                  <a:solidFill>
                    <a:prstClr val="black"/>
                  </a:solidFill>
                  <a:effectLst/>
                  <a:uLnTx/>
                  <a:uFillTx/>
                  <a:latin typeface="+mn-ea"/>
                  <a:ea typeface="+mn-ea"/>
                  <a:cs typeface="+mn-cs"/>
                </a:rPr>
                <a:t>：新規ポップアップによる画面遷移</a:t>
              </a:r>
            </a:p>
          </p:txBody>
        </p:sp>
        <p:cxnSp>
          <p:nvCxnSpPr>
            <p:cNvPr id="15" name="直線矢印コネクタ 14">
              <a:extLst>
                <a:ext uri="{FF2B5EF4-FFF2-40B4-BE49-F238E27FC236}">
                  <a16:creationId xmlns:a16="http://schemas.microsoft.com/office/drawing/2014/main" id="{7C97C8EA-ED29-42C4-9A75-1E4874A6FFA4}"/>
                </a:ext>
              </a:extLst>
            </p:cNvPr>
            <p:cNvCxnSpPr/>
            <p:nvPr/>
          </p:nvCxnSpPr>
          <p:spPr>
            <a:xfrm rot="5400000" flipV="1">
              <a:off x="10142598" y="2669111"/>
              <a:ext cx="0" cy="634265"/>
            </a:xfrm>
            <a:prstGeom prst="straightConnector1">
              <a:avLst/>
            </a:prstGeom>
            <a:ln w="25400">
              <a:solidFill>
                <a:schemeClr val="bg1">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CD9DD5F9-7FB2-41C0-A1D2-777C5CF27B86}"/>
                </a:ext>
              </a:extLst>
            </p:cNvPr>
            <p:cNvSpPr txBox="1"/>
            <p:nvPr/>
          </p:nvSpPr>
          <p:spPr>
            <a:xfrm>
              <a:off x="10478417" y="2851558"/>
              <a:ext cx="1539007" cy="226591"/>
            </a:xfrm>
            <a:prstGeom prst="rect">
              <a:avLst/>
            </a:prstGeom>
            <a:noFill/>
            <a:ln>
              <a:noFill/>
            </a:ln>
          </p:spPr>
          <p:txBody>
            <a:bodyPr wrap="square" lIns="0" tIns="36000" rIns="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dirty="0">
                  <a:ln>
                    <a:noFill/>
                  </a:ln>
                  <a:solidFill>
                    <a:prstClr val="black"/>
                  </a:solidFill>
                  <a:effectLst/>
                  <a:uLnTx/>
                  <a:uFillTx/>
                  <a:latin typeface="+mn-ea"/>
                  <a:ea typeface="+mn-ea"/>
                  <a:cs typeface="+mn-cs"/>
                </a:rPr>
                <a:t>：既存画面遷移</a:t>
              </a:r>
            </a:p>
          </p:txBody>
        </p:sp>
        <p:sp>
          <p:nvSpPr>
            <p:cNvPr id="17" name="楕円 16"/>
            <p:cNvSpPr/>
            <p:nvPr/>
          </p:nvSpPr>
          <p:spPr bwMode="auto">
            <a:xfrm>
              <a:off x="9988876" y="3081528"/>
              <a:ext cx="214745" cy="216000"/>
            </a:xfrm>
            <a:prstGeom prst="ellipse">
              <a:avLst/>
            </a:prstGeom>
            <a:solidFill>
              <a:schemeClr val="bg1"/>
            </a:solidFill>
            <a:ln w="12700" cap="flat" cmpd="sng" algn="ctr">
              <a:solidFill>
                <a:srgbClr val="0000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rgbClr val="0000FF"/>
                  </a:solidFill>
                  <a:effectLst/>
                  <a:uLnTx/>
                  <a:uFillTx/>
                  <a:latin typeface="+mn-ea"/>
                  <a:ea typeface="+mn-ea"/>
                  <a:cs typeface="+mn-cs"/>
                </a:rPr>
                <a:t>P</a:t>
              </a:r>
              <a:endParaRPr kumimoji="1" lang="ja-JP" altLang="en-US" sz="1000" b="1" i="0" u="none" strike="noStrike" kern="1200" cap="none" spc="0" normalizeH="0" baseline="0" noProof="0" dirty="0">
                <a:ln>
                  <a:noFill/>
                </a:ln>
                <a:solidFill>
                  <a:srgbClr val="0000FF"/>
                </a:solidFill>
                <a:effectLst/>
                <a:uLnTx/>
                <a:uFillTx/>
                <a:latin typeface="+mn-ea"/>
                <a:ea typeface="+mn-ea"/>
                <a:cs typeface="+mn-cs"/>
              </a:endParaRPr>
            </a:p>
          </p:txBody>
        </p:sp>
        <p:sp>
          <p:nvSpPr>
            <p:cNvPr id="18" name="正方形/長方形 17">
              <a:extLst>
                <a:ext uri="{FF2B5EF4-FFF2-40B4-BE49-F238E27FC236}">
                  <a16:creationId xmlns:a16="http://schemas.microsoft.com/office/drawing/2014/main" id="{B10DD642-0DB7-A780-7840-4CBF2C1AE90C}"/>
                </a:ext>
              </a:extLst>
            </p:cNvPr>
            <p:cNvSpPr/>
            <p:nvPr/>
          </p:nvSpPr>
          <p:spPr bwMode="auto">
            <a:xfrm>
              <a:off x="9298741" y="2638361"/>
              <a:ext cx="2993479" cy="1000585"/>
            </a:xfrm>
            <a:prstGeom prst="rect">
              <a:avLst/>
            </a:prstGeom>
            <a:noFill/>
            <a:ln w="9525"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00" dirty="0">
                <a:solidFill>
                  <a:srgbClr val="0000FF"/>
                </a:solidFill>
                <a:latin typeface="+mn-ea"/>
                <a:ea typeface="+mn-ea"/>
              </a:endParaRPr>
            </a:p>
          </p:txBody>
        </p:sp>
        <p:sp>
          <p:nvSpPr>
            <p:cNvPr id="72" name="テキスト ボックス 71">
              <a:extLst>
                <a:ext uri="{FF2B5EF4-FFF2-40B4-BE49-F238E27FC236}">
                  <a16:creationId xmlns:a16="http://schemas.microsoft.com/office/drawing/2014/main" id="{CD9DD5F9-7FB2-41C0-A1D2-777C5CF27B86}"/>
                </a:ext>
              </a:extLst>
            </p:cNvPr>
            <p:cNvSpPr txBox="1"/>
            <p:nvPr/>
          </p:nvSpPr>
          <p:spPr>
            <a:xfrm>
              <a:off x="10478416" y="3324195"/>
              <a:ext cx="1813804" cy="226591"/>
            </a:xfrm>
            <a:prstGeom prst="rect">
              <a:avLst/>
            </a:prstGeom>
            <a:solidFill>
              <a:schemeClr val="bg1"/>
            </a:solidFill>
            <a:ln>
              <a:noFill/>
            </a:ln>
          </p:spPr>
          <p:txBody>
            <a:bodyPr wrap="square" lIns="0" tIns="36000" rIns="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noProof="0" dirty="0">
                  <a:ln>
                    <a:noFill/>
                  </a:ln>
                  <a:solidFill>
                    <a:prstClr val="black"/>
                  </a:solidFill>
                  <a:effectLst/>
                  <a:uLnTx/>
                  <a:uFillTx/>
                  <a:latin typeface="+mn-ea"/>
                  <a:ea typeface="+mn-ea"/>
                  <a:cs typeface="+mn-cs"/>
                </a:rPr>
                <a:t>：既存ポップアップによる画面遷移</a:t>
              </a:r>
            </a:p>
          </p:txBody>
        </p:sp>
        <p:sp>
          <p:nvSpPr>
            <p:cNvPr id="74" name="楕円 73"/>
            <p:cNvSpPr/>
            <p:nvPr/>
          </p:nvSpPr>
          <p:spPr bwMode="auto">
            <a:xfrm>
              <a:off x="9988876" y="3357130"/>
              <a:ext cx="214745" cy="216000"/>
            </a:xfrm>
            <a:prstGeom prst="ellipse">
              <a:avLst/>
            </a:prstGeom>
            <a:solidFill>
              <a:schemeClr val="bg1"/>
            </a:solidFill>
            <a:ln w="12700" cap="flat" cmpd="sng" algn="ctr">
              <a:solidFill>
                <a:schemeClr val="bg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649288" rtl="0" eaLnBrk="1" fontAlgn="base" latinLnBrk="0" hangingPunct="1">
                <a:lnSpc>
                  <a:spcPct val="100000"/>
                </a:lnSpc>
                <a:spcBef>
                  <a:spcPct val="0"/>
                </a:spcBef>
                <a:spcAft>
                  <a:spcPct val="0"/>
                </a:spcAft>
                <a:buClrTx/>
                <a:buSzTx/>
                <a:buFontTx/>
                <a:buNone/>
                <a:tabLst/>
                <a:defRPr/>
              </a:pPr>
              <a:r>
                <a:rPr kumimoji="1" lang="en-US" altLang="ja-JP" sz="1000" b="1" i="0" u="none" strike="noStrike" kern="1200" cap="none" spc="0" normalizeH="0" baseline="0" noProof="0" dirty="0">
                  <a:ln>
                    <a:noFill/>
                  </a:ln>
                  <a:solidFill>
                    <a:schemeClr val="bg1">
                      <a:lumMod val="50000"/>
                    </a:schemeClr>
                  </a:solidFill>
                  <a:effectLst/>
                  <a:uLnTx/>
                  <a:uFillTx/>
                  <a:latin typeface="+mn-ea"/>
                  <a:ea typeface="+mn-ea"/>
                  <a:cs typeface="+mn-cs"/>
                </a:rPr>
                <a:t>P</a:t>
              </a:r>
              <a:endParaRPr kumimoji="1" lang="ja-JP" altLang="en-US" sz="1000" b="1" i="0" u="none" strike="noStrike" kern="1200" cap="none" spc="0" normalizeH="0" baseline="0" noProof="0" dirty="0">
                <a:ln>
                  <a:noFill/>
                </a:ln>
                <a:solidFill>
                  <a:schemeClr val="bg1">
                    <a:lumMod val="50000"/>
                  </a:schemeClr>
                </a:solidFill>
                <a:effectLst/>
                <a:uLnTx/>
                <a:uFillTx/>
                <a:latin typeface="+mn-ea"/>
                <a:ea typeface="+mn-ea"/>
                <a:cs typeface="+mn-cs"/>
              </a:endParaRPr>
            </a:p>
          </p:txBody>
        </p:sp>
      </p:grpSp>
    </p:spTree>
    <p:extLst>
      <p:ext uri="{BB962C8B-B14F-4D97-AF65-F5344CB8AC3E}">
        <p14:creationId xmlns:p14="http://schemas.microsoft.com/office/powerpoint/2010/main" val="777067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工事情報更新画面</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1" name="図 10"/>
          <p:cNvPicPr>
            <a:picLocks noChangeAspect="1"/>
          </p:cNvPicPr>
          <p:nvPr/>
        </p:nvPicPr>
        <p:blipFill>
          <a:blip r:embed="rId2"/>
          <a:stretch>
            <a:fillRect/>
          </a:stretch>
        </p:blipFill>
        <p:spPr>
          <a:xfrm>
            <a:off x="554804" y="3107771"/>
            <a:ext cx="7328569" cy="4569442"/>
          </a:xfrm>
          <a:prstGeom prst="rect">
            <a:avLst/>
          </a:prstGeom>
          <a:ln>
            <a:solidFill>
              <a:schemeClr val="tx1"/>
            </a:solidFill>
          </a:ln>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２</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】【A】</a:t>
            </a:r>
            <a:r>
              <a:rPr lang="ja-JP" altLang="en-US" dirty="0">
                <a:latin typeface="+mn-ea"/>
                <a:ea typeface="+mn-ea"/>
              </a:rPr>
              <a:t>工事情報更新画面の番ポ工事依頼ボタン押下により</a:t>
            </a:r>
            <a:r>
              <a:rPr lang="en-US" altLang="ja-JP" dirty="0">
                <a:latin typeface="+mn-ea"/>
                <a:ea typeface="+mn-ea"/>
              </a:rPr>
              <a:t>BB-CASTAR</a:t>
            </a:r>
            <a:r>
              <a:rPr lang="ja-JP" altLang="en-US" dirty="0">
                <a:latin typeface="+mn-ea"/>
                <a:ea typeface="+mn-ea"/>
              </a:rPr>
              <a:t>に（ひかり電話）工事依頼情報流通（番ポ工事）を送信可能とする</a:t>
            </a:r>
          </a:p>
          <a:p>
            <a:r>
              <a:rPr lang="ja-JP" altLang="en-US" dirty="0">
                <a:latin typeface="+mn-ea"/>
                <a:ea typeface="+mn-ea"/>
              </a:rPr>
              <a:t>　　ボタン押下により</a:t>
            </a:r>
            <a:r>
              <a:rPr lang="en-US" altLang="ja-JP" dirty="0">
                <a:latin typeface="+mn-ea"/>
                <a:ea typeface="+mn-ea"/>
              </a:rPr>
              <a:t>BB-CASTAR</a:t>
            </a:r>
            <a:r>
              <a:rPr lang="ja-JP" altLang="en-US" dirty="0">
                <a:latin typeface="+mn-ea"/>
                <a:ea typeface="+mn-ea"/>
              </a:rPr>
              <a:t>へ（ひかり電話）工事依頼情報流通（番ポ工事）を流通する</a:t>
            </a:r>
          </a:p>
          <a:p>
            <a:endParaRPr lang="ja-JP" altLang="en-US" dirty="0">
              <a:latin typeface="+mn-ea"/>
              <a:ea typeface="+mn-ea"/>
            </a:endParaRPr>
          </a:p>
          <a:p>
            <a:endParaRPr lang="ja-JP" altLang="en-US" dirty="0">
              <a:latin typeface="+mn-ea"/>
              <a:ea typeface="+mn-ea"/>
            </a:endParaRP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7</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4</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24" name="正方形/長方形 23"/>
          <p:cNvSpPr/>
          <p:nvPr/>
        </p:nvSpPr>
        <p:spPr bwMode="auto">
          <a:xfrm>
            <a:off x="5071889" y="3151004"/>
            <a:ext cx="604639" cy="194722"/>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4" name="AutoShape 81">
            <a:extLst>
              <a:ext uri="{FF2B5EF4-FFF2-40B4-BE49-F238E27FC236}">
                <a16:creationId xmlns:a16="http://schemas.microsoft.com/office/drawing/2014/main" id="{A9B90A21-AC3E-1D4D-E757-663E99245A2F}"/>
              </a:ext>
            </a:extLst>
          </p:cNvPr>
          <p:cNvSpPr>
            <a:spLocks/>
          </p:cNvSpPr>
          <p:nvPr/>
        </p:nvSpPr>
        <p:spPr bwMode="auto">
          <a:xfrm>
            <a:off x="7990951" y="2712367"/>
            <a:ext cx="4463156" cy="2376265"/>
          </a:xfrm>
          <a:prstGeom prst="borderCallout2">
            <a:avLst>
              <a:gd name="adj1" fmla="val 12471"/>
              <a:gd name="adj2" fmla="val -297"/>
              <a:gd name="adj3" fmla="val 12910"/>
              <a:gd name="adj4" fmla="val -19483"/>
              <a:gd name="adj5" fmla="val 22563"/>
              <a:gd name="adj6" fmla="val -51649"/>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lvl="0" algn="l" defTabSz="649288">
              <a:defRPr/>
            </a:pPr>
            <a:r>
              <a:rPr lang="en-US" altLang="ja-JP" sz="1000" dirty="0">
                <a:latin typeface="Meiryo UI"/>
                <a:ea typeface="Meiryo UI"/>
              </a:rPr>
              <a:t>【</a:t>
            </a:r>
            <a:r>
              <a:rPr lang="ja-JP" altLang="en-US" sz="1000" dirty="0">
                <a:latin typeface="Meiryo UI"/>
                <a:ea typeface="Meiryo UI"/>
              </a:rPr>
              <a:t>番ポ工事依頼</a:t>
            </a:r>
            <a:r>
              <a:rPr lang="en-US" altLang="ja-JP" sz="1000" dirty="0">
                <a:latin typeface="Meiryo UI"/>
                <a:ea typeface="Meiryo UI"/>
              </a:rPr>
              <a:t>】</a:t>
            </a:r>
            <a:r>
              <a:rPr lang="ja-JP" altLang="en-US" sz="1000" dirty="0">
                <a:latin typeface="Meiryo UI"/>
                <a:ea typeface="Meiryo UI"/>
              </a:rPr>
              <a:t>ボタン</a:t>
            </a:r>
            <a:endParaRPr lang="en-US" altLang="ja-JP" sz="1000" dirty="0">
              <a:latin typeface="Meiryo UI"/>
              <a:ea typeface="Meiryo UI"/>
            </a:endParaRPr>
          </a:p>
          <a:p>
            <a:pPr lvl="0" algn="l" defTabSz="649288">
              <a:defRPr/>
            </a:pPr>
            <a:r>
              <a:rPr lang="ja-JP" altLang="en-US" sz="1000" dirty="0">
                <a:latin typeface="Meiryo UI"/>
                <a:ea typeface="Meiryo UI"/>
              </a:rPr>
              <a:t>・</a:t>
            </a:r>
            <a:r>
              <a:rPr lang="en-US" altLang="ja-JP" sz="1000" dirty="0">
                <a:latin typeface="Meiryo UI"/>
                <a:ea typeface="Meiryo UI"/>
              </a:rPr>
              <a:t>DIY</a:t>
            </a:r>
            <a:r>
              <a:rPr lang="ja-JP" altLang="en-US" sz="1000" dirty="0">
                <a:latin typeface="Meiryo UI"/>
                <a:ea typeface="Meiryo UI"/>
              </a:rPr>
              <a:t>かつ番ポ工事が対象でひかり電話工事が正常完了している場合に押下可能</a:t>
            </a:r>
            <a:endParaRPr lang="en-US" altLang="ja-JP" sz="1000" dirty="0">
              <a:latin typeface="Meiryo UI"/>
              <a:ea typeface="Meiryo UI"/>
            </a:endParaRPr>
          </a:p>
          <a:p>
            <a:pPr lvl="0" algn="l" defTabSz="649288">
              <a:defRPr/>
            </a:pPr>
            <a:r>
              <a:rPr lang="ja-JP" altLang="en-US" sz="1000" dirty="0">
                <a:latin typeface="Meiryo UI"/>
                <a:ea typeface="Meiryo UI"/>
              </a:rPr>
              <a:t>・番ポ工事依頼ボタンの制御条件を以下に示す</a:t>
            </a:r>
          </a:p>
          <a:p>
            <a:pPr lvl="0" algn="l" defTabSz="649288">
              <a:defRPr/>
            </a:pPr>
            <a:endParaRPr lang="ja-JP" altLang="en-US" sz="1000" dirty="0">
              <a:latin typeface="Meiryo UI"/>
              <a:ea typeface="Meiryo UI"/>
            </a:endParaRPr>
          </a:p>
          <a:p>
            <a:pPr algn="l" defTabSz="649288">
              <a:defRPr/>
            </a:pP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ボタン制御条件</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latin typeface="Meiryo UI"/>
              <a:ea typeface="Meiryo UI"/>
            </a:endParaRPr>
          </a:p>
        </p:txBody>
      </p:sp>
      <p:graphicFrame>
        <p:nvGraphicFramePr>
          <p:cNvPr id="12" name="表 11">
            <a:extLst>
              <a:ext uri="{FF2B5EF4-FFF2-40B4-BE49-F238E27FC236}">
                <a16:creationId xmlns:a16="http://schemas.microsoft.com/office/drawing/2014/main" id="{50772424-EF08-E0E8-DACD-70EE0E48F5AE}"/>
              </a:ext>
            </a:extLst>
          </p:cNvPr>
          <p:cNvGraphicFramePr>
            <a:graphicFrameLocks noGrp="1"/>
          </p:cNvGraphicFramePr>
          <p:nvPr>
            <p:extLst>
              <p:ext uri="{D42A27DB-BD31-4B8C-83A1-F6EECF244321}">
                <p14:modId xmlns:p14="http://schemas.microsoft.com/office/powerpoint/2010/main" val="957385033"/>
              </p:ext>
            </p:extLst>
          </p:nvPr>
        </p:nvGraphicFramePr>
        <p:xfrm>
          <a:off x="8098529" y="3553283"/>
          <a:ext cx="4248000" cy="825600"/>
        </p:xfrm>
        <a:graphic>
          <a:graphicData uri="http://schemas.openxmlformats.org/drawingml/2006/table">
            <a:tbl>
              <a:tblPr firstRow="1" bandRow="1">
                <a:tableStyleId>{5C22544A-7EE6-4342-B048-85BDC9FD1C3A}</a:tableStyleId>
              </a:tblPr>
              <a:tblGrid>
                <a:gridCol w="2700000">
                  <a:extLst>
                    <a:ext uri="{9D8B030D-6E8A-4147-A177-3AD203B41FA5}">
                      <a16:colId xmlns:a16="http://schemas.microsoft.com/office/drawing/2014/main" val="1529878492"/>
                    </a:ext>
                  </a:extLst>
                </a:gridCol>
                <a:gridCol w="1548000">
                  <a:extLst>
                    <a:ext uri="{9D8B030D-6E8A-4147-A177-3AD203B41FA5}">
                      <a16:colId xmlns:a16="http://schemas.microsoft.com/office/drawing/2014/main" val="2009052045"/>
                    </a:ext>
                  </a:extLst>
                </a:gridCol>
              </a:tblGrid>
              <a:tr h="360000">
                <a:tc>
                  <a:txBody>
                    <a:bodyPr/>
                    <a:lstStyle/>
                    <a:p>
                      <a:pPr algn="ctr"/>
                      <a:r>
                        <a:rPr kumimoji="1" lang="ja-JP" altLang="en-US" sz="1000" b="0" dirty="0">
                          <a:solidFill>
                            <a:schemeClr val="tx1"/>
                          </a:solidFill>
                          <a:latin typeface="+mn-ea"/>
                          <a:ea typeface="+mn-ea"/>
                        </a:rPr>
                        <a:t>ひかり電話工事（番ポ工事）依頼送信済フラグ </a:t>
                      </a:r>
                      <a:r>
                        <a:rPr kumimoji="1" lang="en-US" altLang="ja-JP" sz="1000" b="0" dirty="0">
                          <a:solidFill>
                            <a:schemeClr val="tx1"/>
                          </a:solidFill>
                          <a:latin typeface="+mn-ea"/>
                          <a:ea typeface="+mn-ea"/>
                        </a:rPr>
                        <a:t>*1</a:t>
                      </a:r>
                      <a:endParaRPr kumimoji="1" lang="ja-JP" altLang="en-US" sz="1000" b="0" dirty="0">
                        <a:solidFill>
                          <a:schemeClr val="tx1"/>
                        </a:solidFill>
                        <a:latin typeface="+mn-ea"/>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a:r>
                        <a:rPr lang="ja-JP" altLang="en-US" sz="1000" b="0" dirty="0">
                          <a:solidFill>
                            <a:srgbClr val="000000"/>
                          </a:solidFill>
                          <a:latin typeface="+mn-ea"/>
                          <a:ea typeface="+mn-ea"/>
                        </a:rPr>
                        <a:t>番ポ自動工事依頼ボタン</a:t>
                      </a:r>
                      <a:endParaRPr lang="en-US" altLang="ja-JP" sz="1000" b="0" dirty="0">
                        <a:solidFill>
                          <a:srgbClr val="000000"/>
                        </a:solidFill>
                        <a:latin typeface="+mn-ea"/>
                        <a:ea typeface="+mn-ea"/>
                      </a:endParaRPr>
                    </a:p>
                    <a:p>
                      <a:pPr algn="ctr"/>
                      <a:r>
                        <a:rPr kumimoji="1" lang="ja-JP" altLang="en-US" sz="1000" b="0" dirty="0">
                          <a:solidFill>
                            <a:srgbClr val="000000"/>
                          </a:solidFill>
                          <a:latin typeface="+mn-ea"/>
                          <a:ea typeface="+mn-ea"/>
                        </a:rPr>
                        <a:t>活性／非活性</a:t>
                      </a:r>
                      <a:endParaRPr kumimoji="1" lang="ja-JP" altLang="en-US" sz="1000" b="0" dirty="0">
                        <a:solidFill>
                          <a:schemeClr val="tx1"/>
                        </a:solidFill>
                        <a:latin typeface="+mn-ea"/>
                        <a:ea typeface="+mn-ea"/>
                      </a:endParaRPr>
                    </a:p>
                  </a:txBody>
                  <a:tcPr marL="18000" marR="18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2209160615"/>
                  </a:ext>
                </a:extLst>
              </a:tr>
              <a:tr h="0">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kumimoji="1" lang="en-US" altLang="ja-JP" sz="1000" b="0" dirty="0">
                          <a:solidFill>
                            <a:schemeClr val="tx1"/>
                          </a:solidFill>
                          <a:latin typeface="+mn-ea"/>
                          <a:ea typeface="+mn-ea"/>
                        </a:rPr>
                        <a:t>1:</a:t>
                      </a:r>
                      <a:r>
                        <a:rPr kumimoji="1" lang="ja-JP" altLang="en-US" sz="1000" b="0" dirty="0">
                          <a:solidFill>
                            <a:schemeClr val="tx1"/>
                          </a:solidFill>
                          <a:latin typeface="+mn-ea"/>
                          <a:ea typeface="+mn-ea"/>
                        </a:rPr>
                        <a:t>送信済</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latin typeface="+mn-ea"/>
                          <a:ea typeface="+mn-ea"/>
                        </a:rPr>
                        <a:t>非活性</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20501"/>
                  </a:ext>
                </a:extLst>
              </a:tr>
              <a:tr h="0">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n-ea"/>
                          <a:ea typeface="+mn-ea"/>
                        </a:rPr>
                        <a:t>上記以外</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000" b="0" dirty="0">
                          <a:solidFill>
                            <a:schemeClr val="tx1"/>
                          </a:solidFill>
                          <a:latin typeface="+mn-ea"/>
                          <a:ea typeface="+mn-ea"/>
                        </a:rPr>
                        <a:t>活性</a:t>
                      </a: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2851106"/>
                  </a:ext>
                </a:extLst>
              </a:tr>
            </a:tbl>
          </a:graphicData>
        </a:graphic>
      </p:graphicFrame>
      <p:sp>
        <p:nvSpPr>
          <p:cNvPr id="17" name="テキスト ボックス 16"/>
          <p:cNvSpPr txBox="1"/>
          <p:nvPr/>
        </p:nvSpPr>
        <p:spPr>
          <a:xfrm>
            <a:off x="8145719" y="4452035"/>
            <a:ext cx="4015721" cy="507831"/>
          </a:xfrm>
          <a:prstGeom prst="rect">
            <a:avLst/>
          </a:prstGeom>
          <a:solidFill>
            <a:schemeClr val="bg1"/>
          </a:solidFill>
        </p:spPr>
        <p:txBody>
          <a:bodyPr wrap="square" lIns="0" tIns="0" rIns="0" bIns="0" rtlCol="0">
            <a:spAutoFit/>
          </a:bodyPr>
          <a:lstStyle/>
          <a:p>
            <a:pPr marL="252000" lvl="0" indent="-252000" algn="l">
              <a:lnSpc>
                <a:spcPct val="110000"/>
              </a:lnSpc>
              <a:defRPr/>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：番ポ工事依頼を行った際、</a:t>
            </a:r>
            <a:r>
              <a:rPr lang="en-US" altLang="ja-JP" sz="1000" dirty="0">
                <a:latin typeface="+mn-ea"/>
                <a:ea typeface="+mn-ea"/>
              </a:rPr>
              <a:t>BB-CASTAR</a:t>
            </a:r>
            <a:r>
              <a:rPr lang="ja-JP" altLang="en-US" sz="1000" dirty="0">
                <a:latin typeface="+mn-ea"/>
                <a:ea typeface="+mn-ea"/>
              </a:rPr>
              <a:t>から「区分：正常系」の</a:t>
            </a:r>
            <a:r>
              <a:rPr lang="en-US" altLang="ja-JP" sz="1000" dirty="0">
                <a:latin typeface="+mn-ea"/>
                <a:ea typeface="+mn-ea"/>
              </a:rPr>
              <a:t>BB-CASTAR</a:t>
            </a:r>
            <a:r>
              <a:rPr lang="ja-JP" altLang="en-US" sz="1000" dirty="0">
                <a:latin typeface="+mn-ea"/>
                <a:ea typeface="+mn-ea"/>
              </a:rPr>
              <a:t>処理結果コード２（「３．２．０１　業務プロセス管理機能（２／２）」を参照）が返却された場合に「</a:t>
            </a:r>
            <a:r>
              <a:rPr lang="en-US" altLang="ja-JP" sz="1000" dirty="0">
                <a:latin typeface="+mn-ea"/>
                <a:ea typeface="+mn-ea"/>
              </a:rPr>
              <a:t>1:</a:t>
            </a:r>
            <a:r>
              <a:rPr lang="ja-JP" altLang="en-US" sz="1000" dirty="0">
                <a:latin typeface="+mn-ea"/>
                <a:ea typeface="+mn-ea"/>
              </a:rPr>
              <a:t>送信済」が設定される</a:t>
            </a:r>
          </a:p>
        </p:txBody>
      </p:sp>
    </p:spTree>
    <p:extLst>
      <p:ext uri="{BB962C8B-B14F-4D97-AF65-F5344CB8AC3E}">
        <p14:creationId xmlns:p14="http://schemas.microsoft.com/office/powerpoint/2010/main" val="185631548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３</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】【B】</a:t>
            </a:r>
            <a:r>
              <a:rPr lang="ja-JP" altLang="en-US" dirty="0">
                <a:latin typeface="+mn-ea"/>
                <a:ea typeface="+mn-ea"/>
              </a:rPr>
              <a:t>進捗状況照会詳細画面／工事情報更新画面に番ポ工事結果情報ボタンを追加する</a:t>
            </a:r>
          </a:p>
          <a:p>
            <a:r>
              <a:rPr lang="ja-JP" altLang="en-US" dirty="0">
                <a:latin typeface="+mn-ea"/>
                <a:ea typeface="+mn-ea"/>
              </a:rPr>
              <a:t>　　既存の進捗状況詳細画面／工事情報更新画面から、新規にポップアップで番ポ工事結果情報画面に遷移可能とする</a:t>
            </a:r>
          </a:p>
          <a:p>
            <a:endParaRPr lang="ja-JP" altLang="en-US" dirty="0">
              <a:latin typeface="+mn-ea"/>
              <a:ea typeface="+mn-ea"/>
            </a:endParaRPr>
          </a:p>
          <a:p>
            <a:endParaRPr lang="ja-JP" altLang="en-US" dirty="0">
              <a:latin typeface="+mn-ea"/>
              <a:ea typeface="+mn-ea"/>
            </a:endParaRP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8</a:t>
            </a:fld>
            <a:endParaRPr lang="en-US" altLang="ja-JP" dirty="0"/>
          </a:p>
        </p:txBody>
      </p:sp>
      <p:graphicFrame>
        <p:nvGraphicFramePr>
          <p:cNvPr id="16" name="表 15"/>
          <p:cNvGraphicFramePr>
            <a:graphicFrameLocks noGrp="1"/>
          </p:cNvGraphicFramePr>
          <p:nvPr>
            <p:extLst>
              <p:ext uri="{D42A27DB-BD31-4B8C-83A1-F6EECF244321}">
                <p14:modId xmlns:p14="http://schemas.microsoft.com/office/powerpoint/2010/main" val="282258570"/>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進捗状況照会 詳細画面／工事情報更新画面</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8" name="図 17"/>
          <p:cNvPicPr>
            <a:picLocks noChangeAspect="1"/>
          </p:cNvPicPr>
          <p:nvPr/>
        </p:nvPicPr>
        <p:blipFill>
          <a:blip r:embed="rId2"/>
          <a:stretch>
            <a:fillRect/>
          </a:stretch>
        </p:blipFill>
        <p:spPr>
          <a:xfrm>
            <a:off x="542278" y="3028169"/>
            <a:ext cx="7464604" cy="4679392"/>
          </a:xfrm>
          <a:prstGeom prst="rect">
            <a:avLst/>
          </a:prstGeom>
          <a:ln>
            <a:solidFill>
              <a:schemeClr val="tx1"/>
            </a:solidFill>
          </a:ln>
        </p:spPr>
      </p:pic>
      <p:graphicFrame>
        <p:nvGraphicFramePr>
          <p:cNvPr id="19" name="表 18">
            <a:extLst>
              <a:ext uri="{FF2B5EF4-FFF2-40B4-BE49-F238E27FC236}">
                <a16:creationId xmlns:a16="http://schemas.microsoft.com/office/drawing/2014/main" id="{57C7C714-1C63-4FEF-BD7C-0B043822FED8}"/>
              </a:ext>
            </a:extLst>
          </p:cNvPr>
          <p:cNvGraphicFramePr>
            <a:graphicFrameLocks noGrp="1"/>
          </p:cNvGraphicFramePr>
          <p:nvPr>
            <p:extLst>
              <p:ext uri="{D42A27DB-BD31-4B8C-83A1-F6EECF244321}">
                <p14:modId xmlns:p14="http://schemas.microsoft.com/office/powerpoint/2010/main" val="3360457341"/>
              </p:ext>
            </p:extLst>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050" b="0" baseline="0" dirty="0">
                          <a:solidFill>
                            <a:schemeClr val="tx1"/>
                          </a:solidFill>
                          <a:latin typeface="+mn-ea"/>
                        </a:rPr>
                        <a:t>3</a:t>
                      </a:r>
                      <a:r>
                        <a:rPr kumimoji="1" lang="ja-JP" altLang="en-US" sz="1050" b="0" baseline="0" dirty="0" err="1">
                          <a:solidFill>
                            <a:schemeClr val="tx1"/>
                          </a:solidFill>
                          <a:latin typeface="+mn-ea"/>
                        </a:rPr>
                        <a:t>、</a:t>
                      </a:r>
                      <a:r>
                        <a:rPr kumimoji="1" lang="en-US" altLang="ja-JP" sz="1050" b="0" baseline="0" dirty="0">
                          <a:solidFill>
                            <a:schemeClr val="tx1"/>
                          </a:solidFill>
                          <a:latin typeface="+mn-ea"/>
                        </a:rPr>
                        <a:t>4</a:t>
                      </a:r>
                      <a:endParaRPr kumimoji="1" lang="ja-JP" altLang="en-US" sz="1050" b="0" baseline="0" dirty="0">
                        <a:solidFill>
                          <a:schemeClr val="tx1"/>
                        </a:solidFill>
                        <a:latin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20" name="正方形/長方形 19"/>
          <p:cNvSpPr/>
          <p:nvPr/>
        </p:nvSpPr>
        <p:spPr bwMode="auto">
          <a:xfrm>
            <a:off x="712168" y="4368552"/>
            <a:ext cx="576064" cy="122808"/>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2" name="AutoShape 81">
            <a:extLst>
              <a:ext uri="{FF2B5EF4-FFF2-40B4-BE49-F238E27FC236}">
                <a16:creationId xmlns:a16="http://schemas.microsoft.com/office/drawing/2014/main" id="{A9B90A21-AC3E-1D4D-E757-663E99245A2F}"/>
              </a:ext>
            </a:extLst>
          </p:cNvPr>
          <p:cNvSpPr>
            <a:spLocks/>
          </p:cNvSpPr>
          <p:nvPr/>
        </p:nvSpPr>
        <p:spPr bwMode="auto">
          <a:xfrm>
            <a:off x="8592448" y="2712367"/>
            <a:ext cx="3832975" cy="2925649"/>
          </a:xfrm>
          <a:prstGeom prst="borderCallout2">
            <a:avLst>
              <a:gd name="adj1" fmla="val 12471"/>
              <a:gd name="adj2" fmla="val -297"/>
              <a:gd name="adj3" fmla="val 12910"/>
              <a:gd name="adj4" fmla="val -19483"/>
              <a:gd name="adj5" fmla="val 65971"/>
              <a:gd name="adj6" fmla="val -115053"/>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rPr>
              <a:t>・</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進捗状況照会　詳細画面／</a:t>
            </a:r>
            <a:r>
              <a:rPr lang="ja-JP" altLang="en-US" sz="1000" dirty="0">
                <a:solidFill>
                  <a:prstClr val="black"/>
                </a:solidFill>
                <a:latin typeface="Meiryo UI"/>
                <a:ea typeface="Meiryo UI"/>
              </a:rPr>
              <a:t>工事情報更新画面に「番ポ工事結果情報」ボタンを追加する</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graphicFrame>
        <p:nvGraphicFramePr>
          <p:cNvPr id="23" name="表 22">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2772983053"/>
              </p:ext>
            </p:extLst>
          </p:nvPr>
        </p:nvGraphicFramePr>
        <p:xfrm>
          <a:off x="8755329" y="3166450"/>
          <a:ext cx="3507624" cy="757800"/>
        </p:xfrm>
        <a:graphic>
          <a:graphicData uri="http://schemas.openxmlformats.org/drawingml/2006/table">
            <a:tbl>
              <a:tblPr/>
              <a:tblGrid>
                <a:gridCol w="312270">
                  <a:extLst>
                    <a:ext uri="{9D8B030D-6E8A-4147-A177-3AD203B41FA5}">
                      <a16:colId xmlns:a16="http://schemas.microsoft.com/office/drawing/2014/main" val="20000"/>
                    </a:ext>
                  </a:extLst>
                </a:gridCol>
                <a:gridCol w="1125125">
                  <a:extLst>
                    <a:ext uri="{9D8B030D-6E8A-4147-A177-3AD203B41FA5}">
                      <a16:colId xmlns:a16="http://schemas.microsoft.com/office/drawing/2014/main" val="20001"/>
                    </a:ext>
                  </a:extLst>
                </a:gridCol>
                <a:gridCol w="2070229">
                  <a:extLst>
                    <a:ext uri="{9D8B030D-6E8A-4147-A177-3AD203B41FA5}">
                      <a16:colId xmlns:a16="http://schemas.microsoft.com/office/drawing/2014/main" val="20002"/>
                    </a:ext>
                  </a:extLst>
                </a:gridCol>
              </a:tblGrid>
              <a:tr h="209550">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対象</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144000">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rgbClr val="000000"/>
                          </a:solidFill>
                          <a:effectLst/>
                          <a:latin typeface="+mn-ea"/>
                          <a:ea typeface="+mn-ea"/>
                          <a:cs typeface="Meiryo UI" panose="020B0604030504040204" pitchFamily="50" charset="-128"/>
                        </a:rPr>
                        <a:t>タブ</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dirty="0">
                          <a:latin typeface="+mn-ea"/>
                          <a:ea typeface="+mn-ea"/>
                          <a:cs typeface="Meiryo UI" panose="020B0604030504040204" pitchFamily="50" charset="-128"/>
                        </a:rPr>
                        <a:t>システム間通信結果</a:t>
                      </a: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005">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2</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rgbClr val="000000"/>
                          </a:solidFill>
                          <a:effectLst/>
                          <a:latin typeface="+mn-ea"/>
                          <a:ea typeface="+mn-ea"/>
                          <a:cs typeface="Meiryo UI" panose="020B0604030504040204" pitchFamily="50" charset="-128"/>
                        </a:rPr>
                        <a:t>グループ</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rgbClr val="000000"/>
                          </a:solidFill>
                          <a:effectLst/>
                          <a:latin typeface="+mn-ea"/>
                          <a:ea typeface="+mn-ea"/>
                          <a:cs typeface="Meiryo UI" panose="020B0604030504040204" pitchFamily="50" charset="-128"/>
                        </a:rPr>
                        <a:t>・ＤＩＹ確認</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16000">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3</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追加位置</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chemeClr val="tx1"/>
                          </a:solidFill>
                          <a:effectLst/>
                          <a:latin typeface="+mn-ea"/>
                          <a:ea typeface="+mn-ea"/>
                          <a:cs typeface="Meiryo UI" panose="020B0604030504040204" pitchFamily="50" charset="-128"/>
                        </a:rPr>
                        <a:t>左記画面イメージを参照</a:t>
                      </a:r>
                      <a:endParaRPr lang="zh-TW" altLang="en-US" sz="1000" b="0" i="0" u="none" strike="noStrike" dirty="0">
                        <a:solidFill>
                          <a:schemeClr val="tx1"/>
                        </a:solidFill>
                        <a:effectLst/>
                        <a:latin typeface="+mn-ea"/>
                        <a:ea typeface="+mn-ea"/>
                        <a:cs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8921381"/>
                  </a:ext>
                </a:extLst>
              </a:tr>
            </a:tbl>
          </a:graphicData>
        </a:graphic>
      </p:graphicFrame>
      <p:sp>
        <p:nvSpPr>
          <p:cNvPr id="25" name="正方形/長方形 24"/>
          <p:cNvSpPr/>
          <p:nvPr/>
        </p:nvSpPr>
        <p:spPr bwMode="auto">
          <a:xfrm>
            <a:off x="3185840" y="4539086"/>
            <a:ext cx="983902" cy="194722"/>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pic>
        <p:nvPicPr>
          <p:cNvPr id="27" name="図 26"/>
          <p:cNvPicPr>
            <a:picLocks noChangeAspect="1"/>
          </p:cNvPicPr>
          <p:nvPr/>
        </p:nvPicPr>
        <p:blipFill rotWithShape="1">
          <a:blip r:embed="rId3"/>
          <a:srcRect b="12089"/>
          <a:stretch/>
        </p:blipFill>
        <p:spPr>
          <a:xfrm>
            <a:off x="4337261" y="5638016"/>
            <a:ext cx="3431692" cy="2907000"/>
          </a:xfrm>
          <a:prstGeom prst="rect">
            <a:avLst/>
          </a:prstGeom>
          <a:ln>
            <a:solidFill>
              <a:schemeClr val="tx1"/>
            </a:solidFill>
          </a:ln>
        </p:spPr>
      </p:pic>
      <p:sp>
        <p:nvSpPr>
          <p:cNvPr id="28" name="正方形/長方形 27"/>
          <p:cNvSpPr/>
          <p:nvPr/>
        </p:nvSpPr>
        <p:spPr bwMode="auto">
          <a:xfrm>
            <a:off x="4280976" y="5589927"/>
            <a:ext cx="3525555" cy="3014572"/>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cxnSp>
        <p:nvCxnSpPr>
          <p:cNvPr id="30" name="カギ線コネクタ 29"/>
          <p:cNvCxnSpPr>
            <a:stCxn id="25" idx="2"/>
            <a:endCxn id="28" idx="1"/>
          </p:cNvCxnSpPr>
          <p:nvPr/>
        </p:nvCxnSpPr>
        <p:spPr bwMode="auto">
          <a:xfrm rot="16200000" flipH="1">
            <a:off x="2797681" y="5613917"/>
            <a:ext cx="2363405" cy="603185"/>
          </a:xfrm>
          <a:prstGeom prst="bentConnector2">
            <a:avLst/>
          </a:prstGeom>
          <a:solidFill>
            <a:srgbClr val="FFFFCC"/>
          </a:solidFill>
          <a:ln w="952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AutoShape 81">
            <a:extLst>
              <a:ext uri="{FF2B5EF4-FFF2-40B4-BE49-F238E27FC236}">
                <a16:creationId xmlns:a16="http://schemas.microsoft.com/office/drawing/2014/main" id="{A9B90A21-AC3E-1D4D-E757-663E99245A2F}"/>
              </a:ext>
            </a:extLst>
          </p:cNvPr>
          <p:cNvSpPr>
            <a:spLocks/>
          </p:cNvSpPr>
          <p:nvPr/>
        </p:nvSpPr>
        <p:spPr bwMode="auto">
          <a:xfrm>
            <a:off x="8592448" y="6076830"/>
            <a:ext cx="2159291" cy="530364"/>
          </a:xfrm>
          <a:prstGeom prst="borderCallout2">
            <a:avLst>
              <a:gd name="adj1" fmla="val 12471"/>
              <a:gd name="adj2" fmla="val -297"/>
              <a:gd name="adj3" fmla="val 12910"/>
              <a:gd name="adj4" fmla="val -19483"/>
              <a:gd name="adj5" fmla="val 94543"/>
              <a:gd name="adj6" fmla="val -48514"/>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rPr>
              <a:t>・</a:t>
            </a:r>
            <a:r>
              <a:rPr lang="ja-JP" altLang="en-US" sz="1000" dirty="0">
                <a:solidFill>
                  <a:prstClr val="black"/>
                </a:solidFill>
                <a:latin typeface="Meiryo UI"/>
                <a:ea typeface="Meiryo UI"/>
              </a:rPr>
              <a:t>番ポ工事結果情報が</a:t>
            </a:r>
            <a:r>
              <a:rPr lang="en-US" altLang="ja-JP" sz="1000" dirty="0">
                <a:solidFill>
                  <a:prstClr val="black"/>
                </a:solidFill>
                <a:latin typeface="Meiryo UI"/>
                <a:ea typeface="Meiryo UI"/>
              </a:rPr>
              <a:t>0</a:t>
            </a:r>
            <a:r>
              <a:rPr lang="ja-JP" altLang="en-US" sz="1000" dirty="0">
                <a:solidFill>
                  <a:prstClr val="black"/>
                </a:solidFill>
                <a:latin typeface="Meiryo UI"/>
                <a:ea typeface="Meiryo UI"/>
              </a:rPr>
              <a:t>件の場合</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r>
              <a:rPr lang="ja-JP" altLang="en-US" sz="1000" dirty="0">
                <a:solidFill>
                  <a:prstClr val="black"/>
                </a:solidFill>
                <a:latin typeface="Meiryo UI"/>
                <a:ea typeface="Meiryo UI"/>
              </a:rPr>
              <a:t>サブウィンドウにてエラー画面を表示</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algn="l" defTabSz="649288">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endParaRPr lang="en-US" altLang="ja-JP" sz="1000" dirty="0">
              <a:latin typeface="Meiryo UI" panose="020B0604030504040204" pitchFamily="50" charset="-128"/>
              <a:ea typeface="Meiryo UI" panose="020B0604030504040204" pitchFamily="50" charset="-128"/>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defTabSz="649288"/>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endParaRPr>
          </a:p>
        </p:txBody>
      </p:sp>
      <p:sp>
        <p:nvSpPr>
          <p:cNvPr id="32" name="テキスト ボックス 31"/>
          <p:cNvSpPr txBox="1"/>
          <p:nvPr/>
        </p:nvSpPr>
        <p:spPr>
          <a:xfrm>
            <a:off x="8755329" y="4008512"/>
            <a:ext cx="3507624" cy="1523494"/>
          </a:xfrm>
          <a:prstGeom prst="rect">
            <a:avLst/>
          </a:prstGeom>
          <a:solidFill>
            <a:schemeClr val="bg1"/>
          </a:solidFill>
        </p:spPr>
        <p:txBody>
          <a:bodyPr wrap="square" lIns="0" tIns="0" rIns="0" bIns="0" rtlCol="0">
            <a:spAutoFit/>
          </a:bodyPr>
          <a:lstStyle/>
          <a:p>
            <a:pPr marL="252000" lvl="0" indent="-252000" algn="l">
              <a:lnSpc>
                <a:spcPct val="110000"/>
              </a:lnSpc>
              <a:defRPr/>
            </a:pP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ボタン表示条件</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marL="25200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下記状態の場合はボタンを表示、それ以外は非表示</a:t>
            </a:r>
          </a:p>
          <a:p>
            <a:pPr marL="252000" lvl="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・ＤＩＹ対応：「ＤＩＹ」</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252000" lvl="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・番ポ同時工事有無：「有」または「</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有（他事業者系）</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endParaRPr lang="en-US" altLang="zh-TW" sz="1000" dirty="0">
              <a:latin typeface="Meiryo UI" panose="020B0604030504040204" pitchFamily="50" charset="-128"/>
              <a:ea typeface="Meiryo UI" panose="020B0604030504040204" pitchFamily="50" charset="-128"/>
              <a:cs typeface="Meiryo UI" panose="020B0604030504040204" pitchFamily="50" charset="-128"/>
            </a:endParaRPr>
          </a:p>
          <a:p>
            <a:pPr marL="252000" lvl="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・申込サービス：「建物内設備構築」以外</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252000" lvl="0" indent="-252000" algn="l">
              <a:lnSpc>
                <a:spcPct val="110000"/>
              </a:lnSpc>
              <a:defRPr/>
            </a:pPr>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252000" lvl="0" indent="-252000" algn="l">
              <a:lnSpc>
                <a:spcPct val="110000"/>
              </a:lnSpc>
              <a:defRPr/>
            </a:pP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ボタン制御条件</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25200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下記状態の場合はボタンを活性化、それ以外は非活性化</a:t>
            </a:r>
          </a:p>
          <a:p>
            <a:pPr marL="252000" lvl="0" indent="-252000" algn="l">
              <a:lnSpc>
                <a:spcPct val="110000"/>
              </a:lnSpc>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・番ポ工事依頼結果：「依頼済」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楕円 16">
            <a:extLst>
              <a:ext uri="{FF2B5EF4-FFF2-40B4-BE49-F238E27FC236}">
                <a16:creationId xmlns:a16="http://schemas.microsoft.com/office/drawing/2014/main" id="{8B6EF22B-758E-BC48-CE43-24AF8706F096}"/>
              </a:ext>
            </a:extLst>
          </p:cNvPr>
          <p:cNvSpPr/>
          <p:nvPr/>
        </p:nvSpPr>
        <p:spPr bwMode="auto">
          <a:xfrm>
            <a:off x="8311370" y="4677166"/>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1099914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1649564658"/>
              </p:ext>
            </p:extLst>
          </p:nvPr>
        </p:nvGraphicFramePr>
        <p:xfrm>
          <a:off x="330156" y="2222575"/>
          <a:ext cx="12224653" cy="6768752"/>
        </p:xfrm>
        <a:graphic>
          <a:graphicData uri="http://schemas.openxmlformats.org/drawingml/2006/table">
            <a:tbl>
              <a:tblPr/>
              <a:tblGrid>
                <a:gridCol w="12224653">
                  <a:extLst>
                    <a:ext uri="{9D8B030D-6E8A-4147-A177-3AD203B41FA5}">
                      <a16:colId xmlns:a16="http://schemas.microsoft.com/office/drawing/2014/main" val="20000"/>
                    </a:ext>
                  </a:extLst>
                </a:gridCol>
              </a:tblGrid>
              <a:tr h="343304">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ctr" defTabSz="990600" rtl="0" eaLnBrk="1" fontAlgn="base" latinLnBrk="0" hangingPunct="1">
                        <a:lnSpc>
                          <a:spcPct val="110000"/>
                        </a:lnSpc>
                        <a:spcBef>
                          <a:spcPct val="0"/>
                        </a:spcBef>
                        <a:spcAft>
                          <a:spcPct val="0"/>
                        </a:spcAft>
                        <a:buClrTx/>
                        <a:buSzTx/>
                        <a:buFontTx/>
                        <a:buNone/>
                        <a:tabLst/>
                        <a:defRPr/>
                      </a:pPr>
                      <a:r>
                        <a:rPr lang="ja-JP" altLang="en-US" sz="1050" dirty="0">
                          <a:solidFill>
                            <a:prstClr val="black"/>
                          </a:solidFill>
                          <a:latin typeface="Meiryo UI"/>
                          <a:ea typeface="Meiryo UI"/>
                        </a:rPr>
                        <a:t>番ポ工事結果情報（１／４）</a:t>
                      </a: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extLst>
                  <a:ext uri="{0D108BD9-81ED-4DB2-BD59-A6C34878D82A}">
                    <a16:rowId xmlns:a16="http://schemas.microsoft.com/office/drawing/2014/main" val="10000"/>
                  </a:ext>
                </a:extLst>
              </a:tr>
              <a:tr h="6425448">
                <a:tc>
                  <a:txBody>
                    <a:bodyPr/>
                    <a:lstStyle>
                      <a:lvl1pPr algn="l" defTabSz="990600">
                        <a:lnSpc>
                          <a:spcPct val="110000"/>
                        </a:lnSpc>
                        <a:defRPr kumimoji="1" sz="1400">
                          <a:solidFill>
                            <a:schemeClr val="tx1"/>
                          </a:solidFill>
                          <a:latin typeface="ＭＳ Ｐゴシック" pitchFamily="50" charset="-128"/>
                          <a:ea typeface="ＭＳ Ｐゴシック" pitchFamily="50" charset="-128"/>
                        </a:defRPr>
                      </a:lvl1pPr>
                      <a:lvl2pPr marL="534988" algn="l" defTabSz="990600">
                        <a:spcBef>
                          <a:spcPct val="20000"/>
                        </a:spcBef>
                        <a:defRPr kumimoji="1" sz="2600">
                          <a:solidFill>
                            <a:schemeClr val="tx1"/>
                          </a:solidFill>
                          <a:latin typeface="ＭＳ Ｐゴシック" pitchFamily="50" charset="-128"/>
                          <a:ea typeface="ＭＳ Ｐゴシック" pitchFamily="50" charset="-128"/>
                        </a:defRPr>
                      </a:lvl2pPr>
                      <a:lvl3pPr marL="1023938" algn="l" defTabSz="990600">
                        <a:spcBef>
                          <a:spcPct val="20000"/>
                        </a:spcBef>
                        <a:defRPr kumimoji="1" sz="2200">
                          <a:solidFill>
                            <a:schemeClr val="tx1"/>
                          </a:solidFill>
                          <a:latin typeface="ＭＳ Ｐゴシック" pitchFamily="50" charset="-128"/>
                          <a:ea typeface="ＭＳ Ｐゴシック" pitchFamily="50" charset="-128"/>
                        </a:defRPr>
                      </a:lvl3pPr>
                      <a:lvl4pPr marL="1485900" algn="l" defTabSz="990600">
                        <a:spcBef>
                          <a:spcPct val="20000"/>
                        </a:spcBef>
                        <a:defRPr kumimoji="1" sz="2000">
                          <a:solidFill>
                            <a:schemeClr val="tx1"/>
                          </a:solidFill>
                          <a:latin typeface="ＭＳ Ｐゴシック" pitchFamily="50" charset="-128"/>
                          <a:ea typeface="ＭＳ Ｐゴシック" pitchFamily="50" charset="-128"/>
                        </a:defRPr>
                      </a:lvl4pPr>
                      <a:lvl5pPr marL="1981200" algn="l" defTabSz="990600">
                        <a:spcBef>
                          <a:spcPct val="20000"/>
                        </a:spcBef>
                        <a:defRPr kumimoji="1" sz="2000">
                          <a:solidFill>
                            <a:schemeClr val="tx1"/>
                          </a:solidFill>
                          <a:latin typeface="ＭＳ Ｐゴシック" pitchFamily="50" charset="-128"/>
                          <a:ea typeface="ＭＳ Ｐゴシック" pitchFamily="50" charset="-128"/>
                        </a:defRPr>
                      </a:lvl5pPr>
                      <a:lvl6pPr marL="24384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6pPr>
                      <a:lvl7pPr marL="28956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7pPr>
                      <a:lvl8pPr marL="33528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8pPr>
                      <a:lvl9pPr marL="3810000" defTabSz="990600" fontAlgn="base">
                        <a:spcBef>
                          <a:spcPct val="20000"/>
                        </a:spcBef>
                        <a:spcAft>
                          <a:spcPct val="0"/>
                        </a:spcAft>
                        <a:defRPr kumimoji="1" sz="2000">
                          <a:solidFill>
                            <a:schemeClr val="tx1"/>
                          </a:solidFill>
                          <a:latin typeface="ＭＳ Ｐゴシック" pitchFamily="50" charset="-128"/>
                          <a:ea typeface="ＭＳ Ｐゴシック" pitchFamily="50" charset="-128"/>
                        </a:defRPr>
                      </a:lvl9pPr>
                    </a:lstStyle>
                    <a:p>
                      <a:pPr marL="0" marR="0" lvl="0" indent="0" algn="l" defTabSz="990600" rtl="0" eaLnBrk="1" fontAlgn="base" latinLnBrk="0" hangingPunct="1">
                        <a:lnSpc>
                          <a:spcPct val="110000"/>
                        </a:lnSpc>
                        <a:spcBef>
                          <a:spcPct val="0"/>
                        </a:spcBef>
                        <a:spcAft>
                          <a:spcPct val="0"/>
                        </a:spcAft>
                        <a:buClrTx/>
                        <a:buSzTx/>
                        <a:buFontTx/>
                        <a:buNone/>
                        <a:tabLst/>
                      </a:pPr>
                      <a:endParaRPr kumimoji="1" lang="ja-JP" altLang="ja-JP"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3" name="図 2"/>
          <p:cNvPicPr>
            <a:picLocks noChangeAspect="1"/>
          </p:cNvPicPr>
          <p:nvPr/>
        </p:nvPicPr>
        <p:blipFill>
          <a:blip r:embed="rId2"/>
          <a:stretch>
            <a:fillRect/>
          </a:stretch>
        </p:blipFill>
        <p:spPr>
          <a:xfrm>
            <a:off x="568152" y="3196580"/>
            <a:ext cx="7438729" cy="5060404"/>
          </a:xfrm>
          <a:prstGeom prst="rect">
            <a:avLst/>
          </a:prstGeom>
          <a:ln>
            <a:solidFill>
              <a:schemeClr val="tx1"/>
            </a:solidFill>
          </a:ln>
        </p:spPr>
      </p:pic>
      <p:sp>
        <p:nvSpPr>
          <p:cNvPr id="13" name="コンテンツ プレースホルダー 5"/>
          <p:cNvSpPr txBox="1">
            <a:spLocks/>
          </p:cNvSpPr>
          <p:nvPr/>
        </p:nvSpPr>
        <p:spPr>
          <a:xfrm>
            <a:off x="190110" y="648108"/>
            <a:ext cx="12456000" cy="1238400"/>
          </a:xfrm>
          <a:prstGeom prst="rect">
            <a:avLst/>
          </a:prstGeom>
          <a:solidFill>
            <a:srgbClr val="CCECFF"/>
          </a:solidFill>
          <a:ln>
            <a:solidFill>
              <a:schemeClr val="tx1"/>
            </a:solidFill>
          </a:ln>
        </p:spPr>
        <p:txBody>
          <a:bodyPr lIns="72000" tIns="72000" rIns="72000" bIns="72000"/>
          <a:lstStyle>
            <a:lvl1pPr marL="0" indent="0" algn="l" defTabSz="905828" rtl="0" eaLnBrk="1" fontAlgn="base" hangingPunct="1">
              <a:spcBef>
                <a:spcPct val="20000"/>
              </a:spcBef>
              <a:spcAft>
                <a:spcPct val="0"/>
              </a:spcAft>
              <a:buNone/>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38239" indent="-282144"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34937" indent="-229109"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588911" indent="-226988"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40764" indent="-224866" algn="l" defTabSz="905828" rtl="0" eaLnBrk="1" fontAlgn="base" hangingPunct="1">
              <a:spcBef>
                <a:spcPct val="20000"/>
              </a:spcBef>
              <a:spcAft>
                <a:spcPct val="0"/>
              </a:spcAft>
              <a:buChar char="»"/>
              <a:defRPr kumimoji="1" sz="105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a:lstStyle>
          <a:p>
            <a:r>
              <a:rPr lang="zh-TW" altLang="en-US" u="sng" dirty="0">
                <a:latin typeface="+mn-ea"/>
                <a:ea typeface="+mn-ea"/>
              </a:rPr>
              <a:t>３．２．０</a:t>
            </a:r>
            <a:r>
              <a:rPr lang="ja-JP" altLang="en-US" u="sng" dirty="0">
                <a:latin typeface="+mn-ea"/>
                <a:ea typeface="+mn-ea"/>
              </a:rPr>
              <a:t>２</a:t>
            </a:r>
            <a:r>
              <a:rPr lang="zh-TW" altLang="en-US" u="sng" dirty="0">
                <a:latin typeface="+mn-ea"/>
                <a:ea typeface="+mn-ea"/>
              </a:rPr>
              <a:t>　進捗管理機能（</a:t>
            </a:r>
            <a:r>
              <a:rPr lang="ja-JP" altLang="en-US" u="sng" dirty="0">
                <a:latin typeface="+mn-ea"/>
                <a:ea typeface="+mn-ea"/>
              </a:rPr>
              <a:t>４</a:t>
            </a:r>
            <a:r>
              <a:rPr lang="zh-TW" altLang="en-US" u="sng" dirty="0">
                <a:latin typeface="+mn-ea"/>
                <a:ea typeface="+mn-ea"/>
              </a:rPr>
              <a:t>／</a:t>
            </a:r>
            <a:r>
              <a:rPr lang="ja-JP" altLang="en-US" u="sng" dirty="0">
                <a:latin typeface="+mn-ea"/>
                <a:ea typeface="+mn-ea"/>
              </a:rPr>
              <a:t>１０</a:t>
            </a:r>
            <a:r>
              <a:rPr lang="zh-TW" altLang="en-US" u="sng" dirty="0">
                <a:latin typeface="+mn-ea"/>
                <a:ea typeface="+mn-ea"/>
              </a:rPr>
              <a:t>）</a:t>
            </a:r>
            <a:endParaRPr lang="en-US" altLang="zh-TW" u="sng" dirty="0">
              <a:latin typeface="+mn-ea"/>
              <a:ea typeface="+mn-ea"/>
            </a:endParaRPr>
          </a:p>
          <a:p>
            <a:r>
              <a:rPr lang="ja-JP" altLang="en-US" dirty="0">
                <a:latin typeface="+mn-ea"/>
                <a:ea typeface="+mn-ea"/>
              </a:rPr>
              <a:t>　</a:t>
            </a:r>
            <a:r>
              <a:rPr lang="en-US" altLang="ja-JP" u="sng" dirty="0">
                <a:latin typeface="+mn-ea"/>
                <a:ea typeface="+mn-ea"/>
              </a:rPr>
              <a:t>【</a:t>
            </a:r>
            <a:r>
              <a:rPr lang="ja-JP" altLang="en-US" u="sng" dirty="0">
                <a:latin typeface="+mn-ea"/>
                <a:ea typeface="+mn-ea"/>
              </a:rPr>
              <a:t>ひかり電話ポートイン：無派遣工事</a:t>
            </a:r>
            <a:r>
              <a:rPr lang="en-US" altLang="ja-JP" u="sng" dirty="0">
                <a:latin typeface="+mn-ea"/>
                <a:ea typeface="+mn-ea"/>
              </a:rPr>
              <a:t>】</a:t>
            </a:r>
            <a:r>
              <a:rPr lang="en-US" altLang="ja-JP" dirty="0">
                <a:latin typeface="+mn-ea"/>
                <a:ea typeface="+mn-ea"/>
              </a:rPr>
              <a:t> </a:t>
            </a:r>
          </a:p>
          <a:p>
            <a:r>
              <a:rPr lang="ja-JP" altLang="en-US" dirty="0">
                <a:latin typeface="+mn-ea"/>
                <a:ea typeface="+mn-ea"/>
              </a:rPr>
              <a:t>　</a:t>
            </a:r>
            <a:r>
              <a:rPr lang="en-US" altLang="ja-JP" dirty="0">
                <a:latin typeface="+mn-ea"/>
                <a:ea typeface="+mn-ea"/>
              </a:rPr>
              <a:t>【</a:t>
            </a:r>
            <a:r>
              <a:rPr lang="ja-JP" altLang="en-US" dirty="0">
                <a:latin typeface="+mn-ea"/>
                <a:ea typeface="+mn-ea"/>
              </a:rPr>
              <a:t>エ</a:t>
            </a:r>
            <a:r>
              <a:rPr lang="en-US" altLang="ja-JP" dirty="0">
                <a:latin typeface="+mn-ea"/>
                <a:ea typeface="+mn-ea"/>
              </a:rPr>
              <a:t>】【C】</a:t>
            </a:r>
            <a:r>
              <a:rPr lang="ja-JP" altLang="en-US" dirty="0">
                <a:latin typeface="+mn-ea"/>
                <a:ea typeface="+mn-ea"/>
              </a:rPr>
              <a:t>番ポ工事結果情報画面を新規に作成し、</a:t>
            </a:r>
            <a:r>
              <a:rPr lang="en-US" altLang="ja-JP" dirty="0">
                <a:latin typeface="+mn-ea"/>
                <a:ea typeface="+mn-ea"/>
              </a:rPr>
              <a:t>BB-CASTAR</a:t>
            </a:r>
            <a:r>
              <a:rPr lang="ja-JP" altLang="en-US" dirty="0">
                <a:latin typeface="+mn-ea"/>
                <a:ea typeface="+mn-ea"/>
              </a:rPr>
              <a:t>から受信した着信試験用の電話番号、番号取得事業者の連絡先情報等、事業者単位の番ポ工事結果の全件表示を可能とする（最大</a:t>
            </a:r>
            <a:r>
              <a:rPr lang="en-US" altLang="ja-JP" dirty="0">
                <a:latin typeface="+mn-ea"/>
                <a:ea typeface="+mn-ea"/>
              </a:rPr>
              <a:t>300</a:t>
            </a:r>
            <a:r>
              <a:rPr lang="ja-JP" altLang="en-US" dirty="0">
                <a:latin typeface="+mn-ea"/>
                <a:ea typeface="+mn-ea"/>
              </a:rPr>
              <a:t>電番）</a:t>
            </a:r>
          </a:p>
          <a:p>
            <a:r>
              <a:rPr lang="ja-JP" altLang="en-US" dirty="0">
                <a:latin typeface="+mn-ea"/>
                <a:ea typeface="+mn-ea"/>
              </a:rPr>
              <a:t>　　・</a:t>
            </a:r>
            <a:r>
              <a:rPr lang="en-US" altLang="ja-JP" dirty="0">
                <a:latin typeface="+mn-ea"/>
                <a:ea typeface="+mn-ea"/>
              </a:rPr>
              <a:t>BB-CASTAR</a:t>
            </a:r>
            <a:r>
              <a:rPr lang="ja-JP" altLang="en-US" dirty="0">
                <a:latin typeface="+mn-ea"/>
                <a:ea typeface="+mn-ea"/>
              </a:rPr>
              <a:t>から流通する工事結果情報流通（番ポ工事）（事業者情報）および工事結果情報流通（番ポ工事）（工事結果情報）の流通内容を表示可能とする</a:t>
            </a:r>
            <a:endParaRPr lang="en-US" altLang="ja-JP" dirty="0">
              <a:latin typeface="+mn-ea"/>
              <a:ea typeface="+mn-ea"/>
            </a:endParaRPr>
          </a:p>
          <a:p>
            <a:r>
              <a:rPr lang="ja-JP" altLang="en-US" dirty="0">
                <a:latin typeface="+mn-ea"/>
                <a:ea typeface="+mn-ea"/>
              </a:rPr>
              <a:t>　　　新規に作成する番ポ工事結果情報画面のイメージを以下に示す</a:t>
            </a:r>
          </a:p>
        </p:txBody>
      </p:sp>
      <p:sp>
        <p:nvSpPr>
          <p:cNvPr id="2" name="スライド番号プレースホルダー 1"/>
          <p:cNvSpPr>
            <a:spLocks noGrp="1"/>
          </p:cNvSpPr>
          <p:nvPr>
            <p:ph type="sldNum" sz="quarter" idx="4"/>
          </p:nvPr>
        </p:nvSpPr>
        <p:spPr/>
        <p:txBody>
          <a:bodyPr/>
          <a:lstStyle/>
          <a:p>
            <a:r>
              <a:rPr lang="en-US" altLang="ja-JP" dirty="0"/>
              <a:t>01.2-</a:t>
            </a:r>
            <a:fld id="{4C5E2FD1-144F-442B-9A84-40AAF03513A2}" type="slidenum">
              <a:rPr lang="en-US" altLang="ja-JP" smtClean="0"/>
              <a:pPr/>
              <a:t>9</a:t>
            </a:fld>
            <a:endParaRPr lang="en-US" altLang="ja-JP" dirty="0"/>
          </a:p>
        </p:txBody>
      </p:sp>
      <p:graphicFrame>
        <p:nvGraphicFramePr>
          <p:cNvPr id="15" name="表 14">
            <a:extLst>
              <a:ext uri="{FF2B5EF4-FFF2-40B4-BE49-F238E27FC236}">
                <a16:creationId xmlns:a16="http://schemas.microsoft.com/office/drawing/2014/main" id="{57C7C714-1C63-4FEF-BD7C-0B043822FED8}"/>
              </a:ext>
            </a:extLst>
          </p:cNvPr>
          <p:cNvGraphicFramePr>
            <a:graphicFrameLocks noGrp="1"/>
          </p:cNvGraphicFramePr>
          <p:nvPr/>
        </p:nvGraphicFramePr>
        <p:xfrm>
          <a:off x="10751739" y="2270952"/>
          <a:ext cx="1702368" cy="251460"/>
        </p:xfrm>
        <a:graphic>
          <a:graphicData uri="http://schemas.openxmlformats.org/drawingml/2006/table">
            <a:tbl>
              <a:tblPr firstRow="1" bandRow="1">
                <a:tableStyleId>{5C22544A-7EE6-4342-B048-85BDC9FD1C3A}</a:tableStyleId>
              </a:tblPr>
              <a:tblGrid>
                <a:gridCol w="1162368">
                  <a:extLst>
                    <a:ext uri="{9D8B030D-6E8A-4147-A177-3AD203B41FA5}">
                      <a16:colId xmlns:a16="http://schemas.microsoft.com/office/drawing/2014/main" val="2711046327"/>
                    </a:ext>
                  </a:extLst>
                </a:gridCol>
                <a:gridCol w="540000">
                  <a:extLst>
                    <a:ext uri="{9D8B030D-6E8A-4147-A177-3AD203B41FA5}">
                      <a16:colId xmlns:a16="http://schemas.microsoft.com/office/drawing/2014/main" val="1787347452"/>
                    </a:ext>
                  </a:extLst>
                </a:gridCol>
              </a:tblGrid>
              <a:tr h="148879">
                <a:tc>
                  <a:txBody>
                    <a:bodyPr/>
                    <a:lstStyle/>
                    <a:p>
                      <a:r>
                        <a:rPr kumimoji="1" lang="ja-JP" altLang="en-US" sz="1050" b="0" baseline="0" dirty="0">
                          <a:solidFill>
                            <a:schemeClr val="tx1"/>
                          </a:solidFill>
                          <a:latin typeface="+mn-ea"/>
                        </a:rPr>
                        <a:t>画面遷移図項番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050" b="0" baseline="0" dirty="0">
                          <a:solidFill>
                            <a:schemeClr val="tx1"/>
                          </a:solidFill>
                          <a:latin typeface="+mn-ea"/>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3636121"/>
                  </a:ext>
                </a:extLst>
              </a:tr>
            </a:tbl>
          </a:graphicData>
        </a:graphic>
      </p:graphicFrame>
      <p:sp>
        <p:nvSpPr>
          <p:cNvPr id="21" name="AutoShape 81">
            <a:extLst>
              <a:ext uri="{FF2B5EF4-FFF2-40B4-BE49-F238E27FC236}">
                <a16:creationId xmlns:a16="http://schemas.microsoft.com/office/drawing/2014/main" id="{A9B90A21-AC3E-1D4D-E757-663E99245A2F}"/>
              </a:ext>
            </a:extLst>
          </p:cNvPr>
          <p:cNvSpPr>
            <a:spLocks/>
          </p:cNvSpPr>
          <p:nvPr/>
        </p:nvSpPr>
        <p:spPr bwMode="auto">
          <a:xfrm>
            <a:off x="8201000" y="2908549"/>
            <a:ext cx="4176464" cy="936104"/>
          </a:xfrm>
          <a:prstGeom prst="borderCallout2">
            <a:avLst>
              <a:gd name="adj1" fmla="val 12471"/>
              <a:gd name="adj2" fmla="val -297"/>
              <a:gd name="adj3" fmla="val 29866"/>
              <a:gd name="adj4" fmla="val -9145"/>
              <a:gd name="adj5" fmla="val 61335"/>
              <a:gd name="adj6" fmla="val -13031"/>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ボタン</a:t>
            </a:r>
            <a:r>
              <a:rPr lang="en-US" altLang="ja-JP" sz="1000" dirty="0">
                <a:solidFill>
                  <a:prstClr val="black"/>
                </a:solidFill>
                <a:latin typeface="Meiryo UI"/>
                <a:ea typeface="Meiryo UI"/>
              </a:rPr>
              <a:t>】</a:t>
            </a:r>
          </a:p>
        </p:txBody>
      </p:sp>
      <p:graphicFrame>
        <p:nvGraphicFramePr>
          <p:cNvPr id="20" name="表 19">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1562729974"/>
              </p:ext>
            </p:extLst>
          </p:nvPr>
        </p:nvGraphicFramePr>
        <p:xfrm>
          <a:off x="8325780" y="3134083"/>
          <a:ext cx="3907669" cy="628650"/>
        </p:xfrm>
        <a:graphic>
          <a:graphicData uri="http://schemas.openxmlformats.org/drawingml/2006/table">
            <a:tbl>
              <a:tblPr/>
              <a:tblGrid>
                <a:gridCol w="347884">
                  <a:extLst>
                    <a:ext uri="{9D8B030D-6E8A-4147-A177-3AD203B41FA5}">
                      <a16:colId xmlns:a16="http://schemas.microsoft.com/office/drawing/2014/main" val="20000"/>
                    </a:ext>
                  </a:extLst>
                </a:gridCol>
                <a:gridCol w="1615568">
                  <a:extLst>
                    <a:ext uri="{9D8B030D-6E8A-4147-A177-3AD203B41FA5}">
                      <a16:colId xmlns:a16="http://schemas.microsoft.com/office/drawing/2014/main" val="20001"/>
                    </a:ext>
                  </a:extLst>
                </a:gridCol>
                <a:gridCol w="1944217">
                  <a:extLst>
                    <a:ext uri="{9D8B030D-6E8A-4147-A177-3AD203B41FA5}">
                      <a16:colId xmlns:a16="http://schemas.microsoft.com/office/drawing/2014/main" val="20002"/>
                    </a:ext>
                  </a:extLst>
                </a:gridCol>
              </a:tblGrid>
              <a:tr h="314325">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項目名</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314325">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b="0" i="0" u="none" strike="noStrike" dirty="0">
                          <a:solidFill>
                            <a:srgbClr val="000000"/>
                          </a:solidFill>
                          <a:effectLst/>
                          <a:latin typeface="+mn-ea"/>
                          <a:ea typeface="+mn-ea"/>
                          <a:cs typeface="Meiryo UI" panose="020B0604030504040204" pitchFamily="50" charset="-128"/>
                        </a:rPr>
                        <a:t>閉じる</a:t>
                      </a: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l" rtl="0" fontAlgn="ctr"/>
                      <a:r>
                        <a:rPr lang="ja-JP" altLang="en-US" sz="1000" dirty="0">
                          <a:latin typeface="+mn-ea"/>
                          <a:ea typeface="+mn-ea"/>
                          <a:cs typeface="Meiryo UI" panose="020B0604030504040204" pitchFamily="50" charset="-128"/>
                        </a:rPr>
                        <a:t>番ポ工事結果情報画面を閉じる</a:t>
                      </a:r>
                      <a:endParaRPr lang="en-US" altLang="ja-JP" sz="1000" dirty="0">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23" name="正方形/長方形 22"/>
          <p:cNvSpPr/>
          <p:nvPr/>
        </p:nvSpPr>
        <p:spPr bwMode="auto">
          <a:xfrm>
            <a:off x="7320001" y="3507472"/>
            <a:ext cx="634006" cy="244183"/>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19" name="テキスト ボックス 18"/>
          <p:cNvSpPr txBox="1"/>
          <p:nvPr/>
        </p:nvSpPr>
        <p:spPr>
          <a:xfrm>
            <a:off x="686300" y="2751998"/>
            <a:ext cx="5642492" cy="248402"/>
          </a:xfrm>
          <a:prstGeom prst="rect">
            <a:avLst/>
          </a:prstGeom>
          <a:noFill/>
        </p:spPr>
        <p:txBody>
          <a:bodyPr wrap="square" lIns="36000" tIns="46800" rIns="36000" bIns="46800" rtlCol="0" anchor="ctr" anchorCtr="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■番ポ工事結果情報画面のイベント</a:t>
            </a:r>
          </a:p>
        </p:txBody>
      </p:sp>
      <p:sp>
        <p:nvSpPr>
          <p:cNvPr id="27" name="正方形/長方形 26"/>
          <p:cNvSpPr/>
          <p:nvPr/>
        </p:nvSpPr>
        <p:spPr bwMode="auto">
          <a:xfrm>
            <a:off x="658941" y="4119012"/>
            <a:ext cx="7110011" cy="445720"/>
          </a:xfrm>
          <a:prstGeom prst="rect">
            <a:avLst/>
          </a:prstGeom>
          <a:noFill/>
          <a:ln w="28575"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
        <p:nvSpPr>
          <p:cNvPr id="28" name="AutoShape 81">
            <a:extLst>
              <a:ext uri="{FF2B5EF4-FFF2-40B4-BE49-F238E27FC236}">
                <a16:creationId xmlns:a16="http://schemas.microsoft.com/office/drawing/2014/main" id="{A9B90A21-AC3E-1D4D-E757-663E99245A2F}"/>
              </a:ext>
            </a:extLst>
          </p:cNvPr>
          <p:cNvSpPr>
            <a:spLocks/>
          </p:cNvSpPr>
          <p:nvPr/>
        </p:nvSpPr>
        <p:spPr bwMode="auto">
          <a:xfrm>
            <a:off x="8201000" y="4111744"/>
            <a:ext cx="4224533" cy="502915"/>
          </a:xfrm>
          <a:prstGeom prst="borderCallout2">
            <a:avLst>
              <a:gd name="adj1" fmla="val 12471"/>
              <a:gd name="adj2" fmla="val -297"/>
              <a:gd name="adj3" fmla="val 24114"/>
              <a:gd name="adj4" fmla="val -6029"/>
              <a:gd name="adj5" fmla="val 53665"/>
              <a:gd name="adj6" fmla="val -9781"/>
            </a:avLst>
          </a:prstGeom>
          <a:noFill/>
          <a:ln w="9525" algn="ctr">
            <a:solidFill>
              <a:srgbClr val="0000FF"/>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lvl="0" algn="l" defTabSz="649288">
              <a:defRPr/>
            </a:pPr>
            <a:r>
              <a:rPr lang="ja-JP" altLang="en-US" sz="1000" dirty="0">
                <a:solidFill>
                  <a:prstClr val="black"/>
                </a:solidFill>
                <a:latin typeface="Meiryo UI"/>
                <a:ea typeface="Meiryo UI"/>
              </a:rPr>
              <a:t>電話番号のアンカーをクリックした際に、選択行の背景を着色</a:t>
            </a:r>
            <a:endParaRPr lang="en-US" altLang="ja-JP" sz="1000" dirty="0">
              <a:solidFill>
                <a:prstClr val="black"/>
              </a:solidFill>
              <a:latin typeface="Meiryo UI"/>
              <a:ea typeface="Meiryo UI"/>
            </a:endParaRPr>
          </a:p>
          <a:p>
            <a:pPr marL="0" marR="0" lvl="0" indent="0" algn="l" defTabSz="649288" rtl="0" eaLnBrk="1" fontAlgn="base" latinLnBrk="0" hangingPunct="1">
              <a:lnSpc>
                <a:spcPct val="100000"/>
              </a:lnSpc>
              <a:spcBef>
                <a:spcPct val="0"/>
              </a:spcBef>
              <a:spcAft>
                <a:spcPct val="0"/>
              </a:spcAft>
              <a:buClrTx/>
              <a:buSzTx/>
              <a:buFontTx/>
              <a:buNone/>
              <a:tabLst/>
              <a:defRPr/>
            </a:pPr>
            <a:endParaRPr lang="en-US" altLang="ja-JP" sz="1000" dirty="0">
              <a:solidFill>
                <a:prstClr val="black"/>
              </a:solidFill>
              <a:latin typeface="Meiryo UI"/>
              <a:ea typeface="Meiryo UI"/>
            </a:endParaRPr>
          </a:p>
        </p:txBody>
      </p:sp>
      <p:sp>
        <p:nvSpPr>
          <p:cNvPr id="33" name="AutoShape 81">
            <a:extLst>
              <a:ext uri="{FF2B5EF4-FFF2-40B4-BE49-F238E27FC236}">
                <a16:creationId xmlns:a16="http://schemas.microsoft.com/office/drawing/2014/main" id="{A9B90A21-AC3E-1D4D-E757-663E99245A2F}"/>
              </a:ext>
            </a:extLst>
          </p:cNvPr>
          <p:cNvSpPr>
            <a:spLocks/>
          </p:cNvSpPr>
          <p:nvPr/>
        </p:nvSpPr>
        <p:spPr bwMode="auto">
          <a:xfrm>
            <a:off x="8201000" y="4911044"/>
            <a:ext cx="4176464" cy="1608148"/>
          </a:xfrm>
          <a:prstGeom prst="borderCallout2">
            <a:avLst>
              <a:gd name="adj1" fmla="val 12471"/>
              <a:gd name="adj2" fmla="val -297"/>
              <a:gd name="adj3" fmla="val 13586"/>
              <a:gd name="adj4" fmla="val -9145"/>
              <a:gd name="adj5" fmla="val 80649"/>
              <a:gd name="adj6" fmla="val -43780"/>
            </a:avLst>
          </a:prstGeom>
          <a:noFill/>
          <a:ln w="9525" algn="ctr">
            <a:solidFill>
              <a:srgbClr val="FF0000"/>
            </a:solidFill>
            <a:miter lim="800000"/>
            <a:headEnd/>
            <a:tailEnd/>
          </a:ln>
          <a:effectLst/>
          <a:extLst>
            <a:ext uri="{909E8E84-426E-40DD-AFC4-6F175D3DCCD1}">
              <a14:hiddenFill xmlns:a14="http://schemas.microsoft.com/office/drawing/2010/main">
                <a:solidFill>
                  <a:srgbClr val="FFCCFF"/>
                </a:solidFill>
              </a14:hiddenFill>
            </a:ext>
            <a:ext uri="{AF507438-7753-43E0-B8FC-AC1667EBCBE1}">
              <a14:hiddenEffects xmlns:a14="http://schemas.microsoft.com/office/drawing/2010/main">
                <a:effectLst>
                  <a:outerShdw dist="17961" dir="2700000" algn="ctr" rotWithShape="0">
                    <a:srgbClr val="1E4A88"/>
                  </a:outerShdw>
                </a:effectLst>
              </a14:hiddenEffects>
            </a:ext>
          </a:extLst>
        </p:spPr>
        <p:txBody>
          <a:bodyPr lIns="48091" tIns="48091" rIns="48091" bIns="48091"/>
          <a:ls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a:lstStyle>
          <a:p>
            <a:pPr marL="0" marR="0" lvl="0" indent="0" algn="l" defTabSz="649288" rtl="0" eaLnBrk="1" fontAlgn="base" latinLnBrk="0" hangingPunct="1">
              <a:lnSpc>
                <a:spcPct val="100000"/>
              </a:lnSpc>
              <a:spcBef>
                <a:spcPct val="0"/>
              </a:spcBef>
              <a:spcAft>
                <a:spcPct val="0"/>
              </a:spcAft>
              <a:buClrTx/>
              <a:buSzTx/>
              <a:buFontTx/>
              <a:buNone/>
              <a:tabLst/>
              <a:defRPr/>
            </a:pPr>
            <a:r>
              <a:rPr lang="en-US" altLang="ja-JP" sz="1000" dirty="0">
                <a:solidFill>
                  <a:prstClr val="black"/>
                </a:solidFill>
                <a:latin typeface="Meiryo UI"/>
                <a:ea typeface="Meiryo UI"/>
              </a:rPr>
              <a:t>【</a:t>
            </a:r>
            <a:r>
              <a:rPr lang="ja-JP" altLang="en-US" sz="1000" dirty="0">
                <a:solidFill>
                  <a:prstClr val="black"/>
                </a:solidFill>
                <a:latin typeface="Meiryo UI"/>
                <a:ea typeface="Meiryo UI"/>
              </a:rPr>
              <a:t>電話番号</a:t>
            </a:r>
            <a:r>
              <a:rPr lang="en-US" altLang="ja-JP" sz="1000" dirty="0">
                <a:solidFill>
                  <a:prstClr val="black"/>
                </a:solidFill>
                <a:latin typeface="Meiryo UI"/>
                <a:ea typeface="Meiryo UI"/>
              </a:rPr>
              <a:t>】</a:t>
            </a:r>
          </a:p>
        </p:txBody>
      </p:sp>
      <p:graphicFrame>
        <p:nvGraphicFramePr>
          <p:cNvPr id="34" name="表 33">
            <a:extLst>
              <a:ext uri="{FF2B5EF4-FFF2-40B4-BE49-F238E27FC236}">
                <a16:creationId xmlns:a16="http://schemas.microsoft.com/office/drawing/2014/main" id="{FC3483B5-8A1B-1443-59A7-4D949492AE9D}"/>
              </a:ext>
            </a:extLst>
          </p:cNvPr>
          <p:cNvGraphicFramePr>
            <a:graphicFrameLocks noGrp="1"/>
          </p:cNvGraphicFramePr>
          <p:nvPr>
            <p:extLst>
              <p:ext uri="{D42A27DB-BD31-4B8C-83A1-F6EECF244321}">
                <p14:modId xmlns:p14="http://schemas.microsoft.com/office/powerpoint/2010/main" val="2712187879"/>
              </p:ext>
            </p:extLst>
          </p:nvPr>
        </p:nvGraphicFramePr>
        <p:xfrm>
          <a:off x="8325780" y="5136578"/>
          <a:ext cx="3907669" cy="691125"/>
        </p:xfrm>
        <a:graphic>
          <a:graphicData uri="http://schemas.openxmlformats.org/drawingml/2006/table">
            <a:tbl>
              <a:tblPr/>
              <a:tblGrid>
                <a:gridCol w="347884">
                  <a:extLst>
                    <a:ext uri="{9D8B030D-6E8A-4147-A177-3AD203B41FA5}">
                      <a16:colId xmlns:a16="http://schemas.microsoft.com/office/drawing/2014/main" val="20000"/>
                    </a:ext>
                  </a:extLst>
                </a:gridCol>
                <a:gridCol w="1615568">
                  <a:extLst>
                    <a:ext uri="{9D8B030D-6E8A-4147-A177-3AD203B41FA5}">
                      <a16:colId xmlns:a16="http://schemas.microsoft.com/office/drawing/2014/main" val="20001"/>
                    </a:ext>
                  </a:extLst>
                </a:gridCol>
                <a:gridCol w="1944217">
                  <a:extLst>
                    <a:ext uri="{9D8B030D-6E8A-4147-A177-3AD203B41FA5}">
                      <a16:colId xmlns:a16="http://schemas.microsoft.com/office/drawing/2014/main" val="20002"/>
                    </a:ext>
                  </a:extLst>
                </a:gridCol>
              </a:tblGrid>
              <a:tr h="314325">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項番</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項目名</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n-ea"/>
                          <a:ea typeface="+mn-ea"/>
                          <a:cs typeface="Meiryo UI" panose="020B0604030504040204" pitchFamily="50" charset="-128"/>
                        </a:rPr>
                        <a:t>詳細</a:t>
                      </a:r>
                    </a:p>
                  </a:txBody>
                  <a:tcPr marL="9525" marR="9525" marT="952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314325">
                <a:tc>
                  <a:txBody>
                    <a:bodyPr/>
                    <a:lstStyle/>
                    <a:p>
                      <a:pPr algn="r" rtl="0" fontAlgn="ctr"/>
                      <a:r>
                        <a:rPr lang="en-US" altLang="ja-JP" sz="1000" b="0" i="0" u="none" strike="noStrike" dirty="0">
                          <a:solidFill>
                            <a:srgbClr val="000000"/>
                          </a:solidFill>
                          <a:effectLst/>
                          <a:latin typeface="+mn-ea"/>
                          <a:ea typeface="+mn-ea"/>
                          <a:cs typeface="Meiryo UI" panose="020B0604030504040204" pitchFamily="50" charset="-128"/>
                        </a:rPr>
                        <a:t>1</a:t>
                      </a:r>
                    </a:p>
                  </a:txBody>
                  <a:tcPr marL="9525" marR="36000"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電話番号 </a:t>
                      </a:r>
                      <a:r>
                        <a:rPr lang="en-US" altLang="ja-JP" sz="1000" b="0" i="0" u="none" strike="noStrike" dirty="0">
                          <a:solidFill>
                            <a:srgbClr val="000000"/>
                          </a:solidFill>
                          <a:effectLst/>
                          <a:latin typeface="+mn-ea"/>
                          <a:ea typeface="+mn-ea"/>
                          <a:cs typeface="Meiryo UI" panose="020B0604030504040204" pitchFamily="50" charset="-128"/>
                        </a:rPr>
                        <a:t>*1</a:t>
                      </a:r>
                      <a:endParaRPr lang="ja-JP" altLang="en-US" sz="1000" b="0" i="0" u="none" strike="noStrike" dirty="0">
                        <a:solidFill>
                          <a:srgbClr val="000000"/>
                        </a:solidFill>
                        <a:effectLst/>
                        <a:latin typeface="+mn-ea"/>
                        <a:ea typeface="+mn-ea"/>
                        <a:cs typeface="Meiryo UI" panose="020B0604030504040204" pitchFamily="50" charset="-128"/>
                      </a:endParaRPr>
                    </a:p>
                  </a:txBody>
                  <a:tcPr marL="36000" marR="9525" marT="9525"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marL="0" marR="0" indent="0" algn="l" defTabSz="1221913" rtl="0" eaLnBrk="1" fontAlgn="auto"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n-ea"/>
                          <a:ea typeface="+mn-ea"/>
                          <a:cs typeface="Meiryo UI" panose="020B0604030504040204" pitchFamily="50" charset="-128"/>
                        </a:rPr>
                        <a:t>アンカーをクリックした場合、電話番号一覧を表示する</a:t>
                      </a:r>
                      <a:endParaRPr lang="en-US" altLang="ja-JP" sz="1000" b="0" i="0" u="none" strike="noStrike" dirty="0">
                        <a:solidFill>
                          <a:srgbClr val="000000"/>
                        </a:solidFill>
                        <a:effectLst/>
                        <a:latin typeface="+mn-ea"/>
                        <a:ea typeface="+mn-ea"/>
                        <a:cs typeface="Meiryo UI" panose="020B0604030504040204" pitchFamily="50" charset="-128"/>
                      </a:endParaRPr>
                    </a:p>
                  </a:txBody>
                  <a:tcPr marL="18000" marR="18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36" name="テキスト ボックス 35"/>
          <p:cNvSpPr txBox="1"/>
          <p:nvPr/>
        </p:nvSpPr>
        <p:spPr>
          <a:xfrm>
            <a:off x="8385615" y="5871120"/>
            <a:ext cx="3847834" cy="507831"/>
          </a:xfrm>
          <a:prstGeom prst="rect">
            <a:avLst/>
          </a:prstGeom>
          <a:solidFill>
            <a:schemeClr val="bg1"/>
          </a:solidFill>
        </p:spPr>
        <p:txBody>
          <a:bodyPr wrap="square" lIns="0" tIns="0" rIns="0" bIns="0" rtlCol="0">
            <a:spAutoFit/>
          </a:bodyPr>
          <a:lstStyle/>
          <a:p>
            <a:pPr marL="252000" lvl="0" indent="-252000" algn="l">
              <a:lnSpc>
                <a:spcPct val="110000"/>
              </a:lnSpc>
              <a:defRPr/>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：１セル内に表示する電話番号は規定件数</a:t>
            </a:r>
            <a:r>
              <a:rPr lang="en-US" altLang="ja-JP" sz="1000" dirty="0">
                <a:latin typeface="+mn-ea"/>
                <a:ea typeface="+mn-ea"/>
              </a:rPr>
              <a:t>4</a:t>
            </a:r>
            <a:r>
              <a:rPr lang="ja-JP" altLang="en-US" sz="1000" dirty="0">
                <a:latin typeface="+mn-ea"/>
                <a:ea typeface="+mn-ea"/>
              </a:rPr>
              <a:t>件とし昇順に表示</a:t>
            </a:r>
            <a:endParaRPr lang="en-US" altLang="ja-JP" sz="1000" dirty="0">
              <a:latin typeface="+mn-ea"/>
              <a:ea typeface="+mn-ea"/>
            </a:endParaRPr>
          </a:p>
          <a:p>
            <a:pPr marL="252000" lvl="0" indent="-252000" algn="l">
              <a:lnSpc>
                <a:spcPct val="110000"/>
              </a:lnSpc>
              <a:defRPr/>
            </a:pPr>
            <a:r>
              <a:rPr lang="ja-JP" altLang="en-US" sz="1000" dirty="0">
                <a:latin typeface="+mn-ea"/>
                <a:ea typeface="+mn-ea"/>
              </a:rPr>
              <a:t>　　　　　　・</a:t>
            </a:r>
            <a:r>
              <a:rPr lang="en-US" altLang="ja-JP" sz="1000" dirty="0">
                <a:latin typeface="+mn-ea"/>
                <a:ea typeface="+mn-ea"/>
              </a:rPr>
              <a:t>1</a:t>
            </a:r>
            <a:r>
              <a:rPr lang="ja-JP" altLang="en-US" sz="1000" dirty="0">
                <a:latin typeface="+mn-ea"/>
                <a:ea typeface="+mn-ea"/>
              </a:rPr>
              <a:t>～</a:t>
            </a:r>
            <a:r>
              <a:rPr lang="en-US" altLang="ja-JP" sz="1000" dirty="0">
                <a:latin typeface="+mn-ea"/>
                <a:ea typeface="+mn-ea"/>
              </a:rPr>
              <a:t>4</a:t>
            </a:r>
            <a:r>
              <a:rPr lang="ja-JP" altLang="en-US" sz="1000" dirty="0">
                <a:latin typeface="+mn-ea"/>
                <a:ea typeface="+mn-ea"/>
              </a:rPr>
              <a:t>件の場合：アンカー化せずに表示</a:t>
            </a:r>
          </a:p>
          <a:p>
            <a:pPr marL="252000" lvl="0" indent="-252000" algn="l">
              <a:lnSpc>
                <a:spcPct val="110000"/>
              </a:lnSpc>
              <a:defRPr/>
            </a:pPr>
            <a:r>
              <a:rPr lang="ja-JP" altLang="en-US" sz="1000" dirty="0">
                <a:latin typeface="+mn-ea"/>
                <a:ea typeface="+mn-ea"/>
              </a:rPr>
              <a:t>　　　　　　・</a:t>
            </a:r>
            <a:r>
              <a:rPr lang="en-US" altLang="ja-JP" sz="1000" dirty="0">
                <a:latin typeface="+mn-ea"/>
                <a:ea typeface="+mn-ea"/>
              </a:rPr>
              <a:t>5</a:t>
            </a:r>
            <a:r>
              <a:rPr lang="ja-JP" altLang="en-US" sz="1000" dirty="0">
                <a:latin typeface="+mn-ea"/>
                <a:ea typeface="+mn-ea"/>
              </a:rPr>
              <a:t>件以上の場合：</a:t>
            </a:r>
            <a:r>
              <a:rPr lang="en-US" altLang="ja-JP" sz="1000" dirty="0">
                <a:latin typeface="+mn-ea"/>
                <a:ea typeface="+mn-ea"/>
              </a:rPr>
              <a:t>3</a:t>
            </a:r>
            <a:r>
              <a:rPr lang="ja-JP" altLang="en-US" sz="1000" dirty="0">
                <a:latin typeface="+mn-ea"/>
                <a:ea typeface="+mn-ea"/>
              </a:rPr>
              <a:t>件＋「･･･」を表示し、アンカー化して表示　</a:t>
            </a:r>
          </a:p>
        </p:txBody>
      </p:sp>
      <p:sp>
        <p:nvSpPr>
          <p:cNvPr id="18" name="正方形/長方形 17"/>
          <p:cNvSpPr/>
          <p:nvPr/>
        </p:nvSpPr>
        <p:spPr bwMode="auto">
          <a:xfrm>
            <a:off x="5581266" y="4117444"/>
            <a:ext cx="792089" cy="3384376"/>
          </a:xfrm>
          <a:prstGeom prst="rect">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dirty="0">
              <a:solidFill>
                <a:srgbClr val="0000FF"/>
              </a:solidFill>
              <a:latin typeface="+mn-ea"/>
              <a:ea typeface="+mn-ea"/>
            </a:endParaRPr>
          </a:p>
        </p:txBody>
      </p:sp>
    </p:spTree>
    <p:extLst>
      <p:ext uri="{BB962C8B-B14F-4D97-AF65-F5344CB8AC3E}">
        <p14:creationId xmlns:p14="http://schemas.microsoft.com/office/powerpoint/2010/main" val="268381072"/>
      </p:ext>
    </p:extLst>
  </p:cSld>
  <p:clrMapOvr>
    <a:masterClrMapping/>
  </p:clrMapOvr>
  <p:transition/>
</p:sld>
</file>

<file path=ppt/theme/theme1.xml><?xml version="1.0" encoding="utf-8"?>
<a:theme xmlns:a="http://schemas.openxmlformats.org/drawingml/2006/main" name="0X_フォーマッ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lumMod val="20000"/>
            <a:lumOff val="80000"/>
          </a:schemeClr>
        </a:solidFill>
        <a:ln w="12700" cap="flat" cmpd="sng" algn="ctr">
          <a:solidFill>
            <a:schemeClr val="tx1"/>
          </a:solidFill>
          <a:prstDash val="solid"/>
          <a:round/>
          <a:headEnd type="triangle" w="sm" len="sm"/>
          <a:tailEnd type="none" w="sm" len="sm"/>
        </a:ln>
        <a:effectLst/>
      </a:spPr>
      <a:bodyPr vert="horz" wrap="square" lIns="36000" tIns="36000" rIns="36000" bIns="36000" numCol="1" rtlCol="0" anchor="t" anchorCtr="0" compatLnSpc="1">
        <a:prstTxWarp prst="textNoShape">
          <a:avLst/>
        </a:prstTxWarp>
      </a:bodyPr>
      <a:lstStyle>
        <a:defPPr marL="0" marR="0" indent="0" algn="l" defTabSz="649288" rtl="0" eaLnBrk="1" fontAlgn="base" latinLnBrk="0" hangingPunct="1">
          <a:lnSpc>
            <a:spcPct val="100000"/>
          </a:lnSpc>
          <a:spcBef>
            <a:spcPct val="0"/>
          </a:spcBef>
          <a:spcAft>
            <a:spcPct val="0"/>
          </a:spcAft>
          <a:buClrTx/>
          <a:buSzTx/>
          <a:buFontTx/>
          <a:buNone/>
          <a:tabLst/>
          <a:defRPr kumimoji="1" sz="105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defRPr>
        </a:defPPr>
      </a:lstStyle>
    </a:spDef>
    <a:lnDef>
      <a:spPr bwMode="auto">
        <a:xfrm>
          <a:off x="0" y="0"/>
          <a:ext cx="1" cy="1"/>
        </a:xfrm>
        <a:custGeom>
          <a:avLst/>
          <a:gdLst/>
          <a:ahLst/>
          <a:cxnLst/>
          <a:rect l="0" t="0" r="0" b="0"/>
          <a:pathLst/>
        </a:custGeom>
        <a:solidFill>
          <a:srgbClr val="FFFFCC"/>
        </a:solidFill>
        <a:ln w="12700" cap="flat" cmpd="sng" algn="ctr">
          <a:solidFill>
            <a:schemeClr val="tx1"/>
          </a:solidFill>
          <a:prstDash val="solid"/>
          <a:round/>
          <a:headEnd type="triangl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t" anchorCtr="0" compatLnSpc="1">
        <a:prstTxWarp prst="textNoShape">
          <a:avLst/>
        </a:prstTxWarp>
      </a:bodyPr>
      <a:lstStyle>
        <a:defPPr marL="0" marR="0" indent="0" algn="ctr" defTabSz="649288" rtl="0" eaLnBrk="1" fontAlgn="base" latinLnBrk="0" hangingPunct="1">
          <a:lnSpc>
            <a:spcPct val="100000"/>
          </a:lnSpc>
          <a:spcBef>
            <a:spcPct val="0"/>
          </a:spcBef>
          <a:spcAft>
            <a:spcPct val="0"/>
          </a:spcAft>
          <a:buClrTx/>
          <a:buSzTx/>
          <a:buFontTx/>
          <a:buNone/>
          <a:tabLst/>
          <a:defRPr kumimoji="1" lang="ja-JP" altLang="en-US" sz="1000" b="0" i="0" u="none" strike="noStrike" cap="none" normalizeH="0" baseline="0" smtClean="0">
            <a:ln>
              <a:noFill/>
            </a:ln>
            <a:solidFill>
              <a:schemeClr val="tx1"/>
            </a:solidFill>
            <a:effectLst/>
            <a:latin typeface="Times New Roman" pitchFamily="18" charset="0"/>
            <a:ea typeface="Batang" pitchFamily="18" charset="-127"/>
          </a:defRPr>
        </a:defPPr>
      </a:lstStyle>
    </a:lnDef>
    <a:txDef>
      <a:spPr>
        <a:noFill/>
      </a:spPr>
      <a:bodyPr wrap="square" lIns="0" tIns="0" rIns="0" bIns="0" rtlCol="0">
        <a:spAutoFit/>
      </a:bodyPr>
      <a:lstStyle>
        <a:defPPr algn="l">
          <a:lnSpc>
            <a:spcPct val="110000"/>
          </a:lnSpc>
          <a:defRPr sz="1050" dirty="0">
            <a:latin typeface="+mn-ea"/>
            <a:ea typeface="+mn-ea"/>
          </a:defRPr>
        </a:defPPr>
      </a:lstStyle>
    </a:tx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3A1C591-54AA-4AD6-8F67-D1CD0AC21582}"/>
</file>

<file path=customXml/itemProps2.xml><?xml version="1.0" encoding="utf-8"?>
<ds:datastoreItem xmlns:ds="http://schemas.openxmlformats.org/officeDocument/2006/customXml" ds:itemID="{9E4001F7-E3AB-4490-A36F-C90B6E48FA83}"/>
</file>

<file path=customXml/itemProps3.xml><?xml version="1.0" encoding="utf-8"?>
<ds:datastoreItem xmlns:ds="http://schemas.openxmlformats.org/officeDocument/2006/customXml" ds:itemID="{B665C266-32B3-47ED-9E7A-4C32E3D61E0F}"/>
</file>

<file path=docProps/app.xml><?xml version="1.0" encoding="utf-8"?>
<Properties xmlns="http://schemas.openxmlformats.org/officeDocument/2006/extended-properties" xmlns:vt="http://schemas.openxmlformats.org/officeDocument/2006/docPropsVTypes">
  <Template>01.2_双方向番号ポータビリティ対応_オーダ制御（神津）</Template>
  <TotalTime>1389</TotalTime>
  <Words>4546</Words>
  <Application>Microsoft Office PowerPoint</Application>
  <PresentationFormat>A3 297x420 mm</PresentationFormat>
  <Paragraphs>1935</Paragraphs>
  <Slides>24</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24</vt:i4>
      </vt:variant>
    </vt:vector>
  </HeadingPairs>
  <TitlesOfParts>
    <vt:vector size="31" baseType="lpstr">
      <vt:lpstr>Batang</vt:lpstr>
      <vt:lpstr>Meiryo UI</vt:lpstr>
      <vt:lpstr>ＭＳ Ｐゴシック</vt:lpstr>
      <vt:lpstr>ＭＳ Ｐ明朝</vt:lpstr>
      <vt:lpstr>メイリオ</vt:lpstr>
      <vt:lpstr>Times New Roman</vt:lpstr>
      <vt:lpstr>0X_フォーマット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Hiroki Fukuda（福田浩生）</dc:creator>
  <cp:lastModifiedBy>谷口 竜太郎</cp:lastModifiedBy>
  <cp:revision>74</cp:revision>
  <cp:lastPrinted>2017-04-28T06:11:29Z</cp:lastPrinted>
  <dcterms:created xsi:type="dcterms:W3CDTF">2024-04-08T02:33:19Z</dcterms:created>
  <dcterms:modified xsi:type="dcterms:W3CDTF">2024-08-23T06:09:59Z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ies>
</file>