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6"/>
  </p:notesMasterIdLst>
  <p:handoutMasterIdLst>
    <p:handoutMasterId r:id="rId27"/>
  </p:handoutMasterIdLst>
  <p:sldIdLst>
    <p:sldId id="761" r:id="rId2"/>
    <p:sldId id="753" r:id="rId3"/>
    <p:sldId id="747" r:id="rId4"/>
    <p:sldId id="729" r:id="rId5"/>
    <p:sldId id="730" r:id="rId6"/>
    <p:sldId id="731" r:id="rId7"/>
    <p:sldId id="732" r:id="rId8"/>
    <p:sldId id="738" r:id="rId9"/>
    <p:sldId id="742" r:id="rId10"/>
    <p:sldId id="736" r:id="rId11"/>
    <p:sldId id="737" r:id="rId12"/>
    <p:sldId id="762" r:id="rId13"/>
    <p:sldId id="763" r:id="rId14"/>
    <p:sldId id="740" r:id="rId15"/>
    <p:sldId id="733" r:id="rId16"/>
    <p:sldId id="756" r:id="rId17"/>
    <p:sldId id="734" r:id="rId18"/>
    <p:sldId id="755" r:id="rId19"/>
    <p:sldId id="764" r:id="rId20"/>
    <p:sldId id="735" r:id="rId21"/>
    <p:sldId id="758" r:id="rId22"/>
    <p:sldId id="757" r:id="rId23"/>
    <p:sldId id="760" r:id="rId24"/>
    <p:sldId id="754" r:id="rId25"/>
  </p:sldIdLst>
  <p:sldSz cx="12801600" cy="9601200" type="A3"/>
  <p:notesSz cx="9939338" cy="6807200"/>
  <p:defaultTex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p:defaultTextStyle>
  <p:extLst>
    <p:ext uri="{521415D9-36F7-43E2-AB2F-B90AF26B5E84}">
      <p14:sectionLst xmlns:p14="http://schemas.microsoft.com/office/powerpoint/2010/main">
        <p14:section name="既定のセクション" id="{08825443-D7E4-4858-B1D3-955CDD4B1204}">
          <p14:sldIdLst>
            <p14:sldId id="761"/>
            <p14:sldId id="753"/>
            <p14:sldId id="747"/>
            <p14:sldId id="729"/>
            <p14:sldId id="730"/>
            <p14:sldId id="731"/>
            <p14:sldId id="732"/>
            <p14:sldId id="738"/>
            <p14:sldId id="742"/>
            <p14:sldId id="736"/>
            <p14:sldId id="737"/>
            <p14:sldId id="762"/>
            <p14:sldId id="763"/>
            <p14:sldId id="740"/>
            <p14:sldId id="733"/>
            <p14:sldId id="756"/>
            <p14:sldId id="734"/>
            <p14:sldId id="755"/>
            <p14:sldId id="764"/>
            <p14:sldId id="735"/>
            <p14:sldId id="758"/>
            <p14:sldId id="757"/>
            <p14:sldId id="760"/>
            <p14:sldId id="754"/>
          </p14:sldIdLst>
        </p14:section>
      </p14:sectionLst>
    </p:ext>
    <p:ext uri="{EFAFB233-063F-42B5-8137-9DF3F51BA10A}">
      <p15:sldGuideLst xmlns:p15="http://schemas.microsoft.com/office/powerpoint/2012/main">
        <p15:guide id="1" orient="horz" pos="5122" userDrawn="1">
          <p15:clr>
            <a:srgbClr val="A4A3A4"/>
          </p15:clr>
        </p15:guide>
        <p15:guide id="2" pos="7406" userDrawn="1">
          <p15:clr>
            <a:srgbClr val="A4A3A4"/>
          </p15:clr>
        </p15:guide>
        <p15:guide id="3" pos="176">
          <p15:clr>
            <a:srgbClr val="A4A3A4"/>
          </p15:clr>
        </p15:guide>
      </p15:sldGuideLst>
    </p:ext>
    <p:ext uri="{2D200454-40CA-4A62-9FC3-DE9A4176ACB9}">
      <p15:notesGuideLst xmlns:p15="http://schemas.microsoft.com/office/powerpoint/2012/main">
        <p15:guide id="1" orient="horz" pos="2143">
          <p15:clr>
            <a:srgbClr val="A4A3A4"/>
          </p15:clr>
        </p15:guide>
        <p15:guide id="2" pos="3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7F7F7F"/>
    <a:srgbClr val="FFFF99"/>
    <a:srgbClr val="99CCFF"/>
    <a:srgbClr val="FFCCFF"/>
    <a:srgbClr val="FF0000"/>
    <a:srgbClr val="CCECFF"/>
    <a:srgbClr val="FFD3D6"/>
    <a:srgbClr val="FFFFCC"/>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94238" autoAdjust="0"/>
  </p:normalViewPr>
  <p:slideViewPr>
    <p:cSldViewPr snapToObjects="1">
      <p:cViewPr varScale="1">
        <p:scale>
          <a:sx n="75" d="100"/>
          <a:sy n="75" d="100"/>
        </p:scale>
        <p:origin x="384" y="30"/>
      </p:cViewPr>
      <p:guideLst>
        <p:guide orient="horz" pos="5122"/>
        <p:guide pos="7406"/>
        <p:guide pos="176"/>
      </p:guideLst>
    </p:cSldViewPr>
  </p:slideViewPr>
  <p:outlineViewPr>
    <p:cViewPr>
      <p:scale>
        <a:sx n="50" d="100"/>
        <a:sy n="50" d="100"/>
      </p:scale>
      <p:origin x="0" y="0"/>
    </p:cViewPr>
  </p:outlineViewPr>
  <p:notesTextViewPr>
    <p:cViewPr>
      <p:scale>
        <a:sx n="125" d="100"/>
        <a:sy n="125" d="100"/>
      </p:scale>
      <p:origin x="0" y="0"/>
    </p:cViewPr>
  </p:notesTextViewPr>
  <p:sorterViewPr>
    <p:cViewPr>
      <p:scale>
        <a:sx n="125" d="100"/>
        <a:sy n="125" d="100"/>
      </p:scale>
      <p:origin x="0" y="-3870"/>
    </p:cViewPr>
  </p:sorterViewPr>
  <p:notesViewPr>
    <p:cSldViewPr snapToObjects="1">
      <p:cViewPr varScale="1">
        <p:scale>
          <a:sx n="112" d="100"/>
          <a:sy n="112" d="100"/>
        </p:scale>
        <p:origin x="2142" y="84"/>
      </p:cViewPr>
      <p:guideLst>
        <p:guide orient="horz" pos="2143"/>
        <p:guide pos="313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994" name="Rectangle 1026"/>
          <p:cNvSpPr>
            <a:spLocks noGrp="1" noChangeArrowheads="1"/>
          </p:cNvSpPr>
          <p:nvPr>
            <p:ph type="hdr" sz="quarter"/>
          </p:nvPr>
        </p:nvSpPr>
        <p:spPr bwMode="auto">
          <a:xfrm>
            <a:off x="0" y="0"/>
            <a:ext cx="4291013" cy="31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t"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212995" name="Rectangle 1027"/>
          <p:cNvSpPr>
            <a:spLocks noGrp="1" noChangeArrowheads="1"/>
          </p:cNvSpPr>
          <p:nvPr>
            <p:ph type="dt" sz="quarter" idx="1"/>
          </p:nvPr>
        </p:nvSpPr>
        <p:spPr bwMode="auto">
          <a:xfrm>
            <a:off x="5616575" y="0"/>
            <a:ext cx="4343400" cy="31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t" anchorCtr="0" compatLnSpc="1">
            <a:prstTxWarp prst="textNoShape">
              <a:avLst/>
            </a:prstTxWarp>
          </a:bodyPr>
          <a:lstStyle>
            <a:lvl1pPr algn="r" defTabSz="630238">
              <a:defRPr sz="800">
                <a:ea typeface="ＭＳ Ｐゴシック" charset="-128"/>
              </a:defRPr>
            </a:lvl1pPr>
          </a:lstStyle>
          <a:p>
            <a:endParaRPr lang="en-US" altLang="ja-JP" dirty="0"/>
          </a:p>
        </p:txBody>
      </p:sp>
      <p:sp>
        <p:nvSpPr>
          <p:cNvPr id="212996" name="Rectangle 1028"/>
          <p:cNvSpPr>
            <a:spLocks noGrp="1" noChangeArrowheads="1"/>
          </p:cNvSpPr>
          <p:nvPr>
            <p:ph type="ftr" sz="quarter" idx="2"/>
          </p:nvPr>
        </p:nvSpPr>
        <p:spPr bwMode="auto">
          <a:xfrm>
            <a:off x="0" y="6464300"/>
            <a:ext cx="42910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b"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212997" name="Rectangle 1029"/>
          <p:cNvSpPr>
            <a:spLocks noGrp="1" noChangeArrowheads="1"/>
          </p:cNvSpPr>
          <p:nvPr>
            <p:ph type="sldNum" sz="quarter" idx="3"/>
          </p:nvPr>
        </p:nvSpPr>
        <p:spPr bwMode="auto">
          <a:xfrm>
            <a:off x="5616575" y="6464300"/>
            <a:ext cx="434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b" anchorCtr="0" compatLnSpc="1">
            <a:prstTxWarp prst="textNoShape">
              <a:avLst/>
            </a:prstTxWarp>
          </a:bodyPr>
          <a:lstStyle>
            <a:lvl1pPr algn="r" defTabSz="630238">
              <a:defRPr sz="800">
                <a:ea typeface="ＭＳ Ｐゴシック" charset="-128"/>
              </a:defRPr>
            </a:lvl1pPr>
          </a:lstStyle>
          <a:p>
            <a:fld id="{6BBF0C93-703F-4B17-9108-CE7A43BE2130}" type="slidenum">
              <a:rPr lang="en-US" altLang="ja-JP"/>
              <a:pPr/>
              <a:t>‹#›</a:t>
            </a:fld>
            <a:endParaRPr lang="en-US" altLang="ja-JP" dirty="0"/>
          </a:p>
        </p:txBody>
      </p:sp>
    </p:spTree>
    <p:extLst>
      <p:ext uri="{BB962C8B-B14F-4D97-AF65-F5344CB8AC3E}">
        <p14:creationId xmlns:p14="http://schemas.microsoft.com/office/powerpoint/2010/main" val="35997806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298950" cy="3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4099" name="Rectangle 3"/>
          <p:cNvSpPr>
            <a:spLocks noGrp="1" noChangeArrowheads="1"/>
          </p:cNvSpPr>
          <p:nvPr>
            <p:ph type="dt" idx="1"/>
          </p:nvPr>
        </p:nvSpPr>
        <p:spPr bwMode="auto">
          <a:xfrm>
            <a:off x="5600700" y="0"/>
            <a:ext cx="4373563" cy="3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lvl1pPr algn="r" defTabSz="630238">
              <a:defRPr sz="800">
                <a:ea typeface="ＭＳ Ｐゴシック" charset="-128"/>
              </a:defRPr>
            </a:lvl1pPr>
          </a:lstStyle>
          <a:p>
            <a:endParaRPr lang="en-US" altLang="ja-JP" dirty="0"/>
          </a:p>
        </p:txBody>
      </p:sp>
      <p:sp>
        <p:nvSpPr>
          <p:cNvPr id="4100" name="Rectangle 4"/>
          <p:cNvSpPr>
            <a:spLocks noGrp="1" noRot="1" noChangeAspect="1" noChangeArrowheads="1" noTextEdit="1"/>
          </p:cNvSpPr>
          <p:nvPr>
            <p:ph type="sldImg" idx="2"/>
          </p:nvPr>
        </p:nvSpPr>
        <p:spPr bwMode="auto">
          <a:xfrm>
            <a:off x="3297238" y="508000"/>
            <a:ext cx="3389312" cy="25415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1304925" y="3228975"/>
            <a:ext cx="7288213" cy="308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102" name="Rectangle 6"/>
          <p:cNvSpPr>
            <a:spLocks noGrp="1" noChangeArrowheads="1"/>
          </p:cNvSpPr>
          <p:nvPr>
            <p:ph type="ftr" sz="quarter" idx="4"/>
          </p:nvPr>
        </p:nvSpPr>
        <p:spPr bwMode="auto">
          <a:xfrm>
            <a:off x="0" y="6459538"/>
            <a:ext cx="429895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b"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4103" name="Rectangle 7"/>
          <p:cNvSpPr>
            <a:spLocks noGrp="1" noChangeArrowheads="1"/>
          </p:cNvSpPr>
          <p:nvPr>
            <p:ph type="sldNum" sz="quarter" idx="5"/>
          </p:nvPr>
        </p:nvSpPr>
        <p:spPr bwMode="auto">
          <a:xfrm>
            <a:off x="5600700" y="6459538"/>
            <a:ext cx="4373563"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b" anchorCtr="0" compatLnSpc="1">
            <a:prstTxWarp prst="textNoShape">
              <a:avLst/>
            </a:prstTxWarp>
          </a:bodyPr>
          <a:lstStyle>
            <a:lvl1pPr algn="r" defTabSz="630238">
              <a:defRPr sz="800">
                <a:ea typeface="ＭＳ Ｐゴシック" charset="-128"/>
              </a:defRPr>
            </a:lvl1pPr>
          </a:lstStyle>
          <a:p>
            <a:fld id="{2DB7E34E-AF85-418C-A0F6-8EFAB1A321FC}" type="slidenum">
              <a:rPr lang="en-US" altLang="ja-JP"/>
              <a:pPr/>
              <a:t>‹#›</a:t>
            </a:fld>
            <a:endParaRPr lang="en-US" altLang="ja-JP" dirty="0"/>
          </a:p>
        </p:txBody>
      </p:sp>
    </p:spTree>
    <p:extLst>
      <p:ext uri="{BB962C8B-B14F-4D97-AF65-F5344CB8AC3E}">
        <p14:creationId xmlns:p14="http://schemas.microsoft.com/office/powerpoint/2010/main" val="281640530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1pPr>
    <a:lvl2pPr marL="610956"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2pPr>
    <a:lvl3pPr marL="1221913"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3pPr>
    <a:lvl4pPr marL="1832869"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4pPr>
    <a:lvl5pPr marL="2443825"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5pPr>
    <a:lvl6pPr marL="3054782" algn="l" defTabSz="1221913" rtl="0" eaLnBrk="1" latinLnBrk="0" hangingPunct="1">
      <a:defRPr kumimoji="1" sz="1600" kern="1200">
        <a:solidFill>
          <a:schemeClr val="tx1"/>
        </a:solidFill>
        <a:latin typeface="+mn-lt"/>
        <a:ea typeface="+mn-ea"/>
        <a:cs typeface="+mn-cs"/>
      </a:defRPr>
    </a:lvl6pPr>
    <a:lvl7pPr marL="3665738" algn="l" defTabSz="1221913" rtl="0" eaLnBrk="1" latinLnBrk="0" hangingPunct="1">
      <a:defRPr kumimoji="1" sz="1600" kern="1200">
        <a:solidFill>
          <a:schemeClr val="tx1"/>
        </a:solidFill>
        <a:latin typeface="+mn-lt"/>
        <a:ea typeface="+mn-ea"/>
        <a:cs typeface="+mn-cs"/>
      </a:defRPr>
    </a:lvl7pPr>
    <a:lvl8pPr marL="4276695" algn="l" defTabSz="1221913" rtl="0" eaLnBrk="1" latinLnBrk="0" hangingPunct="1">
      <a:defRPr kumimoji="1" sz="1600" kern="1200">
        <a:solidFill>
          <a:schemeClr val="tx1"/>
        </a:solidFill>
        <a:latin typeface="+mn-lt"/>
        <a:ea typeface="+mn-ea"/>
        <a:cs typeface="+mn-cs"/>
      </a:defRPr>
    </a:lvl8pPr>
    <a:lvl9pPr marL="4887651" algn="l" defTabSz="1221913" rtl="0" eaLnBrk="1" latinLnBrk="0" hangingPunct="1">
      <a:defRPr kumimoji="1"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コンテンツ プレースホルダー 3"/>
          <p:cNvSpPr>
            <a:spLocks noGrp="1"/>
          </p:cNvSpPr>
          <p:nvPr>
            <p:ph sz="quarter" idx="10"/>
          </p:nvPr>
        </p:nvSpPr>
        <p:spPr>
          <a:xfrm>
            <a:off x="190110" y="660140"/>
            <a:ext cx="12456000" cy="914400"/>
          </a:xfrm>
          <a:prstGeom prst="rect">
            <a:avLst/>
          </a:prstGeom>
          <a:solidFill>
            <a:srgbClr val="CCECFF"/>
          </a:solidFill>
          <a:ln>
            <a:solidFill>
              <a:schemeClr val="tx1"/>
            </a:solidFill>
          </a:ln>
        </p:spPr>
        <p:txBody>
          <a:bodyPr lIns="72000" tIns="72000" rIns="72000" bIns="72000"/>
          <a:lstStyle>
            <a:lvl1pPr marL="0" indent="0">
              <a:buNone/>
              <a:defRPr sz="1050">
                <a:latin typeface="Meiryo UI" panose="020B0604030504040204" pitchFamily="50" charset="-128"/>
                <a:ea typeface="Meiryo UI" panose="020B0604030504040204" pitchFamily="50" charset="-128"/>
                <a:cs typeface="Meiryo UI" panose="020B0604030504040204" pitchFamily="50" charset="-128"/>
              </a:defRPr>
            </a:lvl1pPr>
            <a:lvl2pPr>
              <a:defRPr sz="1050">
                <a:latin typeface="Meiryo UI" panose="020B0604030504040204" pitchFamily="50" charset="-128"/>
                <a:ea typeface="Meiryo UI" panose="020B0604030504040204" pitchFamily="50" charset="-128"/>
                <a:cs typeface="Meiryo UI" panose="020B0604030504040204" pitchFamily="50" charset="-128"/>
              </a:defRPr>
            </a:lvl2pPr>
            <a:lvl3pPr>
              <a:defRPr sz="1050">
                <a:latin typeface="Meiryo UI" panose="020B0604030504040204" pitchFamily="50" charset="-128"/>
                <a:ea typeface="Meiryo UI" panose="020B0604030504040204" pitchFamily="50" charset="-128"/>
                <a:cs typeface="Meiryo UI" panose="020B0604030504040204" pitchFamily="50" charset="-128"/>
              </a:defRPr>
            </a:lvl3pPr>
            <a:lvl4pPr>
              <a:defRPr sz="1050">
                <a:latin typeface="Meiryo UI" panose="020B0604030504040204" pitchFamily="50" charset="-128"/>
                <a:ea typeface="Meiryo UI" panose="020B0604030504040204" pitchFamily="50" charset="-128"/>
                <a:cs typeface="Meiryo UI" panose="020B0604030504040204" pitchFamily="50" charset="-128"/>
              </a:defRPr>
            </a:lvl4pPr>
            <a:lvl5pPr>
              <a:defRPr sz="1050">
                <a:latin typeface="Meiryo UI" panose="020B0604030504040204" pitchFamily="50" charset="-128"/>
                <a:ea typeface="Meiryo UI" panose="020B0604030504040204" pitchFamily="50" charset="-128"/>
                <a:cs typeface="Meiryo UI" panose="020B0604030504040204" pitchFamily="50" charset="-128"/>
              </a:defRPr>
            </a:lvl5pPr>
          </a:lstStyle>
          <a:p>
            <a:pPr lvl="0"/>
            <a:r>
              <a:rPr kumimoji="1" lang="ja-JP" altLang="en-US"/>
              <a:t>マスター テキストの書式設定</a:t>
            </a:r>
          </a:p>
        </p:txBody>
      </p:sp>
      <p:sp>
        <p:nvSpPr>
          <p:cNvPr id="10" name="タイトル 1"/>
          <p:cNvSpPr txBox="1">
            <a:spLocks/>
          </p:cNvSpPr>
          <p:nvPr userDrawn="1"/>
        </p:nvSpPr>
        <p:spPr>
          <a:xfrm>
            <a:off x="190110" y="120080"/>
            <a:ext cx="12456000" cy="360000"/>
          </a:xfrm>
          <a:prstGeom prst="rect">
            <a:avLst/>
          </a:prstGeom>
        </p:spPr>
        <p:txBody>
          <a:bodyPr lIns="0" tIns="0" rIns="0" bIns="0" anchor="b" anchorCtr="0"/>
          <a:lstStyle>
            <a:lvl1pPr algn="l" defTabSz="905828" rtl="0" eaLnBrk="1" fontAlgn="base" hangingPunct="1">
              <a:spcBef>
                <a:spcPct val="0"/>
              </a:spcBef>
              <a:spcAft>
                <a:spcPct val="0"/>
              </a:spcAft>
              <a:defRPr kumimoji="1" sz="1600" b="1">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r>
              <a:rPr lang="en-US" altLang="ja-JP" kern="0" dirty="0"/>
              <a:t>01.3_</a:t>
            </a:r>
            <a:r>
              <a:rPr lang="ja-JP" altLang="en-US" kern="0" dirty="0"/>
              <a:t>双方向番号ポータビリティ対応</a:t>
            </a:r>
            <a:r>
              <a:rPr lang="en-US" altLang="ja-JP" kern="0" dirty="0"/>
              <a:t>_</a:t>
            </a:r>
            <a:r>
              <a:rPr lang="ja-JP" altLang="en-US" kern="0" dirty="0"/>
              <a:t>統合</a:t>
            </a:r>
            <a:r>
              <a:rPr lang="en-US" altLang="ja-JP" kern="0" dirty="0"/>
              <a:t>HHC</a:t>
            </a:r>
            <a:endParaRPr lang="ja-JP" altLang="en-US" kern="0" dirty="0"/>
          </a:p>
        </p:txBody>
      </p:sp>
      <p:sp>
        <p:nvSpPr>
          <p:cNvPr id="7" name="スライド番号プレースホルダー 2"/>
          <p:cNvSpPr>
            <a:spLocks noGrp="1"/>
          </p:cNvSpPr>
          <p:nvPr>
            <p:ph type="sldNum" sz="quarter" idx="4"/>
          </p:nvPr>
        </p:nvSpPr>
        <p:spPr>
          <a:xfrm>
            <a:off x="5262410" y="9301100"/>
            <a:ext cx="2311400" cy="179387"/>
          </a:xfrm>
          <a:prstGeom prst="rect">
            <a:avLst/>
          </a:prstGeom>
        </p:spPr>
        <p:txBody>
          <a:bodyPr/>
          <a:lstStyle>
            <a:lvl1pPr>
              <a:defRPr>
                <a:latin typeface="+mj-lt"/>
              </a:defRPr>
            </a:lvl1pPr>
          </a:lstStyle>
          <a:p>
            <a:r>
              <a:rPr lang="en-US" altLang="ja-JP" dirty="0"/>
              <a:t>01.3-</a:t>
            </a:r>
            <a:fld id="{4C5E2FD1-144F-442B-9A84-40AAF03513A2}" type="slidenum">
              <a:rPr lang="en-US" altLang="ja-JP" smtClean="0"/>
              <a:pPr/>
              <a:t>‹#›</a:t>
            </a:fld>
            <a:endParaRPr lang="en-US" altLang="ja-JP" dirty="0"/>
          </a:p>
        </p:txBody>
      </p:sp>
    </p:spTree>
    <p:extLst>
      <p:ext uri="{BB962C8B-B14F-4D97-AF65-F5344CB8AC3E}">
        <p14:creationId xmlns:p14="http://schemas.microsoft.com/office/powerpoint/2010/main" val="4040012381"/>
      </p:ext>
    </p:extLst>
  </p:cSld>
  <p:clrMapOvr>
    <a:masterClrMapping/>
  </p:clrMapOvr>
  <p:transition/>
  <p:extLst>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859599" name="Rectangle 15"/>
          <p:cNvSpPr>
            <a:spLocks noChangeArrowheads="1"/>
          </p:cNvSpPr>
          <p:nvPr/>
        </p:nvSpPr>
        <p:spPr bwMode="auto">
          <a:xfrm flipV="1">
            <a:off x="0" y="9176703"/>
            <a:ext cx="12801600" cy="60007"/>
          </a:xfrm>
          <a:prstGeom prst="rect">
            <a:avLst/>
          </a:prstGeom>
          <a:gradFill rotWithShape="1">
            <a:gsLst>
              <a:gs pos="0">
                <a:srgbClr val="0033CC"/>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122191" tIns="61096" rIns="122191" bIns="61096"/>
          <a:lstStyle/>
          <a:p>
            <a:endParaRPr lang="ja-JP" altLang="en-US" dirty="0"/>
          </a:p>
        </p:txBody>
      </p:sp>
      <p:sp>
        <p:nvSpPr>
          <p:cNvPr id="1859600" name="Rectangle 16"/>
          <p:cNvSpPr>
            <a:spLocks noChangeArrowheads="1"/>
          </p:cNvSpPr>
          <p:nvPr/>
        </p:nvSpPr>
        <p:spPr bwMode="auto">
          <a:xfrm flipV="1">
            <a:off x="0" y="516124"/>
            <a:ext cx="12801600" cy="60007"/>
          </a:xfrm>
          <a:prstGeom prst="rect">
            <a:avLst/>
          </a:prstGeom>
          <a:gradFill rotWithShape="1">
            <a:gsLst>
              <a:gs pos="0">
                <a:srgbClr val="0033CC"/>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122191" tIns="61096" rIns="122191" bIns="61096"/>
          <a:lstStyle/>
          <a:p>
            <a:endParaRPr lang="ja-JP" altLang="en-US" dirty="0"/>
          </a:p>
        </p:txBody>
      </p:sp>
      <p:sp>
        <p:nvSpPr>
          <p:cNvPr id="2" name="スライド番号プレースホルダー 2">
            <a:extLst>
              <a:ext uri="{FF2B5EF4-FFF2-40B4-BE49-F238E27FC236}">
                <a16:creationId xmlns:a16="http://schemas.microsoft.com/office/drawing/2014/main" id="{D5797E2E-2131-6E99-EDE4-E56931734F28}"/>
              </a:ext>
            </a:extLst>
          </p:cNvPr>
          <p:cNvSpPr>
            <a:spLocks noGrp="1"/>
          </p:cNvSpPr>
          <p:nvPr>
            <p:ph type="sldNum" sz="quarter" idx="4"/>
          </p:nvPr>
        </p:nvSpPr>
        <p:spPr>
          <a:xfrm>
            <a:off x="5262410" y="9301100"/>
            <a:ext cx="2311400" cy="179387"/>
          </a:xfrm>
          <a:prstGeom prst="rect">
            <a:avLst/>
          </a:prstGeom>
        </p:spPr>
        <p:txBody>
          <a:bodyPr/>
          <a:lstStyle>
            <a:lvl1pPr>
              <a:defRPr>
                <a:latin typeface="+mj-lt"/>
              </a:defRPr>
            </a:lvl1pPr>
          </a:lstStyle>
          <a:p>
            <a:r>
              <a:rPr lang="en-US" altLang="ja-JP" dirty="0"/>
              <a:t>01.3-</a:t>
            </a:r>
            <a:fld id="{4C5E2FD1-144F-442B-9A84-40AAF03513A2}" type="slidenum">
              <a:rPr lang="en-US" altLang="ja-JP" smtClean="0"/>
              <a:pPr/>
              <a:t>‹#›</a:t>
            </a:fld>
            <a:endParaRPr lang="en-US" altLang="ja-JP" dirty="0"/>
          </a:p>
        </p:txBody>
      </p:sp>
    </p:spTree>
  </p:cSld>
  <p:clrMap bg1="lt1" tx1="dk1" bg2="lt2" tx2="dk2" accent1="accent1" accent2="accent2" accent3="accent3" accent4="accent4" accent5="accent5" accent6="accent6" hlink="hlink" folHlink="folHlink"/>
  <p:sldLayoutIdLst>
    <p:sldLayoutId id="2147483651" r:id="rId1"/>
  </p:sldLayoutIdLst>
  <p:transition/>
  <p:hf hdr="0" ftr="0" dt="0"/>
  <p:txStyles>
    <p:titleStyle>
      <a:lvl1pPr algn="ctr" defTabSz="905828" rtl="0" eaLnBrk="1" fontAlgn="base" hangingPunct="1">
        <a:spcBef>
          <a:spcPct val="0"/>
        </a:spcBef>
        <a:spcAft>
          <a:spcPct val="0"/>
        </a:spcAft>
        <a:defRPr kumimoji="1" sz="4100">
          <a:solidFill>
            <a:schemeClr val="tx2"/>
          </a:solidFill>
          <a:latin typeface="+mj-lt"/>
          <a:ea typeface="+mj-ea"/>
          <a:cs typeface="+mj-cs"/>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p:titleStyle>
    <p:bodyStyle>
      <a:lvl1pPr marL="337299" indent="-337299" algn="l" defTabSz="905828" rtl="0" eaLnBrk="1" fontAlgn="base" hangingPunct="1">
        <a:spcBef>
          <a:spcPct val="20000"/>
        </a:spcBef>
        <a:spcAft>
          <a:spcPct val="0"/>
        </a:spcAft>
        <a:buChar char="•"/>
        <a:defRPr kumimoji="1" sz="3100">
          <a:solidFill>
            <a:schemeClr val="tx1"/>
          </a:solidFill>
          <a:latin typeface="+mn-lt"/>
          <a:ea typeface="+mn-ea"/>
          <a:cs typeface="+mn-cs"/>
        </a:defRPr>
      </a:lvl1pPr>
      <a:lvl2pPr marL="738239" indent="-282144" algn="l" defTabSz="905828" rtl="0" eaLnBrk="1" fontAlgn="base" hangingPunct="1">
        <a:spcBef>
          <a:spcPct val="20000"/>
        </a:spcBef>
        <a:spcAft>
          <a:spcPct val="0"/>
        </a:spcAft>
        <a:buChar char="–"/>
        <a:defRPr kumimoji="1" sz="2800">
          <a:solidFill>
            <a:schemeClr val="tx1"/>
          </a:solidFill>
          <a:latin typeface="+mn-lt"/>
          <a:ea typeface="+mn-ea"/>
        </a:defRPr>
      </a:lvl2pPr>
      <a:lvl3pPr marL="1134937" indent="-229109" algn="l" defTabSz="905828" rtl="0" eaLnBrk="1" fontAlgn="base" hangingPunct="1">
        <a:spcBef>
          <a:spcPct val="20000"/>
        </a:spcBef>
        <a:spcAft>
          <a:spcPct val="0"/>
        </a:spcAft>
        <a:buChar char="•"/>
        <a:defRPr kumimoji="1">
          <a:solidFill>
            <a:schemeClr val="tx1"/>
          </a:solidFill>
          <a:latin typeface="+mn-lt"/>
          <a:ea typeface="+mn-ea"/>
        </a:defRPr>
      </a:lvl3pPr>
      <a:lvl4pPr marL="1588911" indent="-226988" algn="l" defTabSz="905828" rtl="0" eaLnBrk="1" fontAlgn="base" hangingPunct="1">
        <a:spcBef>
          <a:spcPct val="20000"/>
        </a:spcBef>
        <a:spcAft>
          <a:spcPct val="0"/>
        </a:spcAft>
        <a:buChar char="–"/>
        <a:defRPr kumimoji="1" sz="2000">
          <a:solidFill>
            <a:schemeClr val="tx1"/>
          </a:solidFill>
          <a:latin typeface="+mn-lt"/>
          <a:ea typeface="+mn-ea"/>
        </a:defRPr>
      </a:lvl4pPr>
      <a:lvl5pPr marL="2040764" indent="-224866" algn="l" defTabSz="905828" rtl="0" eaLnBrk="1" fontAlgn="base" hangingPunct="1">
        <a:spcBef>
          <a:spcPct val="20000"/>
        </a:spcBef>
        <a:spcAft>
          <a:spcPct val="0"/>
        </a:spcAft>
        <a:buChar char="»"/>
        <a:defRPr kumimoji="1" sz="2000">
          <a:solidFill>
            <a:schemeClr val="tx1"/>
          </a:solidFill>
          <a:latin typeface="+mn-lt"/>
          <a:ea typeface="+mn-ea"/>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1221913" rtl="0" eaLnBrk="1" latinLnBrk="0" hangingPunct="1">
        <a:defRPr kumimoji="1" sz="2400" kern="1200">
          <a:solidFill>
            <a:schemeClr val="tx1"/>
          </a:solidFill>
          <a:latin typeface="+mn-lt"/>
          <a:ea typeface="+mn-ea"/>
          <a:cs typeface="+mn-cs"/>
        </a:defRPr>
      </a:lvl1pPr>
      <a:lvl2pPr marL="610956" algn="l" defTabSz="1221913" rtl="0" eaLnBrk="1" latinLnBrk="0" hangingPunct="1">
        <a:defRPr kumimoji="1" sz="2400" kern="1200">
          <a:solidFill>
            <a:schemeClr val="tx1"/>
          </a:solidFill>
          <a:latin typeface="+mn-lt"/>
          <a:ea typeface="+mn-ea"/>
          <a:cs typeface="+mn-cs"/>
        </a:defRPr>
      </a:lvl2pPr>
      <a:lvl3pPr marL="1221913" algn="l" defTabSz="1221913" rtl="0" eaLnBrk="1" latinLnBrk="0" hangingPunct="1">
        <a:defRPr kumimoji="1" sz="2400" kern="1200">
          <a:solidFill>
            <a:schemeClr val="tx1"/>
          </a:solidFill>
          <a:latin typeface="+mn-lt"/>
          <a:ea typeface="+mn-ea"/>
          <a:cs typeface="+mn-cs"/>
        </a:defRPr>
      </a:lvl3pPr>
      <a:lvl4pPr marL="1832869" algn="l" defTabSz="1221913" rtl="0" eaLnBrk="1" latinLnBrk="0" hangingPunct="1">
        <a:defRPr kumimoji="1" sz="2400" kern="1200">
          <a:solidFill>
            <a:schemeClr val="tx1"/>
          </a:solidFill>
          <a:latin typeface="+mn-lt"/>
          <a:ea typeface="+mn-ea"/>
          <a:cs typeface="+mn-cs"/>
        </a:defRPr>
      </a:lvl4pPr>
      <a:lvl5pPr marL="2443825" algn="l" defTabSz="1221913" rtl="0" eaLnBrk="1" latinLnBrk="0" hangingPunct="1">
        <a:defRPr kumimoji="1" sz="2400" kern="1200">
          <a:solidFill>
            <a:schemeClr val="tx1"/>
          </a:solidFill>
          <a:latin typeface="+mn-lt"/>
          <a:ea typeface="+mn-ea"/>
          <a:cs typeface="+mn-cs"/>
        </a:defRPr>
      </a:lvl5pPr>
      <a:lvl6pPr marL="3054782" algn="l" defTabSz="1221913" rtl="0" eaLnBrk="1" latinLnBrk="0" hangingPunct="1">
        <a:defRPr kumimoji="1" sz="2400" kern="1200">
          <a:solidFill>
            <a:schemeClr val="tx1"/>
          </a:solidFill>
          <a:latin typeface="+mn-lt"/>
          <a:ea typeface="+mn-ea"/>
          <a:cs typeface="+mn-cs"/>
        </a:defRPr>
      </a:lvl6pPr>
      <a:lvl7pPr marL="3665738" algn="l" defTabSz="1221913" rtl="0" eaLnBrk="1" latinLnBrk="0" hangingPunct="1">
        <a:defRPr kumimoji="1" sz="2400" kern="1200">
          <a:solidFill>
            <a:schemeClr val="tx1"/>
          </a:solidFill>
          <a:latin typeface="+mn-lt"/>
          <a:ea typeface="+mn-ea"/>
          <a:cs typeface="+mn-cs"/>
        </a:defRPr>
      </a:lvl7pPr>
      <a:lvl8pPr marL="4276695" algn="l" defTabSz="1221913" rtl="0" eaLnBrk="1" latinLnBrk="0" hangingPunct="1">
        <a:defRPr kumimoji="1" sz="2400" kern="1200">
          <a:solidFill>
            <a:schemeClr val="tx1"/>
          </a:solidFill>
          <a:latin typeface="+mn-lt"/>
          <a:ea typeface="+mn-ea"/>
          <a:cs typeface="+mn-cs"/>
        </a:defRPr>
      </a:lvl8pPr>
      <a:lvl9pPr marL="4887651" algn="l" defTabSz="1221913" rtl="0" eaLnBrk="1" latinLnBrk="0" hangingPunct="1">
        <a:defRPr kumimoji="1"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24" userDrawn="1">
          <p15:clr>
            <a:srgbClr val="F26B43"/>
          </p15:clr>
        </p15:guide>
        <p15:guide id="2" pos="403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3" y="660147"/>
            <a:ext cx="12455999" cy="883675"/>
          </a:xfrm>
        </p:spPr>
        <p:txBody>
          <a:bodyPr/>
          <a:lstStyle/>
          <a:p>
            <a:r>
              <a:rPr lang="ja-JP" altLang="en-US" u="sng" dirty="0"/>
              <a:t>３．</a:t>
            </a:r>
            <a:r>
              <a:rPr lang="en-US" altLang="ja-JP" u="sng" dirty="0"/>
              <a:t>3</a:t>
            </a:r>
            <a:r>
              <a:rPr lang="ja-JP" altLang="en-US" u="sng" dirty="0"/>
              <a:t>　全体概要（開発機能）</a:t>
            </a:r>
            <a:endParaRPr lang="ja-JP" altLang="en-US" u="sng" dirty="0">
              <a:solidFill>
                <a:srgbClr val="FF0000"/>
              </a:solidFill>
            </a:endParaRPr>
          </a:p>
          <a:p>
            <a:r>
              <a:rPr lang="ja-JP" altLang="en-US" dirty="0">
                <a:solidFill>
                  <a:prstClr val="black"/>
                </a:solidFill>
                <a:latin typeface="+mj-ea"/>
              </a:rPr>
              <a:t>　本施策における開発機能（統合</a:t>
            </a:r>
            <a:r>
              <a:rPr lang="en-US" altLang="ja-JP" dirty="0">
                <a:solidFill>
                  <a:prstClr val="black"/>
                </a:solidFill>
                <a:latin typeface="+mj-ea"/>
              </a:rPr>
              <a:t>HHC</a:t>
            </a:r>
            <a:r>
              <a:rPr lang="ja-JP" altLang="en-US" dirty="0">
                <a:solidFill>
                  <a:prstClr val="black"/>
                </a:solidFill>
                <a:latin typeface="+mj-ea"/>
              </a:rPr>
              <a:t>）を以下に示す。</a:t>
            </a:r>
            <a:endParaRPr lang="en-US" altLang="ja-JP" dirty="0">
              <a:solidFill>
                <a:prstClr val="black"/>
              </a:solidFill>
              <a:latin typeface="+mj-ea"/>
            </a:endParaRPr>
          </a:p>
        </p:txBody>
      </p:sp>
      <p:sp>
        <p:nvSpPr>
          <p:cNvPr id="34" name="Rectangle 11"/>
          <p:cNvSpPr>
            <a:spLocks noChangeArrowheads="1"/>
          </p:cNvSpPr>
          <p:nvPr/>
        </p:nvSpPr>
        <p:spPr bwMode="auto">
          <a:xfrm>
            <a:off x="7992116" y="2700398"/>
            <a:ext cx="2049463"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100">
                <a:latin typeface="+mn-ea"/>
                <a:ea typeface="+mn-ea"/>
              </a:rPr>
              <a:t>メタル系システム</a:t>
            </a:r>
          </a:p>
        </p:txBody>
      </p:sp>
      <p:sp>
        <p:nvSpPr>
          <p:cNvPr id="35" name="Rectangle 12"/>
          <p:cNvSpPr>
            <a:spLocks noChangeArrowheads="1"/>
          </p:cNvSpPr>
          <p:nvPr/>
        </p:nvSpPr>
        <p:spPr bwMode="auto">
          <a:xfrm>
            <a:off x="2794641" y="3644959"/>
            <a:ext cx="7246938" cy="3311525"/>
          </a:xfrm>
          <a:prstGeom prst="rect">
            <a:avLst/>
          </a:prstGeom>
          <a:solidFill>
            <a:srgbClr val="CCFFCC"/>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b="1">
                <a:latin typeface="+mn-ea"/>
                <a:ea typeface="+mn-ea"/>
              </a:rPr>
              <a:t>アクセス</a:t>
            </a:r>
            <a:r>
              <a:rPr lang="en-US" altLang="ja-JP" sz="1000" b="1">
                <a:latin typeface="+mn-ea"/>
                <a:ea typeface="+mn-ea"/>
              </a:rPr>
              <a:t>PF</a:t>
            </a:r>
          </a:p>
        </p:txBody>
      </p:sp>
      <p:sp>
        <p:nvSpPr>
          <p:cNvPr id="37" name="Rectangle 13"/>
          <p:cNvSpPr>
            <a:spLocks noChangeArrowheads="1"/>
          </p:cNvSpPr>
          <p:nvPr/>
        </p:nvSpPr>
        <p:spPr bwMode="auto">
          <a:xfrm>
            <a:off x="2794641" y="2700398"/>
            <a:ext cx="5106988"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100" dirty="0">
                <a:latin typeface="+mn-ea"/>
                <a:ea typeface="+mn-ea"/>
              </a:rPr>
              <a:t>フロント</a:t>
            </a:r>
            <a:r>
              <a:rPr lang="ja-JP" altLang="en-US" sz="1000" dirty="0">
                <a:latin typeface="+mn-ea"/>
                <a:ea typeface="+mn-ea"/>
              </a:rPr>
              <a:t>系システム</a:t>
            </a:r>
          </a:p>
        </p:txBody>
      </p:sp>
      <p:sp>
        <p:nvSpPr>
          <p:cNvPr id="39" name="Line 54"/>
          <p:cNvSpPr>
            <a:spLocks noChangeShapeType="1"/>
          </p:cNvSpPr>
          <p:nvPr/>
        </p:nvSpPr>
        <p:spPr bwMode="auto">
          <a:xfrm flipV="1">
            <a:off x="9019230" y="3481447"/>
            <a:ext cx="0" cy="1635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endParaRPr lang="ja-JP" altLang="en-US" sz="1000">
              <a:latin typeface="+mn-ea"/>
              <a:ea typeface="+mn-ea"/>
            </a:endParaRPr>
          </a:p>
        </p:txBody>
      </p:sp>
      <p:sp>
        <p:nvSpPr>
          <p:cNvPr id="43" name="Rectangle 14"/>
          <p:cNvSpPr>
            <a:spLocks noChangeArrowheads="1"/>
          </p:cNvSpPr>
          <p:nvPr/>
        </p:nvSpPr>
        <p:spPr bwMode="auto">
          <a:xfrm>
            <a:off x="7998467" y="6468329"/>
            <a:ext cx="1169988" cy="396875"/>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defTabSz="649288">
              <a:lnSpc>
                <a:spcPct val="150000"/>
              </a:lnSpc>
            </a:pPr>
            <a:r>
              <a:rPr lang="ja-JP" altLang="en-US" sz="1000" dirty="0">
                <a:latin typeface="+mn-ea"/>
                <a:ea typeface="+mn-ea"/>
              </a:rPr>
              <a:t>設備連携</a:t>
            </a:r>
          </a:p>
        </p:txBody>
      </p:sp>
      <p:sp>
        <p:nvSpPr>
          <p:cNvPr id="44" name="Rectangle 14"/>
          <p:cNvSpPr>
            <a:spLocks noChangeArrowheads="1"/>
          </p:cNvSpPr>
          <p:nvPr/>
        </p:nvSpPr>
        <p:spPr bwMode="auto">
          <a:xfrm>
            <a:off x="2880366" y="3949324"/>
            <a:ext cx="7077075" cy="2427725"/>
          </a:xfrm>
          <a:prstGeom prst="rect">
            <a:avLst/>
          </a:prstGeom>
          <a:solidFill>
            <a:schemeClr val="bg1"/>
          </a:solidFill>
          <a:ln w="15875" algn="ctr">
            <a:solidFill>
              <a:schemeClr val="tx1"/>
            </a:solidFill>
            <a:miter lim="800000"/>
            <a:headEnd/>
            <a:tailEnd/>
          </a:ln>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lnSpc>
                <a:spcPct val="150000"/>
              </a:lnSpc>
            </a:pPr>
            <a:r>
              <a:rPr lang="ja-JP" altLang="en-US" sz="1000" dirty="0">
                <a:latin typeface="+mn-ea"/>
                <a:ea typeface="+mn-ea"/>
              </a:rPr>
              <a:t>統合</a:t>
            </a:r>
            <a:r>
              <a:rPr lang="en-US" altLang="ja-JP" sz="1000" dirty="0">
                <a:latin typeface="+mn-ea"/>
                <a:ea typeface="+mn-ea"/>
              </a:rPr>
              <a:t>HHC</a:t>
            </a:r>
            <a:endParaRPr lang="ja-JP" altLang="en-US" sz="1000" dirty="0">
              <a:latin typeface="+mn-ea"/>
              <a:ea typeface="+mn-ea"/>
            </a:endParaRPr>
          </a:p>
        </p:txBody>
      </p:sp>
      <p:sp>
        <p:nvSpPr>
          <p:cNvPr id="45" name="Rectangle 14"/>
          <p:cNvSpPr>
            <a:spLocks noChangeArrowheads="1"/>
          </p:cNvSpPr>
          <p:nvPr/>
        </p:nvSpPr>
        <p:spPr bwMode="auto">
          <a:xfrm>
            <a:off x="2862904" y="6461184"/>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defTabSz="649288">
              <a:lnSpc>
                <a:spcPct val="150000"/>
              </a:lnSpc>
            </a:pPr>
            <a:r>
              <a:rPr lang="ja-JP" altLang="en-US" sz="1000">
                <a:latin typeface="+mn-ea"/>
                <a:ea typeface="+mn-ea"/>
              </a:rPr>
              <a:t>納期情報管理</a:t>
            </a:r>
          </a:p>
        </p:txBody>
      </p:sp>
      <p:sp>
        <p:nvSpPr>
          <p:cNvPr id="46" name="Rectangle 14"/>
          <p:cNvSpPr>
            <a:spLocks noChangeArrowheads="1"/>
          </p:cNvSpPr>
          <p:nvPr/>
        </p:nvSpPr>
        <p:spPr bwMode="auto">
          <a:xfrm>
            <a:off x="4145605" y="6461184"/>
            <a:ext cx="1189037"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lnSpc>
                <a:spcPct val="150000"/>
              </a:lnSpc>
            </a:pPr>
            <a:r>
              <a:rPr lang="ja-JP" altLang="en-US" sz="1000" dirty="0">
                <a:latin typeface="+mn-ea"/>
                <a:ea typeface="+mn-ea"/>
              </a:rPr>
              <a:t>オーダ制御</a:t>
            </a:r>
          </a:p>
        </p:txBody>
      </p:sp>
      <p:sp>
        <p:nvSpPr>
          <p:cNvPr id="47" name="Rectangle 14"/>
          <p:cNvSpPr>
            <a:spLocks noChangeArrowheads="1"/>
          </p:cNvSpPr>
          <p:nvPr/>
        </p:nvSpPr>
        <p:spPr bwMode="auto">
          <a:xfrm>
            <a:off x="5429891" y="6461184"/>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defTabSz="649288">
              <a:lnSpc>
                <a:spcPct val="150000"/>
              </a:lnSpc>
            </a:pPr>
            <a:r>
              <a:rPr lang="ja-JP" altLang="en-US" sz="1000">
                <a:latin typeface="+mn-ea"/>
                <a:ea typeface="+mn-ea"/>
              </a:rPr>
              <a:t>個体管理</a:t>
            </a:r>
          </a:p>
        </p:txBody>
      </p:sp>
      <p:sp>
        <p:nvSpPr>
          <p:cNvPr id="53" name="Rectangle 14"/>
          <p:cNvSpPr>
            <a:spLocks noChangeArrowheads="1"/>
          </p:cNvSpPr>
          <p:nvPr/>
        </p:nvSpPr>
        <p:spPr bwMode="auto">
          <a:xfrm>
            <a:off x="6714179" y="6461184"/>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defTabSz="649288">
              <a:lnSpc>
                <a:spcPct val="150000"/>
              </a:lnSpc>
            </a:pPr>
            <a:r>
              <a:rPr lang="ja-JP" altLang="en-US" sz="1000" dirty="0">
                <a:latin typeface="+mn-ea"/>
                <a:ea typeface="+mn-ea"/>
              </a:rPr>
              <a:t>情報配信</a:t>
            </a:r>
          </a:p>
        </p:txBody>
      </p:sp>
      <p:sp>
        <p:nvSpPr>
          <p:cNvPr id="59" name="Rectangle 13"/>
          <p:cNvSpPr>
            <a:spLocks noChangeArrowheads="1"/>
          </p:cNvSpPr>
          <p:nvPr/>
        </p:nvSpPr>
        <p:spPr bwMode="auto">
          <a:xfrm>
            <a:off x="2794641" y="7139047"/>
            <a:ext cx="7246938"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100" dirty="0">
                <a:latin typeface="+mn-ea"/>
                <a:ea typeface="+mn-ea"/>
              </a:rPr>
              <a:t>バックヤード系システム</a:t>
            </a:r>
          </a:p>
        </p:txBody>
      </p:sp>
      <p:sp>
        <p:nvSpPr>
          <p:cNvPr id="60" name="Line 49"/>
          <p:cNvSpPr>
            <a:spLocks noChangeShapeType="1"/>
          </p:cNvSpPr>
          <p:nvPr/>
        </p:nvSpPr>
        <p:spPr bwMode="auto">
          <a:xfrm flipV="1">
            <a:off x="6418904" y="6975536"/>
            <a:ext cx="0" cy="1635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endParaRPr lang="ja-JP" altLang="en-US" sz="1000">
              <a:latin typeface="+mn-ea"/>
              <a:ea typeface="+mn-ea"/>
            </a:endParaRPr>
          </a:p>
        </p:txBody>
      </p:sp>
      <p:sp>
        <p:nvSpPr>
          <p:cNvPr id="62" name="正方形/長方形 61"/>
          <p:cNvSpPr/>
          <p:nvPr/>
        </p:nvSpPr>
        <p:spPr bwMode="auto">
          <a:xfrm>
            <a:off x="5398540" y="4353217"/>
            <a:ext cx="3424238" cy="1758272"/>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en-US" altLang="ja-JP" sz="1000" dirty="0">
                <a:latin typeface="+mn-ea"/>
                <a:ea typeface="+mn-ea"/>
              </a:rPr>
              <a:t>MZ</a:t>
            </a:r>
          </a:p>
        </p:txBody>
      </p:sp>
      <p:sp>
        <p:nvSpPr>
          <p:cNvPr id="63" name="正方形/長方形 62"/>
          <p:cNvSpPr/>
          <p:nvPr/>
        </p:nvSpPr>
        <p:spPr bwMode="auto">
          <a:xfrm>
            <a:off x="5495378" y="4422262"/>
            <a:ext cx="1077914" cy="1215136"/>
          </a:xfrm>
          <a:prstGeom prst="rect">
            <a:avLst/>
          </a:prstGeom>
          <a:solidFill>
            <a:srgbClr val="FFF7D6"/>
          </a:solid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ja-JP" altLang="en-US" sz="1000" dirty="0">
                <a:latin typeface="+mn-ea"/>
                <a:ea typeface="+mn-ea"/>
              </a:rPr>
              <a:t>タブレット</a:t>
            </a:r>
            <a:r>
              <a:rPr lang="en-US" altLang="ja-JP" sz="1000" dirty="0">
                <a:latin typeface="+mn-ea"/>
                <a:ea typeface="+mn-ea"/>
              </a:rPr>
              <a:t>AP</a:t>
            </a:r>
            <a:r>
              <a:rPr lang="ja-JP" altLang="en-US" sz="1000" dirty="0">
                <a:latin typeface="+mn-ea"/>
                <a:ea typeface="+mn-ea"/>
              </a:rPr>
              <a:t>サーバ</a:t>
            </a:r>
            <a:endParaRPr lang="en-US" altLang="ja-JP" sz="1000" dirty="0">
              <a:latin typeface="+mn-ea"/>
              <a:ea typeface="+mn-ea"/>
            </a:endParaRPr>
          </a:p>
        </p:txBody>
      </p:sp>
      <p:sp>
        <p:nvSpPr>
          <p:cNvPr id="68" name="正方形/長方形 67"/>
          <p:cNvSpPr/>
          <p:nvPr/>
        </p:nvSpPr>
        <p:spPr bwMode="auto">
          <a:xfrm>
            <a:off x="3958380" y="4425225"/>
            <a:ext cx="1306822" cy="872476"/>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ja-JP" altLang="en-US" sz="1000" dirty="0">
                <a:latin typeface="+mn-ea"/>
                <a:ea typeface="+mn-ea"/>
              </a:rPr>
              <a:t>タブレット端末</a:t>
            </a:r>
            <a:endParaRPr lang="en-US" altLang="ja-JP" sz="1000" dirty="0">
              <a:latin typeface="+mn-ea"/>
              <a:ea typeface="+mn-ea"/>
            </a:endParaRPr>
          </a:p>
        </p:txBody>
      </p:sp>
      <p:sp>
        <p:nvSpPr>
          <p:cNvPr id="69" name="正方形/長方形 68"/>
          <p:cNvSpPr/>
          <p:nvPr/>
        </p:nvSpPr>
        <p:spPr bwMode="auto">
          <a:xfrm>
            <a:off x="4591266" y="5462373"/>
            <a:ext cx="668258" cy="671376"/>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en-US" altLang="ja-JP" sz="1000" dirty="0">
                <a:latin typeface="+mn-ea"/>
                <a:ea typeface="+mn-ea"/>
              </a:rPr>
              <a:t>DMZ</a:t>
            </a:r>
          </a:p>
        </p:txBody>
      </p:sp>
      <p:sp>
        <p:nvSpPr>
          <p:cNvPr id="70" name="正方形/長方形 69"/>
          <p:cNvSpPr/>
          <p:nvPr/>
        </p:nvSpPr>
        <p:spPr bwMode="auto">
          <a:xfrm>
            <a:off x="4651083" y="5669200"/>
            <a:ext cx="531300" cy="356106"/>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en-US" altLang="ja-JP" sz="1000" dirty="0">
                <a:latin typeface="+mn-ea"/>
                <a:ea typeface="+mn-ea"/>
              </a:rPr>
              <a:t>Web</a:t>
            </a:r>
            <a:r>
              <a:rPr lang="ja-JP" altLang="en-US" sz="1000" dirty="0">
                <a:latin typeface="+mn-ea"/>
                <a:ea typeface="+mn-ea"/>
              </a:rPr>
              <a:t>サーバ</a:t>
            </a:r>
            <a:endParaRPr lang="en-US" altLang="ja-JP" sz="1000" dirty="0">
              <a:latin typeface="+mn-ea"/>
              <a:ea typeface="+mn-ea"/>
            </a:endParaRPr>
          </a:p>
        </p:txBody>
      </p:sp>
      <p:sp>
        <p:nvSpPr>
          <p:cNvPr id="71" name="正方形/長方形 70"/>
          <p:cNvSpPr/>
          <p:nvPr/>
        </p:nvSpPr>
        <p:spPr bwMode="auto">
          <a:xfrm>
            <a:off x="6669022" y="4422262"/>
            <a:ext cx="2069618" cy="1215136"/>
          </a:xfrm>
          <a:prstGeom prst="rect">
            <a:avLst/>
          </a:prstGeom>
          <a:solidFill>
            <a:srgbClr val="FFF7D6"/>
          </a:solid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en-US" altLang="ja-JP" sz="1000" dirty="0">
                <a:solidFill>
                  <a:sysClr val="windowText" lastClr="000000"/>
                </a:solidFill>
                <a:latin typeface="+mn-ea"/>
                <a:ea typeface="+mn-ea"/>
              </a:rPr>
              <a:t>HHC-Web/AP</a:t>
            </a:r>
            <a:r>
              <a:rPr lang="ja-JP" altLang="en-US" sz="1000" dirty="0">
                <a:solidFill>
                  <a:sysClr val="windowText" lastClr="000000"/>
                </a:solidFill>
                <a:latin typeface="+mn-ea"/>
                <a:ea typeface="+mn-ea"/>
              </a:rPr>
              <a:t>サーバ</a:t>
            </a:r>
            <a:endParaRPr lang="en-US" altLang="ja-JP" sz="1000" dirty="0">
              <a:solidFill>
                <a:sysClr val="windowText" lastClr="000000"/>
              </a:solidFill>
              <a:latin typeface="+mn-ea"/>
              <a:ea typeface="+mn-ea"/>
            </a:endParaRPr>
          </a:p>
        </p:txBody>
      </p:sp>
      <p:sp>
        <p:nvSpPr>
          <p:cNvPr id="72" name="正方形/長方形 71"/>
          <p:cNvSpPr/>
          <p:nvPr/>
        </p:nvSpPr>
        <p:spPr bwMode="auto">
          <a:xfrm>
            <a:off x="7588082" y="5757459"/>
            <a:ext cx="593617" cy="251942"/>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en-US" altLang="ja-JP" sz="1000" dirty="0">
                <a:latin typeface="+mn-ea"/>
                <a:ea typeface="+mn-ea"/>
              </a:rPr>
              <a:t>DB</a:t>
            </a:r>
            <a:r>
              <a:rPr lang="ja-JP" altLang="en-US" sz="1000" dirty="0">
                <a:latin typeface="+mn-ea"/>
                <a:ea typeface="+mn-ea"/>
              </a:rPr>
              <a:t>サーバ</a:t>
            </a:r>
            <a:endParaRPr lang="en-US" altLang="ja-JP" sz="1000" dirty="0">
              <a:latin typeface="+mn-ea"/>
              <a:ea typeface="+mn-ea"/>
            </a:endParaRPr>
          </a:p>
        </p:txBody>
      </p:sp>
      <p:sp>
        <p:nvSpPr>
          <p:cNvPr id="73" name="正方形/長方形 72"/>
          <p:cNvSpPr/>
          <p:nvPr/>
        </p:nvSpPr>
        <p:spPr bwMode="auto">
          <a:xfrm>
            <a:off x="5516894" y="5757459"/>
            <a:ext cx="706617" cy="251942"/>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ja-JP" altLang="en-US" sz="1000" dirty="0">
                <a:latin typeface="+mn-ea"/>
                <a:ea typeface="+mn-ea"/>
              </a:rPr>
              <a:t>帳票サーバ</a:t>
            </a:r>
            <a:endParaRPr lang="en-US" altLang="ja-JP" sz="1000" dirty="0">
              <a:latin typeface="+mn-ea"/>
              <a:ea typeface="+mn-ea"/>
            </a:endParaRPr>
          </a:p>
        </p:txBody>
      </p:sp>
      <p:sp>
        <p:nvSpPr>
          <p:cNvPr id="74" name="正方形/長方形 73"/>
          <p:cNvSpPr/>
          <p:nvPr/>
        </p:nvSpPr>
        <p:spPr bwMode="auto">
          <a:xfrm>
            <a:off x="6311423" y="5757459"/>
            <a:ext cx="706617" cy="251942"/>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ja-JP" altLang="en-US" sz="1000" dirty="0">
                <a:latin typeface="+mn-ea"/>
                <a:ea typeface="+mn-ea"/>
              </a:rPr>
              <a:t>バッチサーバ</a:t>
            </a:r>
            <a:endParaRPr lang="en-US" altLang="ja-JP" sz="1000" dirty="0">
              <a:latin typeface="+mn-ea"/>
              <a:ea typeface="+mn-ea"/>
            </a:endParaRPr>
          </a:p>
        </p:txBody>
      </p:sp>
      <p:sp>
        <p:nvSpPr>
          <p:cNvPr id="75" name="正方形/長方形 74"/>
          <p:cNvSpPr/>
          <p:nvPr/>
        </p:nvSpPr>
        <p:spPr bwMode="auto">
          <a:xfrm>
            <a:off x="7162056" y="5757459"/>
            <a:ext cx="354018" cy="251942"/>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en-US" altLang="ja-JP" sz="1000" dirty="0">
                <a:latin typeface="+mn-ea"/>
                <a:ea typeface="+mn-ea"/>
              </a:rPr>
              <a:t>NAS</a:t>
            </a:r>
          </a:p>
        </p:txBody>
      </p:sp>
      <p:sp>
        <p:nvSpPr>
          <p:cNvPr id="76" name="正方形/長方形 75"/>
          <p:cNvSpPr/>
          <p:nvPr/>
        </p:nvSpPr>
        <p:spPr bwMode="auto">
          <a:xfrm>
            <a:off x="5555638" y="4692293"/>
            <a:ext cx="957393" cy="855095"/>
          </a:xfrm>
          <a:prstGeom prst="rect">
            <a:avLst/>
          </a:prstGeom>
          <a:solidFill>
            <a:srgbClr val="FFF7D6"/>
          </a:solid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ja-JP" altLang="en-US" sz="1000" dirty="0">
                <a:latin typeface="+mn-ea"/>
                <a:ea typeface="+mn-ea"/>
              </a:rPr>
              <a:t>画面・帳票機能</a:t>
            </a:r>
            <a:r>
              <a:rPr lang="en-US" altLang="ja-JP" sz="1000" dirty="0">
                <a:latin typeface="+mn-ea"/>
                <a:ea typeface="+mn-ea"/>
              </a:rPr>
              <a:t>/</a:t>
            </a:r>
            <a:br>
              <a:rPr lang="en-US" altLang="ja-JP" sz="1000" dirty="0">
                <a:latin typeface="+mn-ea"/>
                <a:ea typeface="+mn-ea"/>
              </a:rPr>
            </a:br>
            <a:r>
              <a:rPr lang="ja-JP" altLang="en-US" sz="1000" dirty="0">
                <a:latin typeface="+mn-ea"/>
                <a:ea typeface="+mn-ea"/>
              </a:rPr>
              <a:t>業務処理機能（タブレット端末）</a:t>
            </a:r>
            <a:endParaRPr lang="en-US" altLang="ja-JP" sz="1000" dirty="0">
              <a:latin typeface="+mn-ea"/>
              <a:ea typeface="+mn-ea"/>
            </a:endParaRPr>
          </a:p>
        </p:txBody>
      </p:sp>
      <p:sp>
        <p:nvSpPr>
          <p:cNvPr id="77" name="正方形/長方形 76"/>
          <p:cNvSpPr/>
          <p:nvPr/>
        </p:nvSpPr>
        <p:spPr bwMode="auto">
          <a:xfrm>
            <a:off x="6741030" y="4692293"/>
            <a:ext cx="966588" cy="855095"/>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a:spcBef>
                <a:spcPct val="50000"/>
              </a:spcBef>
            </a:pPr>
            <a:r>
              <a:rPr lang="ja-JP" altLang="en-US" sz="1000" dirty="0">
                <a:latin typeface="+mn-ea"/>
                <a:ea typeface="+mn-ea"/>
              </a:rPr>
              <a:t>画面・帳票機能</a:t>
            </a:r>
            <a:r>
              <a:rPr lang="en-US" altLang="ja-JP" sz="1000" dirty="0">
                <a:latin typeface="+mn-ea"/>
                <a:ea typeface="+mn-ea"/>
              </a:rPr>
              <a:t>/</a:t>
            </a:r>
            <a:br>
              <a:rPr lang="en-US" altLang="ja-JP" sz="1000" dirty="0">
                <a:latin typeface="+mn-ea"/>
                <a:ea typeface="+mn-ea"/>
              </a:rPr>
            </a:br>
            <a:r>
              <a:rPr lang="ja-JP" altLang="en-US" sz="1000" dirty="0">
                <a:latin typeface="+mn-ea"/>
                <a:ea typeface="+mn-ea"/>
              </a:rPr>
              <a:t>業務処理機能</a:t>
            </a:r>
            <a:br>
              <a:rPr lang="ja-JP" altLang="en-US" sz="1000" dirty="0">
                <a:latin typeface="+mn-ea"/>
                <a:ea typeface="+mn-ea"/>
              </a:rPr>
            </a:br>
            <a:r>
              <a:rPr lang="ja-JP" altLang="en-US" sz="1000" dirty="0">
                <a:latin typeface="+mn-ea"/>
                <a:ea typeface="+mn-ea"/>
              </a:rPr>
              <a:t>（</a:t>
            </a:r>
            <a:r>
              <a:rPr lang="en-US" altLang="ja-JP" sz="1000" dirty="0">
                <a:latin typeface="+mn-ea"/>
                <a:ea typeface="+mn-ea"/>
              </a:rPr>
              <a:t>WEB</a:t>
            </a:r>
            <a:r>
              <a:rPr lang="ja-JP" altLang="en-US" sz="1000" dirty="0">
                <a:latin typeface="+mn-ea"/>
                <a:ea typeface="+mn-ea"/>
              </a:rPr>
              <a:t>画面）</a:t>
            </a:r>
          </a:p>
        </p:txBody>
      </p:sp>
      <p:sp>
        <p:nvSpPr>
          <p:cNvPr id="78" name="正方形/長方形 77"/>
          <p:cNvSpPr/>
          <p:nvPr/>
        </p:nvSpPr>
        <p:spPr bwMode="auto">
          <a:xfrm>
            <a:off x="7749142" y="4692293"/>
            <a:ext cx="894638" cy="855095"/>
          </a:xfrm>
          <a:prstGeom prst="rect">
            <a:avLst/>
          </a:prstGeom>
          <a:solidFill>
            <a:srgbClr val="FFF7D6"/>
          </a:solid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ja-JP" altLang="en-US" sz="1000" dirty="0">
                <a:latin typeface="+mn-ea"/>
                <a:ea typeface="+mn-ea"/>
              </a:rPr>
              <a:t>業務処理機能</a:t>
            </a:r>
            <a:br>
              <a:rPr lang="en-US" altLang="ja-JP" sz="1000" dirty="0">
                <a:latin typeface="+mn-ea"/>
                <a:ea typeface="+mn-ea"/>
              </a:rPr>
            </a:br>
            <a:r>
              <a:rPr lang="ja-JP" altLang="en-US" sz="1000" dirty="0">
                <a:latin typeface="+mn-ea"/>
                <a:ea typeface="+mn-ea"/>
              </a:rPr>
              <a:t>（サーバ）</a:t>
            </a:r>
            <a:endParaRPr lang="en-US" altLang="ja-JP" sz="1000" dirty="0">
              <a:latin typeface="+mn-ea"/>
              <a:ea typeface="+mn-ea"/>
            </a:endParaRPr>
          </a:p>
        </p:txBody>
      </p:sp>
      <p:sp>
        <p:nvSpPr>
          <p:cNvPr id="79" name="正方形/長方形 78"/>
          <p:cNvSpPr/>
          <p:nvPr/>
        </p:nvSpPr>
        <p:spPr bwMode="auto">
          <a:xfrm>
            <a:off x="4033160" y="4748599"/>
            <a:ext cx="1128651" cy="505727"/>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a:spcBef>
                <a:spcPct val="50000"/>
              </a:spcBef>
            </a:pPr>
            <a:r>
              <a:rPr lang="ja-JP" altLang="en-US" sz="1000" dirty="0">
                <a:latin typeface="+mn-ea"/>
                <a:ea typeface="+mn-ea"/>
              </a:rPr>
              <a:t>画面・帳票機能</a:t>
            </a:r>
            <a:r>
              <a:rPr lang="en-US" altLang="ja-JP" sz="1000" dirty="0">
                <a:latin typeface="+mn-ea"/>
                <a:ea typeface="+mn-ea"/>
              </a:rPr>
              <a:t>/</a:t>
            </a:r>
            <a:br>
              <a:rPr lang="en-US" altLang="ja-JP" sz="1000" dirty="0">
                <a:latin typeface="+mn-ea"/>
                <a:ea typeface="+mn-ea"/>
              </a:rPr>
            </a:br>
            <a:r>
              <a:rPr lang="ja-JP" altLang="en-US" sz="1000" dirty="0">
                <a:latin typeface="+mn-ea"/>
                <a:ea typeface="+mn-ea"/>
              </a:rPr>
              <a:t>業務処理機能</a:t>
            </a:r>
            <a:br>
              <a:rPr lang="en-US" altLang="ja-JP" sz="1000" dirty="0">
                <a:latin typeface="+mn-ea"/>
                <a:ea typeface="+mn-ea"/>
              </a:rPr>
            </a:br>
            <a:r>
              <a:rPr lang="ja-JP" altLang="en-US" sz="1000" dirty="0">
                <a:latin typeface="+mn-ea"/>
                <a:ea typeface="+mn-ea"/>
              </a:rPr>
              <a:t>（ネイティブアプリ）</a:t>
            </a:r>
            <a:endParaRPr lang="en-US" altLang="ja-JP" sz="1000" dirty="0">
              <a:latin typeface="+mn-ea"/>
              <a:ea typeface="+mn-ea"/>
            </a:endParaRPr>
          </a:p>
        </p:txBody>
      </p:sp>
      <p:sp>
        <p:nvSpPr>
          <p:cNvPr id="80" name="正方形/長方形 79"/>
          <p:cNvSpPr/>
          <p:nvPr/>
        </p:nvSpPr>
        <p:spPr bwMode="auto">
          <a:xfrm>
            <a:off x="7893158" y="5029832"/>
            <a:ext cx="617885" cy="472553"/>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ja-JP" altLang="en-US" sz="1000" dirty="0">
                <a:latin typeface="+mn-ea"/>
                <a:ea typeface="+mn-ea"/>
              </a:rPr>
              <a:t>他システム</a:t>
            </a:r>
            <a:br>
              <a:rPr lang="en-US" altLang="ja-JP" sz="1000" dirty="0">
                <a:latin typeface="+mn-ea"/>
                <a:ea typeface="+mn-ea"/>
              </a:rPr>
            </a:br>
            <a:r>
              <a:rPr lang="ja-JP" altLang="en-US" sz="1000" dirty="0">
                <a:latin typeface="+mn-ea"/>
                <a:ea typeface="+mn-ea"/>
              </a:rPr>
              <a:t>インタフェース機能</a:t>
            </a:r>
            <a:endParaRPr lang="en-US" altLang="ja-JP" sz="1000" dirty="0">
              <a:latin typeface="+mn-ea"/>
              <a:ea typeface="+mn-ea"/>
            </a:endParaRPr>
          </a:p>
        </p:txBody>
      </p:sp>
      <p:sp>
        <p:nvSpPr>
          <p:cNvPr id="81" name="正方形/長方形 80"/>
          <p:cNvSpPr/>
          <p:nvPr/>
        </p:nvSpPr>
        <p:spPr bwMode="auto">
          <a:xfrm>
            <a:off x="3980739" y="5462373"/>
            <a:ext cx="481697" cy="687217"/>
          </a:xfrm>
          <a:prstGeom prst="rect">
            <a:avLst/>
          </a:prstGeom>
          <a:solidFill>
            <a:srgbClr val="FFF7D6"/>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defTabSz="913524">
              <a:spcBef>
                <a:spcPct val="50000"/>
              </a:spcBef>
            </a:pPr>
            <a:r>
              <a:rPr lang="en-US" altLang="ja-JP" sz="1000" dirty="0">
                <a:latin typeface="+mn-ea"/>
                <a:ea typeface="+mn-ea"/>
              </a:rPr>
              <a:t>SMAP</a:t>
            </a:r>
          </a:p>
        </p:txBody>
      </p:sp>
      <p:cxnSp>
        <p:nvCxnSpPr>
          <p:cNvPr id="82" name="直線コネクタ 81"/>
          <p:cNvCxnSpPr>
            <a:stCxn id="68" idx="2"/>
            <a:endCxn id="81" idx="0"/>
          </p:cNvCxnSpPr>
          <p:nvPr/>
        </p:nvCxnSpPr>
        <p:spPr bwMode="auto">
          <a:xfrm rot="5400000">
            <a:off x="4334354" y="5184936"/>
            <a:ext cx="164672" cy="390203"/>
          </a:xfrm>
          <a:prstGeom prst="bentConnector3">
            <a:avLst>
              <a:gd name="adj1" fmla="val 50000"/>
            </a:avLst>
          </a:prstGeom>
          <a:solidFill>
            <a:srgbClr val="FFFFCC"/>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直線コネクタ 82"/>
          <p:cNvCxnSpPr>
            <a:stCxn id="81" idx="3"/>
            <a:endCxn id="69" idx="1"/>
          </p:cNvCxnSpPr>
          <p:nvPr/>
        </p:nvCxnSpPr>
        <p:spPr bwMode="auto">
          <a:xfrm flipV="1">
            <a:off x="4462436" y="5798061"/>
            <a:ext cx="128830" cy="7921"/>
          </a:xfrm>
          <a:prstGeom prst="line">
            <a:avLst/>
          </a:prstGeom>
          <a:solidFill>
            <a:srgbClr val="FFFFCC"/>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4" name="直線コネクタ 83"/>
          <p:cNvCxnSpPr>
            <a:stCxn id="69" idx="3"/>
            <a:endCxn id="62" idx="1"/>
          </p:cNvCxnSpPr>
          <p:nvPr/>
        </p:nvCxnSpPr>
        <p:spPr bwMode="auto">
          <a:xfrm flipV="1">
            <a:off x="5259524" y="5232353"/>
            <a:ext cx="139016" cy="565708"/>
          </a:xfrm>
          <a:prstGeom prst="bentConnector3">
            <a:avLst>
              <a:gd name="adj1" fmla="val 50000"/>
            </a:avLst>
          </a:prstGeom>
          <a:solidFill>
            <a:srgbClr val="FFFFCC"/>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6" name="線吹き出し 2 (枠付き) 85"/>
          <p:cNvSpPr/>
          <p:nvPr/>
        </p:nvSpPr>
        <p:spPr bwMode="auto">
          <a:xfrm>
            <a:off x="10208546" y="2449909"/>
            <a:ext cx="2351207" cy="5879084"/>
          </a:xfrm>
          <a:prstGeom prst="borderCallout1">
            <a:avLst>
              <a:gd name="adj1" fmla="val 11486"/>
              <a:gd name="adj2" fmla="val -308"/>
              <a:gd name="adj3" fmla="val 34603"/>
              <a:gd name="adj4" fmla="val -75648"/>
            </a:avLst>
          </a:prstGeom>
          <a:solidFill>
            <a:schemeClr val="bg1"/>
          </a:solidFill>
          <a:ln w="12700" cap="flat" cmpd="sng" algn="ctr">
            <a:solidFill>
              <a:srgbClr val="FF0000"/>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algn="l" fontAlgn="auto">
              <a:spcBef>
                <a:spcPts val="0"/>
              </a:spcBef>
              <a:spcAft>
                <a:spcPts val="0"/>
              </a:spcAft>
              <a:defRPr/>
            </a:pPr>
            <a:r>
              <a:rPr lang="ja-JP" altLang="en-US" sz="1000" dirty="0">
                <a:latin typeface="+mn-ea"/>
                <a:ea typeface="+mn-ea"/>
                <a:cs typeface="Meiryo UI" panose="020B0604030504040204" pitchFamily="50" charset="-128"/>
              </a:rPr>
              <a:t>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．０１　</a:t>
            </a:r>
            <a:r>
              <a:rPr lang="en-US" altLang="ja-JP" sz="1000" dirty="0">
                <a:latin typeface="+mn-ea"/>
                <a:ea typeface="+mn-ea"/>
                <a:cs typeface="Meiryo UI" panose="020B0604030504040204" pitchFamily="50" charset="-128"/>
              </a:rPr>
              <a:t>HHC-Web/AP</a:t>
            </a:r>
            <a:r>
              <a:rPr lang="ja-JP" altLang="en-US" sz="1000" dirty="0">
                <a:latin typeface="+mn-ea"/>
                <a:ea typeface="+mn-ea"/>
                <a:cs typeface="Meiryo UI" panose="020B0604030504040204" pitchFamily="50" charset="-128"/>
              </a:rPr>
              <a:t>サーバ</a:t>
            </a: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u="sng" dirty="0">
                <a:latin typeface="+mn-ea"/>
                <a:ea typeface="+mn-ea"/>
                <a:cs typeface="Meiryo UI" panose="020B0604030504040204" pitchFamily="50" charset="-128"/>
              </a:rPr>
              <a:t>【</a:t>
            </a:r>
            <a:r>
              <a:rPr lang="ja-JP" altLang="en-US" sz="1000" u="sng" dirty="0">
                <a:latin typeface="+mn-ea"/>
                <a:ea typeface="+mn-ea"/>
                <a:cs typeface="Meiryo UI" panose="020B0604030504040204" pitchFamily="50" charset="-128"/>
              </a:rPr>
              <a:t>ひかり電話ポートイン：有派遣工事、メタル電話ポートイン</a:t>
            </a:r>
            <a:r>
              <a:rPr lang="en-US" altLang="ja-JP" sz="1000" u="sng" dirty="0">
                <a:latin typeface="+mn-ea"/>
                <a:ea typeface="+mn-ea"/>
                <a:cs typeface="Meiryo UI" panose="020B0604030504040204" pitchFamily="50" charset="-128"/>
              </a:rPr>
              <a:t>】</a:t>
            </a: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ア</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オ</a:t>
            </a:r>
            <a:r>
              <a:rPr lang="en-US" altLang="ja-JP" sz="1000" dirty="0">
                <a:latin typeface="+mn-ea"/>
                <a:ea typeface="+mn-ea"/>
                <a:cs typeface="Meiryo UI" panose="020B0604030504040204" pitchFamily="50" charset="-128"/>
              </a:rPr>
              <a:t>】【A】</a:t>
            </a:r>
            <a:r>
              <a:rPr lang="ja-JP" altLang="en-US" sz="1000" dirty="0">
                <a:latin typeface="+mn-ea"/>
                <a:ea typeface="+mn-ea"/>
                <a:cs typeface="Meiryo UI" panose="020B0604030504040204" pitchFamily="50" charset="-128"/>
              </a:rPr>
              <a:t>オーダ制御に送信するひかり電話工事（番ポ工事）依頼に以下の変更を行い、</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へ（ひかり電話）工事依頼情報流通（番ポ工事）の送信を可能とする</a:t>
            </a:r>
          </a:p>
          <a:p>
            <a:pPr algn="l" fontAlgn="auto">
              <a:spcBef>
                <a:spcPts val="0"/>
              </a:spcBef>
              <a:spcAft>
                <a:spcPts val="0"/>
              </a:spcAft>
              <a:defRPr/>
            </a:pPr>
            <a:r>
              <a:rPr lang="ja-JP" altLang="en-US" sz="1000" dirty="0">
                <a:latin typeface="+mn-ea"/>
                <a:ea typeface="+mn-ea"/>
                <a:cs typeface="Meiryo UI" panose="020B0604030504040204" pitchFamily="50" charset="-128"/>
              </a:rPr>
              <a:t>・電文</a:t>
            </a:r>
            <a:r>
              <a:rPr lang="en-US" altLang="ja-JP" sz="1000" dirty="0">
                <a:latin typeface="+mn-ea"/>
                <a:ea typeface="+mn-ea"/>
                <a:cs typeface="Meiryo UI" panose="020B0604030504040204" pitchFamily="50" charset="-128"/>
              </a:rPr>
              <a:t>ID</a:t>
            </a:r>
            <a:r>
              <a:rPr lang="ja-JP" altLang="en-US" sz="1000" dirty="0">
                <a:latin typeface="+mn-ea"/>
                <a:ea typeface="+mn-ea"/>
                <a:cs typeface="Meiryo UI" panose="020B0604030504040204" pitchFamily="50" charset="-128"/>
              </a:rPr>
              <a:t>に新規コードとして、番ポ工事を追加する</a:t>
            </a:r>
          </a:p>
          <a:p>
            <a:pPr algn="l" fontAlgn="auto">
              <a:spcBef>
                <a:spcPts val="0"/>
              </a:spcBef>
              <a:spcAft>
                <a:spcPts val="0"/>
              </a:spcAft>
              <a:defRPr/>
            </a:pPr>
            <a:r>
              <a:rPr lang="ja-JP" altLang="en-US" sz="1000" dirty="0">
                <a:latin typeface="+mn-ea"/>
                <a:ea typeface="+mn-ea"/>
                <a:cs typeface="Meiryo UI" panose="020B0604030504040204" pitchFamily="50" charset="-128"/>
              </a:rPr>
              <a:t>・新規項目として、代表電話番号を追加する</a:t>
            </a:r>
            <a:endParaRPr lang="en-US" altLang="ja-JP" sz="1000" dirty="0">
              <a:latin typeface="+mn-ea"/>
              <a:ea typeface="+mn-ea"/>
              <a:cs typeface="Meiryo UI" panose="020B0604030504040204" pitchFamily="50" charset="-128"/>
            </a:endParaRPr>
          </a:p>
          <a:p>
            <a:pPr algn="l" fontAlgn="auto">
              <a:spcBef>
                <a:spcPts val="0"/>
              </a:spcBef>
              <a:spcAft>
                <a:spcPts val="0"/>
              </a:spcAft>
              <a:defRPr/>
            </a:pP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ア</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オ</a:t>
            </a:r>
            <a:r>
              <a:rPr lang="en-US" altLang="ja-JP" sz="1000" dirty="0">
                <a:latin typeface="+mn-ea"/>
                <a:ea typeface="+mn-ea"/>
                <a:cs typeface="Meiryo UI" panose="020B0604030504040204" pitchFamily="50" charset="-128"/>
              </a:rPr>
              <a:t>】【B】</a:t>
            </a:r>
            <a:r>
              <a:rPr lang="ja-JP" altLang="en-US" sz="1000" dirty="0">
                <a:latin typeface="+mn-ea"/>
                <a:ea typeface="+mn-ea"/>
                <a:cs typeface="Meiryo UI" panose="020B0604030504040204" pitchFamily="50" charset="-128"/>
              </a:rPr>
              <a:t>オーダ制御から受信する工事結果情報流通に以下の変更を行い、</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から</a:t>
            </a:r>
            <a:r>
              <a:rPr kumimoji="1" lang="ja-JP" altLang="en-US" sz="1000" b="0" i="0" u="none" strike="noStrike" kern="1200" cap="none" spc="0" normalizeH="0" baseline="0" noProof="0" dirty="0">
                <a:ln>
                  <a:noFill/>
                </a:ln>
                <a:effectLst/>
                <a:uLnTx/>
                <a:uFillTx/>
                <a:latin typeface="+mn-ea"/>
                <a:ea typeface="+mn-ea"/>
                <a:cs typeface="Meiryo UI" panose="020B0604030504040204" pitchFamily="50" charset="-128"/>
              </a:rPr>
              <a:t>工事結果情報流通（番ポ工事）</a:t>
            </a:r>
            <a:r>
              <a:rPr lang="ja-JP" altLang="en-US" sz="1000" dirty="0">
                <a:latin typeface="+mn-ea"/>
                <a:ea typeface="+mn-ea"/>
                <a:cs typeface="Meiryo UI" panose="020B0604030504040204" pitchFamily="50" charset="-128"/>
              </a:rPr>
              <a:t>の受信を可能とする</a:t>
            </a:r>
          </a:p>
          <a:p>
            <a:pPr algn="l" fontAlgn="auto">
              <a:spcBef>
                <a:spcPts val="0"/>
              </a:spcBef>
              <a:spcAft>
                <a:spcPts val="0"/>
              </a:spcAft>
              <a:defRPr/>
            </a:pPr>
            <a:r>
              <a:rPr lang="ja-JP" altLang="en-US" sz="1000" dirty="0">
                <a:latin typeface="+mn-ea"/>
                <a:ea typeface="+mn-ea"/>
                <a:cs typeface="Meiryo UI" panose="020B0604030504040204" pitchFamily="50" charset="-128"/>
              </a:rPr>
              <a:t>・電文</a:t>
            </a:r>
            <a:r>
              <a:rPr lang="en-US" altLang="ja-JP" sz="1000" dirty="0">
                <a:latin typeface="+mn-ea"/>
                <a:ea typeface="+mn-ea"/>
                <a:cs typeface="Meiryo UI" panose="020B0604030504040204" pitchFamily="50" charset="-128"/>
              </a:rPr>
              <a:t>ID</a:t>
            </a:r>
            <a:r>
              <a:rPr lang="ja-JP" altLang="en-US" sz="1000" dirty="0">
                <a:latin typeface="+mn-ea"/>
                <a:ea typeface="+mn-ea"/>
                <a:cs typeface="Meiryo UI" panose="020B0604030504040204" pitchFamily="50" charset="-128"/>
              </a:rPr>
              <a:t>に新規コードとして、番ポ工事を追加する</a:t>
            </a:r>
          </a:p>
          <a:p>
            <a:pPr algn="l" fontAlgn="auto">
              <a:spcBef>
                <a:spcPts val="0"/>
              </a:spcBef>
              <a:spcAft>
                <a:spcPts val="0"/>
              </a:spcAft>
              <a:defRPr/>
            </a:pPr>
            <a:r>
              <a:rPr lang="ja-JP" altLang="en-US" sz="1000" dirty="0">
                <a:latin typeface="+mn-ea"/>
                <a:ea typeface="+mn-ea"/>
                <a:cs typeface="Meiryo UI" panose="020B0604030504040204" pitchFamily="50" charset="-128"/>
              </a:rPr>
              <a:t>・新規項目として、番ポ工事結果種別、着信試験用の電話番号、番号取得事業者の連絡先情報等、番ポ工事結果、代表電話番号を追加する</a:t>
            </a:r>
          </a:p>
          <a:p>
            <a:pPr algn="l" fontAlgn="auto">
              <a:spcBef>
                <a:spcPts val="0"/>
              </a:spcBef>
              <a:spcAft>
                <a:spcPts val="0"/>
              </a:spcAft>
              <a:defRPr/>
            </a:pPr>
            <a:r>
              <a:rPr lang="ja-JP" altLang="en-US" sz="1000" dirty="0">
                <a:latin typeface="+mn-ea"/>
                <a:ea typeface="+mn-ea"/>
                <a:cs typeface="Meiryo UI" panose="020B0604030504040204" pitchFamily="50" charset="-128"/>
              </a:rPr>
              <a:t>・番ポ工事結果コードの追加により、１回の（ひかり電話）工事依頼情報流通（番ポ工事）の送信に対し、工事結果情報流通（番ポ工事）（事業者情報）を受信後、事業者毎の工事結果情報流通（番ポ工事）（工事結果情報）を受信可能とする</a:t>
            </a:r>
            <a:endParaRPr lang="en-US" altLang="ja-JP" sz="1000" dirty="0">
              <a:latin typeface="+mn-ea"/>
              <a:ea typeface="+mn-ea"/>
              <a:cs typeface="Meiryo UI" panose="020B0604030504040204" pitchFamily="50" charset="-128"/>
            </a:endParaRPr>
          </a:p>
          <a:p>
            <a:pPr algn="l" fontAlgn="auto">
              <a:spcBef>
                <a:spcPts val="0"/>
              </a:spcBef>
              <a:spcAft>
                <a:spcPts val="0"/>
              </a:spcAft>
              <a:defRPr/>
            </a:pP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u="sng" dirty="0">
                <a:latin typeface="+mn-ea"/>
                <a:ea typeface="+mn-ea"/>
                <a:cs typeface="Meiryo UI" panose="020B0604030504040204" pitchFamily="50" charset="-128"/>
              </a:rPr>
              <a:t>【</a:t>
            </a:r>
            <a:r>
              <a:rPr lang="ja-JP" altLang="en-US" sz="1000" u="sng" dirty="0">
                <a:latin typeface="+mn-ea"/>
                <a:ea typeface="+mn-ea"/>
                <a:cs typeface="Meiryo UI" panose="020B0604030504040204" pitchFamily="50" charset="-128"/>
              </a:rPr>
              <a:t>ひかり電話ポートイン：有派遣工事</a:t>
            </a:r>
            <a:r>
              <a:rPr lang="en-US" altLang="ja-JP" sz="1000" u="sng" dirty="0">
                <a:latin typeface="+mn-ea"/>
                <a:ea typeface="+mn-ea"/>
                <a:cs typeface="Meiryo UI" panose="020B0604030504040204" pitchFamily="50" charset="-128"/>
              </a:rPr>
              <a:t>】</a:t>
            </a: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ア</a:t>
            </a:r>
            <a:r>
              <a:rPr lang="en-US" altLang="ja-JP" sz="1000" dirty="0">
                <a:latin typeface="+mn-ea"/>
                <a:ea typeface="+mn-ea"/>
                <a:cs typeface="Meiryo UI" panose="020B0604030504040204" pitchFamily="50" charset="-128"/>
              </a:rPr>
              <a:t>】【C】</a:t>
            </a:r>
            <a:r>
              <a:rPr lang="ja-JP" altLang="en-US" sz="1000" dirty="0">
                <a:latin typeface="+mn-ea"/>
                <a:ea typeface="+mn-ea"/>
                <a:cs typeface="Meiryo UI" panose="020B0604030504040204" pitchFamily="50" charset="-128"/>
              </a:rPr>
              <a:t>情報配信に光ＳＯ完了情報を送信する際、（ひかり電話）工事依頼情報流通（番ポ工事）の送信に対し</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から受信する応答電文の</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処理結果コードを既存コードにマッピングし、流通可能とする</a:t>
            </a:r>
          </a:p>
          <a:p>
            <a:pPr algn="l" fontAlgn="auto">
              <a:spcBef>
                <a:spcPts val="0"/>
              </a:spcBef>
              <a:spcAft>
                <a:spcPts val="0"/>
              </a:spcAft>
              <a:defRPr/>
            </a:pPr>
            <a:endParaRPr lang="ja-JP" altLang="en-US" sz="1000" dirty="0">
              <a:latin typeface="+mn-ea"/>
              <a:ea typeface="+mn-ea"/>
              <a:cs typeface="Meiryo UI" panose="020B0604030504040204" pitchFamily="50" charset="-128"/>
            </a:endParaRPr>
          </a:p>
          <a:p>
            <a:pPr algn="l" fontAlgn="auto">
              <a:spcBef>
                <a:spcPts val="0"/>
              </a:spcBef>
              <a:spcAft>
                <a:spcPts val="0"/>
              </a:spcAft>
              <a:defRPr/>
            </a:pP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8" name="テキスト ボックス 127"/>
          <p:cNvSpPr txBox="1"/>
          <p:nvPr/>
        </p:nvSpPr>
        <p:spPr>
          <a:xfrm>
            <a:off x="11297344" y="1666541"/>
            <a:ext cx="1348718" cy="397755"/>
          </a:xfrm>
          <a:prstGeom prst="rect">
            <a:avLst/>
          </a:prstGeom>
          <a:solidFill>
            <a:schemeClr val="bg1"/>
          </a:solidFill>
          <a:ln>
            <a:solidFill>
              <a:schemeClr val="tx1"/>
            </a:solidFill>
          </a:ln>
        </p:spPr>
        <p:txBody>
          <a:bodyPr wrap="square" lIns="36000" tIns="36000" rIns="36000" bIns="36000" rtlCol="0">
            <a:spAutoFit/>
          </a:bodyPr>
          <a:lstStyle/>
          <a:p>
            <a:pPr algn="l">
              <a:lnSpc>
                <a:spcPct val="110000"/>
              </a:lnSpc>
            </a:pP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凡例</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p>
          <a:p>
            <a:pPr algn="l">
              <a:lnSpc>
                <a:spcPct val="110000"/>
              </a:lnSpc>
            </a:pPr>
            <a:r>
              <a:rPr lang="ja-JP" altLang="en-US" sz="1000">
                <a:latin typeface="Meiryo UI" panose="020B0604030504040204" pitchFamily="50" charset="-128"/>
                <a:ea typeface="Meiryo UI" panose="020B0604030504040204" pitchFamily="50" charset="-128"/>
                <a:cs typeface="Meiryo UI" panose="020B0604030504040204" pitchFamily="50" charset="-128"/>
              </a:rPr>
              <a:t>変更箇所：</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lnSpc>
                <a:spcPct val="110000"/>
              </a:lnSpc>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9" name="正方形/長方形 128"/>
          <p:cNvSpPr/>
          <p:nvPr/>
        </p:nvSpPr>
        <p:spPr bwMode="auto">
          <a:xfrm>
            <a:off x="12069997" y="1882565"/>
            <a:ext cx="429028" cy="132736"/>
          </a:xfrm>
          <a:prstGeom prst="rect">
            <a:avLst/>
          </a:prstGeom>
          <a:no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l">
              <a:spcBef>
                <a:spcPct val="50000"/>
              </a:spcBef>
            </a:pP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Line 54"/>
          <p:cNvSpPr>
            <a:spLocks noChangeShapeType="1"/>
          </p:cNvSpPr>
          <p:nvPr/>
        </p:nvSpPr>
        <p:spPr bwMode="auto">
          <a:xfrm flipV="1">
            <a:off x="5334642" y="3481447"/>
            <a:ext cx="0" cy="1635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endParaRPr lang="ja-JP" altLang="en-US" sz="1000">
              <a:latin typeface="+mn-ea"/>
              <a:ea typeface="+mn-ea"/>
            </a:endParaRPr>
          </a:p>
        </p:txBody>
      </p:sp>
      <p:sp>
        <p:nvSpPr>
          <p:cNvPr id="2" name="スライド番号プレースホルダー 2">
            <a:extLst>
              <a:ext uri="{FF2B5EF4-FFF2-40B4-BE49-F238E27FC236}">
                <a16:creationId xmlns:a16="http://schemas.microsoft.com/office/drawing/2014/main" id="{1D4C48F4-A132-067F-561A-10856018148D}"/>
              </a:ext>
            </a:extLst>
          </p:cNvPr>
          <p:cNvSpPr>
            <a:spLocks noGrp="1"/>
          </p:cNvSpPr>
          <p:nvPr>
            <p:ph type="sldNum" sz="quarter" idx="4"/>
          </p:nvPr>
        </p:nvSpPr>
        <p:spPr>
          <a:xfrm>
            <a:off x="5262410" y="9301100"/>
            <a:ext cx="2311400" cy="179387"/>
          </a:xfrm>
        </p:spPr>
        <p:txBody>
          <a:bodyPr/>
          <a:lstStyle/>
          <a:p>
            <a:r>
              <a:rPr lang="en-US" altLang="ja-JP" dirty="0"/>
              <a:t>01.3-</a:t>
            </a:r>
            <a:fld id="{4C5E2FD1-144F-442B-9A84-40AAF03513A2}" type="slidenum">
              <a:rPr lang="en-US" altLang="ja-JP" smtClean="0"/>
              <a:pPr/>
              <a:t>1</a:t>
            </a:fld>
            <a:endParaRPr lang="en-US" altLang="ja-JP" dirty="0"/>
          </a:p>
        </p:txBody>
      </p:sp>
      <p:sp>
        <p:nvSpPr>
          <p:cNvPr id="6" name="線吹き出し 2 (枠付き) 85">
            <a:extLst>
              <a:ext uri="{FF2B5EF4-FFF2-40B4-BE49-F238E27FC236}">
                <a16:creationId xmlns:a16="http://schemas.microsoft.com/office/drawing/2014/main" id="{01B882E2-F844-3A76-6E39-5698A6295986}"/>
              </a:ext>
            </a:extLst>
          </p:cNvPr>
          <p:cNvSpPr/>
          <p:nvPr/>
        </p:nvSpPr>
        <p:spPr bwMode="auto">
          <a:xfrm>
            <a:off x="217760" y="1609170"/>
            <a:ext cx="2499740" cy="7786429"/>
          </a:xfrm>
          <a:prstGeom prst="borderCallout1">
            <a:avLst>
              <a:gd name="adj1" fmla="val 6763"/>
              <a:gd name="adj2" fmla="val 99771"/>
              <a:gd name="adj3" fmla="val 37921"/>
              <a:gd name="adj4" fmla="val 228412"/>
            </a:avLst>
          </a:prstGeom>
          <a:solidFill>
            <a:schemeClr val="bg1"/>
          </a:solidFill>
          <a:ln w="12700" cap="flat" cmpd="sng" algn="ctr">
            <a:solidFill>
              <a:srgbClr val="FF0000"/>
            </a:solidFill>
            <a:prstDash val="solid"/>
            <a:round/>
            <a:headEnd type="none" w="med" len="med"/>
            <a:tailEnd type="none" w="med" len="med"/>
          </a:ln>
          <a:effectLst/>
        </p:spPr>
        <p:txBody>
          <a:bodyPr rot="0" spcFirstLastPara="0" vertOverflow="overflow" horzOverflow="overflow" vert="horz" wrap="square" lIns="35966" tIns="35966" rIns="35966" bIns="35966" numCol="1" spcCol="0" rtlCol="0" fromWordArt="0" anchor="t" anchorCtr="0" forceAA="0" compatLnSpc="1">
            <a:prstTxWarp prst="textNoShape">
              <a:avLst/>
            </a:prstTxWarp>
            <a:noAutofit/>
          </a:bodyPr>
          <a:lstStyle/>
          <a:p>
            <a:pPr algn="l" fontAlgn="auto">
              <a:spcBef>
                <a:spcPts val="0"/>
              </a:spcBef>
              <a:spcAft>
                <a:spcPts val="0"/>
              </a:spcAft>
              <a:defRPr/>
            </a:pPr>
            <a:r>
              <a:rPr lang="ja-JP" altLang="en-US" sz="1000" dirty="0">
                <a:latin typeface="+mn-ea"/>
                <a:ea typeface="+mn-ea"/>
                <a:cs typeface="Meiryo UI" panose="020B0604030504040204" pitchFamily="50" charset="-128"/>
              </a:rPr>
              <a:t>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a:t>
            </a: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kumimoji="1" lang="en-US" altLang="ja-JP" sz="1000" b="0" i="0" u="sng"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00" b="0" i="0" u="sng" strike="noStrike" kern="1200" cap="none" spc="0" normalizeH="0" baseline="0" noProof="0" dirty="0">
                <a:ln>
                  <a:noFill/>
                </a:ln>
                <a:effectLst/>
                <a:uLnTx/>
                <a:uFillTx/>
                <a:latin typeface="+mn-ea"/>
                <a:ea typeface="+mn-ea"/>
                <a:cs typeface="Meiryo UI" panose="020B0604030504040204" pitchFamily="50" charset="-128"/>
              </a:rPr>
              <a:t>ひかり電話ポートイン：有派遣工事</a:t>
            </a:r>
            <a:r>
              <a:rPr kumimoji="1" lang="en-US" altLang="ja-JP" sz="1000" b="0" i="0" u="sng" strike="noStrike" kern="1200" cap="none" spc="0" normalizeH="0" baseline="0" noProof="0" dirty="0">
                <a:ln>
                  <a:noFill/>
                </a:ln>
                <a:effectLst/>
                <a:uLnTx/>
                <a:uFillTx/>
                <a:latin typeface="+mn-ea"/>
                <a:ea typeface="+mn-ea"/>
                <a:cs typeface="Meiryo UI" panose="020B0604030504040204" pitchFamily="50" charset="-128"/>
              </a:rPr>
              <a:t>】</a:t>
            </a: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ウ</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カ</a:t>
            </a:r>
            <a:r>
              <a:rPr lang="en-US" altLang="ja-JP" sz="1000" dirty="0">
                <a:latin typeface="+mn-ea"/>
                <a:ea typeface="+mn-ea"/>
                <a:cs typeface="Meiryo UI" panose="020B0604030504040204" pitchFamily="50" charset="-128"/>
              </a:rPr>
              <a:t>】【A】</a:t>
            </a:r>
            <a:r>
              <a:rPr lang="ja-JP" altLang="en-US" sz="1000" dirty="0">
                <a:latin typeface="+mn-ea"/>
                <a:ea typeface="+mn-ea"/>
              </a:rPr>
              <a:t>ＳＯ情報確認</a:t>
            </a:r>
            <a:r>
              <a:rPr lang="en-US" altLang="ja-JP" sz="1000" dirty="0">
                <a:latin typeface="+mn-ea"/>
                <a:ea typeface="+mn-ea"/>
              </a:rPr>
              <a:t>―</a:t>
            </a:r>
            <a:r>
              <a:rPr lang="ja-JP" altLang="en-US" sz="1000" dirty="0">
                <a:latin typeface="+mn-ea"/>
                <a:ea typeface="+mn-ea"/>
              </a:rPr>
              <a:t>ひかり電話画面に以下の変更を行う</a:t>
            </a:r>
          </a:p>
          <a:p>
            <a:pPr algn="l" fontAlgn="auto">
              <a:spcBef>
                <a:spcPts val="0"/>
              </a:spcBef>
              <a:spcAft>
                <a:spcPts val="0"/>
              </a:spcAft>
              <a:defRPr/>
            </a:pPr>
            <a:r>
              <a:rPr lang="ja-JP" altLang="en-US" sz="1000" dirty="0">
                <a:latin typeface="+mn-ea"/>
                <a:ea typeface="+mn-ea"/>
              </a:rPr>
              <a:t>・番ポ自動工事依頼ボタン押下により、</a:t>
            </a:r>
            <a:r>
              <a:rPr lang="en-US" altLang="ja-JP" sz="1000" dirty="0">
                <a:latin typeface="+mn-ea"/>
                <a:ea typeface="+mn-ea"/>
              </a:rPr>
              <a:t>BB-CASTAR</a:t>
            </a:r>
            <a:r>
              <a:rPr lang="ja-JP" altLang="en-US" sz="1000" dirty="0">
                <a:latin typeface="+mn-ea"/>
                <a:ea typeface="+mn-ea"/>
              </a:rPr>
              <a:t>に（ひかり電話）工事依頼情報流通（番ポ工事）を送信可能とする</a:t>
            </a:r>
          </a:p>
          <a:p>
            <a:pPr algn="l" fontAlgn="auto">
              <a:spcBef>
                <a:spcPts val="0"/>
              </a:spcBef>
              <a:spcAft>
                <a:spcPts val="0"/>
              </a:spcAft>
              <a:defRPr/>
            </a:pPr>
            <a:r>
              <a:rPr lang="ja-JP" altLang="en-US" sz="1000" dirty="0">
                <a:latin typeface="+mn-ea"/>
                <a:ea typeface="+mn-ea"/>
              </a:rPr>
              <a:t>・番ポ自動工事結果参照ボタンを追加し、番ポ自動工事結果参照画面への遷移を可能とする</a:t>
            </a:r>
          </a:p>
          <a:p>
            <a:pPr algn="l" fontAlgn="auto">
              <a:spcBef>
                <a:spcPts val="0"/>
              </a:spcBef>
              <a:spcAft>
                <a:spcPts val="0"/>
              </a:spcAft>
              <a:defRPr/>
            </a:pP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u="sng" dirty="0">
                <a:latin typeface="+mn-ea"/>
                <a:ea typeface="+mn-ea"/>
                <a:cs typeface="Meiryo UI" panose="020B0604030504040204" pitchFamily="50" charset="-128"/>
              </a:rPr>
              <a:t>【</a:t>
            </a:r>
            <a:r>
              <a:rPr lang="ja-JP" altLang="en-US" sz="1000" u="sng" dirty="0">
                <a:latin typeface="+mn-ea"/>
                <a:ea typeface="+mn-ea"/>
                <a:cs typeface="Meiryo UI" panose="020B0604030504040204" pitchFamily="50" charset="-128"/>
              </a:rPr>
              <a:t>メタル電話ポートイン</a:t>
            </a:r>
            <a:r>
              <a:rPr lang="en-US" altLang="ja-JP" sz="1000" u="sng" dirty="0">
                <a:latin typeface="+mn-ea"/>
                <a:ea typeface="+mn-ea"/>
                <a:cs typeface="Meiryo UI" panose="020B0604030504040204" pitchFamily="50" charset="-128"/>
              </a:rPr>
              <a:t>】</a:t>
            </a: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オ</a:t>
            </a:r>
            <a:r>
              <a:rPr lang="en-US" altLang="ja-JP" sz="1000" dirty="0">
                <a:latin typeface="+mn-ea"/>
                <a:ea typeface="+mn-ea"/>
                <a:cs typeface="Meiryo UI" panose="020B0604030504040204" pitchFamily="50" charset="-128"/>
              </a:rPr>
              <a:t>】【B】</a:t>
            </a:r>
            <a:r>
              <a:rPr lang="en-US" altLang="ja-JP" sz="1000" dirty="0">
                <a:latin typeface="+mn-ea"/>
                <a:ea typeface="+mn-ea"/>
              </a:rPr>
              <a:t>CUSTOM</a:t>
            </a:r>
            <a:r>
              <a:rPr lang="ja-JP" altLang="en-US" sz="1000" dirty="0">
                <a:latin typeface="+mn-ea"/>
                <a:ea typeface="+mn-ea"/>
              </a:rPr>
              <a:t>ミニコンに送信する</a:t>
            </a:r>
            <a:r>
              <a:rPr lang="en-US" altLang="ja-JP" sz="1000" dirty="0">
                <a:latin typeface="+mn-ea"/>
                <a:ea typeface="+mn-ea"/>
              </a:rPr>
              <a:t>SO</a:t>
            </a:r>
            <a:r>
              <a:rPr lang="ja-JP" altLang="en-US" sz="1000" dirty="0">
                <a:latin typeface="+mn-ea"/>
                <a:ea typeface="+mn-ea"/>
              </a:rPr>
              <a:t>受信要求の</a:t>
            </a:r>
            <a:r>
              <a:rPr lang="en-US" altLang="ja-JP" sz="1000" dirty="0">
                <a:latin typeface="+mn-ea"/>
                <a:ea typeface="+mn-ea"/>
              </a:rPr>
              <a:t>SO</a:t>
            </a:r>
            <a:r>
              <a:rPr lang="ja-JP" altLang="en-US" sz="1000" dirty="0">
                <a:latin typeface="+mn-ea"/>
                <a:ea typeface="+mn-ea"/>
              </a:rPr>
              <a:t>情報送信有無を「有」固定で送信し、全情報が設定されたオーダ情報が返却されることにより、番ポ工事有無を記載した記事欄の受信を可能とする</a:t>
            </a:r>
            <a:endParaRPr lang="en-US" altLang="ja-JP" sz="1000" dirty="0">
              <a:latin typeface="+mn-ea"/>
              <a:ea typeface="+mn-ea"/>
            </a:endParaRPr>
          </a:p>
          <a:p>
            <a:pPr algn="l" fontAlgn="auto">
              <a:spcBef>
                <a:spcPts val="0"/>
              </a:spcBef>
              <a:spcAft>
                <a:spcPts val="0"/>
              </a:spcAft>
              <a:defRPr/>
            </a:pPr>
            <a:endParaRPr lang="en-US" altLang="ja-JP" sz="1000" u="sng" dirty="0">
              <a:latin typeface="+mn-ea"/>
              <a:ea typeface="+mn-ea"/>
              <a:cs typeface="Meiryo UI" panose="020B0604030504040204" pitchFamily="50" charset="-128"/>
            </a:endParaRP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ウ</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カ</a:t>
            </a:r>
            <a:r>
              <a:rPr lang="en-US" altLang="ja-JP" sz="1000" dirty="0">
                <a:latin typeface="+mn-ea"/>
                <a:ea typeface="+mn-ea"/>
                <a:cs typeface="Meiryo UI" panose="020B0604030504040204" pitchFamily="50" charset="-128"/>
              </a:rPr>
              <a:t>】【C】</a:t>
            </a:r>
            <a:r>
              <a:rPr lang="ja-JP" altLang="en-US" sz="1000" dirty="0">
                <a:latin typeface="+mn-ea"/>
                <a:ea typeface="+mn-ea"/>
                <a:cs typeface="Meiryo UI" panose="020B0604030504040204" pitchFamily="50" charset="-128"/>
              </a:rPr>
              <a:t>交換機自動工事オーダ選択画面に以下の変更を行う</a:t>
            </a:r>
          </a:p>
          <a:p>
            <a:pPr algn="l" fontAlgn="auto">
              <a:spcBef>
                <a:spcPts val="0"/>
              </a:spcBef>
              <a:spcAft>
                <a:spcPts val="0"/>
              </a:spcAft>
              <a:defRPr/>
            </a:pPr>
            <a:r>
              <a:rPr lang="ja-JP" altLang="en-US" sz="1000" dirty="0">
                <a:latin typeface="+mn-ea"/>
                <a:ea typeface="+mn-ea"/>
                <a:cs typeface="Meiryo UI" panose="020B0604030504040204" pitchFamily="50" charset="-128"/>
              </a:rPr>
              <a:t>・番ポ自動工事依頼ボタンを追加し、</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に（ひかり電話）工事依頼情報流通（番ポ工事）を送信可能とする</a:t>
            </a:r>
          </a:p>
          <a:p>
            <a:pPr algn="l" fontAlgn="auto">
              <a:spcBef>
                <a:spcPts val="0"/>
              </a:spcBef>
              <a:spcAft>
                <a:spcPts val="0"/>
              </a:spcAft>
              <a:defRPr/>
            </a:pPr>
            <a:r>
              <a:rPr lang="ja-JP" altLang="en-US" sz="1000" dirty="0">
                <a:latin typeface="+mn-ea"/>
                <a:ea typeface="+mn-ea"/>
                <a:cs typeface="Meiryo UI" panose="020B0604030504040204" pitchFamily="50" charset="-128"/>
              </a:rPr>
              <a:t>・番ポ自動工事結果参照ボタンを追加し、番ポ自動工事結果参照画面への遷移を可能とする</a:t>
            </a:r>
            <a:endParaRPr lang="en-US" altLang="ja-JP" sz="1000" dirty="0">
              <a:latin typeface="+mn-ea"/>
              <a:ea typeface="+mn-ea"/>
              <a:cs typeface="Meiryo UI" panose="020B0604030504040204" pitchFamily="50" charset="-128"/>
            </a:endParaRPr>
          </a:p>
          <a:p>
            <a:pPr algn="l" fontAlgn="auto">
              <a:spcBef>
                <a:spcPts val="0"/>
              </a:spcBef>
              <a:spcAft>
                <a:spcPts val="0"/>
              </a:spcAft>
              <a:defRPr/>
            </a:pP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カ</a:t>
            </a:r>
            <a:r>
              <a:rPr lang="en-US" altLang="ja-JP" sz="1000" dirty="0">
                <a:latin typeface="+mn-ea"/>
                <a:ea typeface="+mn-ea"/>
                <a:cs typeface="Meiryo UI" panose="020B0604030504040204" pitchFamily="50" charset="-128"/>
              </a:rPr>
              <a:t>】【D】</a:t>
            </a:r>
            <a:r>
              <a:rPr lang="ja-JP" altLang="en-US" sz="1000" dirty="0">
                <a:latin typeface="+mn-ea"/>
                <a:ea typeface="+mn-ea"/>
                <a:cs typeface="Meiryo UI" panose="020B0604030504040204" pitchFamily="50" charset="-128"/>
              </a:rPr>
              <a:t>工事完了操作時に、番ポ工事依頼を実施していない場合、ワーニングメッセージを表示可能とする</a:t>
            </a:r>
            <a:endParaRPr lang="en-US" altLang="ja-JP" sz="1000" dirty="0">
              <a:latin typeface="+mn-ea"/>
              <a:ea typeface="+mn-ea"/>
              <a:cs typeface="Meiryo UI" panose="020B0604030504040204" pitchFamily="50" charset="-128"/>
            </a:endParaRPr>
          </a:p>
          <a:p>
            <a:pPr algn="l" fontAlgn="auto">
              <a:spcBef>
                <a:spcPts val="0"/>
              </a:spcBef>
              <a:spcAft>
                <a:spcPts val="0"/>
              </a:spcAft>
              <a:defRPr/>
            </a:pP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カ</a:t>
            </a:r>
            <a:r>
              <a:rPr lang="en-US" altLang="ja-JP" sz="1000" dirty="0">
                <a:latin typeface="+mn-ea"/>
                <a:ea typeface="+mn-ea"/>
                <a:cs typeface="Meiryo UI" panose="020B0604030504040204" pitchFamily="50" charset="-128"/>
              </a:rPr>
              <a:t>】【E】</a:t>
            </a:r>
            <a:r>
              <a:rPr lang="ja-JP" altLang="en-US" sz="1000" dirty="0">
                <a:latin typeface="+mn-ea"/>
                <a:ea typeface="+mn-ea"/>
                <a:cs typeface="Meiryo UI" panose="020B0604030504040204" pitchFamily="50" charset="-128"/>
              </a:rPr>
              <a:t>工程情報確認画面、</a:t>
            </a:r>
            <a:r>
              <a:rPr lang="en-US" altLang="ja-JP" sz="1000" dirty="0">
                <a:latin typeface="+mn-ea"/>
                <a:ea typeface="+mn-ea"/>
                <a:cs typeface="Meiryo UI" panose="020B0604030504040204" pitchFamily="50" charset="-128"/>
              </a:rPr>
              <a:t>SO</a:t>
            </a:r>
            <a:r>
              <a:rPr lang="ja-JP" altLang="en-US" sz="1000" dirty="0">
                <a:latin typeface="+mn-ea"/>
                <a:ea typeface="+mn-ea"/>
                <a:cs typeface="Meiryo UI" panose="020B0604030504040204" pitchFamily="50" charset="-128"/>
              </a:rPr>
              <a:t>完了登録確認画面に以下の変更を行う</a:t>
            </a: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ja-JP" altLang="en-US" sz="1000" dirty="0">
                <a:latin typeface="+mn-ea"/>
                <a:ea typeface="+mn-ea"/>
                <a:cs typeface="Meiryo UI" panose="020B0604030504040204" pitchFamily="50" charset="-128"/>
              </a:rPr>
              <a:t>・番ポ自動工事結果参照ボタンを追加し、番ポ自動工事結果参照画面への遷移を可能とする</a:t>
            </a:r>
          </a:p>
          <a:p>
            <a:pPr algn="l" fontAlgn="auto">
              <a:spcBef>
                <a:spcPts val="0"/>
              </a:spcBef>
              <a:spcAft>
                <a:spcPts val="0"/>
              </a:spcAft>
              <a:defRPr/>
            </a:pP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u="sng" dirty="0">
                <a:latin typeface="+mn-ea"/>
                <a:ea typeface="+mn-ea"/>
                <a:cs typeface="Meiryo UI" panose="020B0604030504040204" pitchFamily="50" charset="-128"/>
              </a:rPr>
              <a:t>【</a:t>
            </a:r>
            <a:r>
              <a:rPr lang="ja-JP" altLang="en-US" sz="1000" u="sng" dirty="0">
                <a:latin typeface="+mn-ea"/>
                <a:ea typeface="+mn-ea"/>
                <a:cs typeface="Meiryo UI" panose="020B0604030504040204" pitchFamily="50" charset="-128"/>
              </a:rPr>
              <a:t>ひかり電話ポートイン：有派遣工事、メタル電話ポートイン</a:t>
            </a:r>
            <a:r>
              <a:rPr lang="en-US" altLang="ja-JP" sz="1000" u="sng" dirty="0">
                <a:latin typeface="+mn-ea"/>
                <a:ea typeface="+mn-ea"/>
                <a:cs typeface="Meiryo UI" panose="020B0604030504040204" pitchFamily="50" charset="-128"/>
              </a:rPr>
              <a:t>】</a:t>
            </a: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ウ</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カ</a:t>
            </a:r>
            <a:r>
              <a:rPr lang="en-US" altLang="ja-JP" sz="1000" dirty="0">
                <a:latin typeface="+mn-ea"/>
                <a:ea typeface="+mn-ea"/>
                <a:cs typeface="Meiryo UI" panose="020B0604030504040204" pitchFamily="50" charset="-128"/>
              </a:rPr>
              <a:t>】【F】</a:t>
            </a:r>
            <a:r>
              <a:rPr lang="ja-JP" altLang="en-US" sz="1000" dirty="0">
                <a:latin typeface="+mn-ea"/>
                <a:ea typeface="+mn-ea"/>
                <a:cs typeface="Meiryo UI" panose="020B0604030504040204" pitchFamily="50" charset="-128"/>
              </a:rPr>
              <a:t>番ポ自動工事結果参照画面、電話番号表示画面を新規に追加し、</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から受信した着信試験用の電話番号、番号取得事業者の連絡先情報等、番ポ工事結果の全件表示を可能とする（最大</a:t>
            </a:r>
            <a:r>
              <a:rPr lang="en-US" altLang="ja-JP" sz="1000" dirty="0">
                <a:latin typeface="+mn-ea"/>
                <a:ea typeface="+mn-ea"/>
                <a:cs typeface="Meiryo UI" panose="020B0604030504040204" pitchFamily="50" charset="-128"/>
              </a:rPr>
              <a:t>300</a:t>
            </a:r>
            <a:r>
              <a:rPr lang="ja-JP" altLang="en-US" sz="1000" dirty="0">
                <a:latin typeface="+mn-ea"/>
                <a:ea typeface="+mn-ea"/>
                <a:cs typeface="Meiryo UI" panose="020B0604030504040204" pitchFamily="50" charset="-128"/>
              </a:rPr>
              <a:t>電番）</a:t>
            </a:r>
            <a:endParaRPr lang="en-US" altLang="ja-JP" sz="1000" dirty="0">
              <a:latin typeface="+mn-ea"/>
              <a:ea typeface="+mn-ea"/>
              <a:cs typeface="Meiryo UI" panose="020B0604030504040204" pitchFamily="50" charset="-128"/>
            </a:endParaRPr>
          </a:p>
          <a:p>
            <a:pPr algn="l" fontAlgn="auto">
              <a:spcBef>
                <a:spcPts val="0"/>
              </a:spcBef>
              <a:spcAft>
                <a:spcPts val="0"/>
              </a:spcAft>
              <a:defRPr/>
            </a:pP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ウ</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カ</a:t>
            </a:r>
            <a:r>
              <a:rPr lang="en-US" altLang="ja-JP" sz="1000" dirty="0">
                <a:latin typeface="+mn-ea"/>
                <a:ea typeface="+mn-ea"/>
                <a:cs typeface="Meiryo UI" panose="020B0604030504040204" pitchFamily="50" charset="-128"/>
              </a:rPr>
              <a:t>】【G】</a:t>
            </a:r>
            <a:r>
              <a:rPr lang="ja-JP" altLang="en-US" sz="1000" dirty="0">
                <a:latin typeface="+mn-ea"/>
                <a:ea typeface="+mn-ea"/>
                <a:cs typeface="Meiryo UI" panose="020B0604030504040204" pitchFamily="50" charset="-128"/>
              </a:rPr>
              <a:t>工事完了操作時に、</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から全事業者の工事結果情報流通（番ポ工事）（工事結果情報）を受信していない場合、ワーニングメッセージを表示可能とする</a:t>
            </a:r>
            <a:endParaRPr lang="en-US" altLang="ja-JP" sz="1000" dirty="0">
              <a:latin typeface="+mn-ea"/>
              <a:ea typeface="+mn-ea"/>
              <a:cs typeface="Meiryo UI" panose="020B0604030504040204" pitchFamily="50" charset="-128"/>
            </a:endParaRPr>
          </a:p>
          <a:p>
            <a:pPr algn="l" fontAlgn="auto">
              <a:spcBef>
                <a:spcPts val="0"/>
              </a:spcBef>
              <a:spcAft>
                <a:spcPts val="0"/>
              </a:spcAft>
              <a:defRPr/>
            </a:pPr>
            <a:endParaRPr lang="en-US" altLang="ja-JP" sz="1000" dirty="0">
              <a:latin typeface="+mn-ea"/>
              <a:ea typeface="+mn-ea"/>
              <a:cs typeface="Meiryo UI" panose="020B0604030504040204" pitchFamily="50" charset="-128"/>
            </a:endParaRPr>
          </a:p>
          <a:p>
            <a:pPr algn="l" fontAlgn="auto">
              <a:spcBef>
                <a:spcPts val="0"/>
              </a:spcBef>
              <a:spcAft>
                <a:spcPts val="0"/>
              </a:spcAft>
              <a:defRPr/>
            </a:pP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ウ</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カ</a:t>
            </a:r>
            <a:r>
              <a:rPr lang="en-US" altLang="ja-JP" sz="1000" dirty="0">
                <a:latin typeface="+mn-ea"/>
                <a:ea typeface="+mn-ea"/>
                <a:cs typeface="Meiryo UI" panose="020B0604030504040204" pitchFamily="50" charset="-128"/>
              </a:rPr>
              <a:t>】【H】</a:t>
            </a:r>
            <a:r>
              <a:rPr lang="ja-JP" altLang="en-US" sz="1000" dirty="0">
                <a:latin typeface="+mn-ea"/>
                <a:ea typeface="+mn-ea"/>
                <a:cs typeface="Meiryo UI" panose="020B0604030504040204" pitchFamily="50" charset="-128"/>
              </a:rPr>
              <a:t>番ポ関連の既存メッセージおよびメッセージ表示条件に使用するマスタ設定値を変更する</a:t>
            </a:r>
            <a:endParaRPr lang="en-US" altLang="ja-JP" sz="1000" dirty="0">
              <a:latin typeface="+mn-ea"/>
              <a:ea typeface="+mn-ea"/>
              <a:cs typeface="Meiryo UI" panose="020B0604030504040204" pitchFamily="50" charset="-128"/>
            </a:endParaRPr>
          </a:p>
          <a:p>
            <a:pPr algn="l" fontAlgn="auto">
              <a:spcBef>
                <a:spcPts val="0"/>
              </a:spcBef>
              <a:spcAft>
                <a:spcPts val="0"/>
              </a:spcAft>
              <a:defRPr/>
            </a:pPr>
            <a:endParaRPr lang="en-US" altLang="ja-JP" sz="1000" dirty="0">
              <a:latin typeface="+mn-ea"/>
              <a:ea typeface="+mn-ea"/>
              <a:cs typeface="Meiryo UI" panose="020B0604030504040204" pitchFamily="50" charset="-128"/>
            </a:endParaRPr>
          </a:p>
        </p:txBody>
      </p:sp>
      <p:sp>
        <p:nvSpPr>
          <p:cNvPr id="8" name="楕円 7">
            <a:extLst>
              <a:ext uri="{FF2B5EF4-FFF2-40B4-BE49-F238E27FC236}">
                <a16:creationId xmlns:a16="http://schemas.microsoft.com/office/drawing/2014/main" id="{0A158F6F-DAD6-C8F6-2A07-8143ADF6F436}"/>
              </a:ext>
            </a:extLst>
          </p:cNvPr>
          <p:cNvSpPr/>
          <p:nvPr/>
        </p:nvSpPr>
        <p:spPr bwMode="auto">
          <a:xfrm>
            <a:off x="20917" y="5291288"/>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9" name="楕円 8">
            <a:extLst>
              <a:ext uri="{FF2B5EF4-FFF2-40B4-BE49-F238E27FC236}">
                <a16:creationId xmlns:a16="http://schemas.microsoft.com/office/drawing/2014/main" id="{2C3FAFF9-8141-6CAC-ADC3-6738B37ABB98}"/>
              </a:ext>
            </a:extLst>
          </p:cNvPr>
          <p:cNvSpPr/>
          <p:nvPr/>
        </p:nvSpPr>
        <p:spPr bwMode="auto">
          <a:xfrm>
            <a:off x="-6730" y="8013008"/>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10" name="楕円 9">
            <a:extLst>
              <a:ext uri="{FF2B5EF4-FFF2-40B4-BE49-F238E27FC236}">
                <a16:creationId xmlns:a16="http://schemas.microsoft.com/office/drawing/2014/main" id="{DA4F07A5-48EE-38B9-7EC2-279FA2F93EFE}"/>
              </a:ext>
            </a:extLst>
          </p:cNvPr>
          <p:cNvSpPr/>
          <p:nvPr/>
        </p:nvSpPr>
        <p:spPr bwMode="auto">
          <a:xfrm>
            <a:off x="2826" y="8791829"/>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3" name="楕円 2">
            <a:extLst>
              <a:ext uri="{FF2B5EF4-FFF2-40B4-BE49-F238E27FC236}">
                <a16:creationId xmlns:a16="http://schemas.microsoft.com/office/drawing/2014/main" id="{169960FD-9BEC-2D9D-E759-BBF5F7375DA0}"/>
              </a:ext>
            </a:extLst>
          </p:cNvPr>
          <p:cNvSpPr/>
          <p:nvPr/>
        </p:nvSpPr>
        <p:spPr bwMode="auto">
          <a:xfrm>
            <a:off x="2826" y="5884215"/>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295411352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6" name="カギ線コネクタ 65">
            <a:extLst>
              <a:ext uri="{FF2B5EF4-FFF2-40B4-BE49-F238E27FC236}">
                <a16:creationId xmlns:a16="http://schemas.microsoft.com/office/drawing/2014/main" id="{6156C615-485A-A844-EFC8-837B42424B7F}"/>
              </a:ext>
            </a:extLst>
          </p:cNvPr>
          <p:cNvCxnSpPr/>
          <p:nvPr/>
        </p:nvCxnSpPr>
        <p:spPr bwMode="auto">
          <a:xfrm rot="5400000" flipH="1" flipV="1">
            <a:off x="5751951" y="4776410"/>
            <a:ext cx="1742412" cy="1721014"/>
          </a:xfrm>
          <a:prstGeom prst="bentConnector3">
            <a:avLst>
              <a:gd name="adj1" fmla="val 37354"/>
            </a:avLst>
          </a:prstGeom>
          <a:solidFill>
            <a:srgbClr val="FFFFCC"/>
          </a:solidFill>
          <a:ln w="254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スライド番号プレースホルダー 2">
            <a:extLst>
              <a:ext uri="{FF2B5EF4-FFF2-40B4-BE49-F238E27FC236}">
                <a16:creationId xmlns:a16="http://schemas.microsoft.com/office/drawing/2014/main" id="{827FAB40-53E2-E983-EEE1-6E59B6F86FDD}"/>
              </a:ext>
            </a:extLst>
          </p:cNvPr>
          <p:cNvSpPr>
            <a:spLocks noGrp="1"/>
          </p:cNvSpPr>
          <p:nvPr>
            <p:ph type="sldNum" sz="quarter" idx="4"/>
          </p:nvPr>
        </p:nvSpPr>
        <p:spPr/>
        <p:txBody>
          <a:bodyPr/>
          <a:lstStyle/>
          <a:p>
            <a:r>
              <a:rPr lang="en-US" altLang="ja-JP"/>
              <a:t>01.3-</a:t>
            </a:r>
            <a:fld id="{4C5E2FD1-144F-442B-9A84-40AAF03513A2}" type="slidenum">
              <a:rPr lang="en-US" altLang="ja-JP" smtClean="0"/>
              <a:pPr/>
              <a:t>10</a:t>
            </a:fld>
            <a:endParaRPr lang="en-US" altLang="ja-JP" dirty="0"/>
          </a:p>
        </p:txBody>
      </p:sp>
      <p:sp>
        <p:nvSpPr>
          <p:cNvPr id="4" name="コンテンツ プレースホルダー 5">
            <a:extLst>
              <a:ext uri="{FF2B5EF4-FFF2-40B4-BE49-F238E27FC236}">
                <a16:creationId xmlns:a16="http://schemas.microsoft.com/office/drawing/2014/main" id="{CBA26CC9-E81F-E98E-3DCC-9C918F6027B2}"/>
              </a:ext>
            </a:extLst>
          </p:cNvPr>
          <p:cNvSpPr>
            <a:spLocks noGrp="1"/>
          </p:cNvSpPr>
          <p:nvPr>
            <p:ph sz="quarter" idx="10"/>
          </p:nvPr>
        </p:nvSpPr>
        <p:spPr>
          <a:xfrm>
            <a:off x="190110" y="660139"/>
            <a:ext cx="12456000" cy="1734012"/>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サーバ（７／２１）</a:t>
            </a:r>
          </a:p>
          <a:p>
            <a:pPr>
              <a:spcBef>
                <a:spcPts val="0"/>
              </a:spcBef>
            </a:pPr>
            <a:r>
              <a:rPr lang="ja-JP" altLang="en-US" dirty="0">
                <a:latin typeface="+mn-ea"/>
              </a:rPr>
              <a:t>　</a:t>
            </a:r>
            <a:r>
              <a:rPr lang="en-US" altLang="ja-JP" sz="1050" u="sng" dirty="0">
                <a:latin typeface="+mn-ea"/>
                <a:ea typeface="+mn-ea"/>
                <a:cs typeface="Meiryo UI" panose="020B0604030504040204" pitchFamily="50" charset="-128"/>
              </a:rPr>
              <a:t>【</a:t>
            </a:r>
            <a:r>
              <a:rPr lang="ja-JP" altLang="en-US" sz="1050" u="sng" dirty="0">
                <a:latin typeface="+mn-ea"/>
                <a:ea typeface="+mn-ea"/>
                <a:cs typeface="Meiryo UI" panose="020B0604030504040204" pitchFamily="50" charset="-128"/>
              </a:rPr>
              <a:t>メタル電話ポートイン</a:t>
            </a:r>
            <a:r>
              <a:rPr lang="en-US" altLang="ja-JP" sz="1050" u="sng" dirty="0">
                <a:latin typeface="+mn-ea"/>
                <a:ea typeface="+mn-ea"/>
                <a:cs typeface="Meiryo UI" panose="020B0604030504040204" pitchFamily="50" charset="-128"/>
              </a:rPr>
              <a:t>】</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】【C】</a:t>
            </a:r>
            <a:r>
              <a:rPr lang="ja-JP" altLang="en-US" dirty="0">
                <a:latin typeface="+mn-ea"/>
              </a:rPr>
              <a:t>交換機自動工事オーダ選択画面に以下の変更を行う</a:t>
            </a:r>
          </a:p>
          <a:p>
            <a:pPr>
              <a:spcBef>
                <a:spcPts val="0"/>
              </a:spcBef>
            </a:pPr>
            <a:r>
              <a:rPr lang="ja-JP" altLang="en-US" dirty="0">
                <a:latin typeface="+mn-ea"/>
              </a:rPr>
              <a:t>　・番ポ自動工事結果参照ボタンを追加し、番ポ自動工事結果参照画面への遷移を可能とする</a:t>
            </a:r>
            <a:endParaRPr lang="en-US" altLang="ja-JP" dirty="0">
              <a:latin typeface="+mn-ea"/>
            </a:endParaRPr>
          </a:p>
          <a:p>
            <a:pPr>
              <a:spcBef>
                <a:spcPts val="0"/>
              </a:spcBef>
            </a:pPr>
            <a:r>
              <a:rPr lang="en-US" altLang="ja-JP" dirty="0">
                <a:latin typeface="+mn-ea"/>
              </a:rPr>
              <a:t>  【</a:t>
            </a:r>
            <a:r>
              <a:rPr lang="ja-JP" altLang="en-US" dirty="0">
                <a:latin typeface="+mn-ea"/>
              </a:rPr>
              <a:t>カ</a:t>
            </a:r>
            <a:r>
              <a:rPr lang="en-US" altLang="ja-JP" dirty="0">
                <a:latin typeface="+mn-ea"/>
              </a:rPr>
              <a:t>】【E】</a:t>
            </a:r>
            <a:r>
              <a:rPr lang="ja-JP" altLang="en-US" dirty="0">
                <a:latin typeface="+mn-ea"/>
              </a:rPr>
              <a:t>工程情報確認画面、</a:t>
            </a:r>
            <a:r>
              <a:rPr lang="en-US" altLang="ja-JP" dirty="0">
                <a:latin typeface="+mn-ea"/>
              </a:rPr>
              <a:t>SO</a:t>
            </a:r>
            <a:r>
              <a:rPr lang="ja-JP" altLang="en-US" dirty="0">
                <a:latin typeface="+mn-ea"/>
              </a:rPr>
              <a:t>完了登録確認画面に以下の変更を行う</a:t>
            </a:r>
          </a:p>
          <a:p>
            <a:pPr>
              <a:spcBef>
                <a:spcPts val="0"/>
              </a:spcBef>
            </a:pPr>
            <a:r>
              <a:rPr lang="ja-JP" altLang="en-US" dirty="0">
                <a:latin typeface="+mn-ea"/>
              </a:rPr>
              <a:t>  ・番ポ自動工事結果参照ボタンを追加し、番ポ自動工事結果参照画面への遷移を可能とする</a:t>
            </a:r>
          </a:p>
          <a:p>
            <a:pPr>
              <a:spcBef>
                <a:spcPts val="0"/>
              </a:spcBef>
            </a:pPr>
            <a:r>
              <a:rPr lang="ja-JP" altLang="en-US" dirty="0">
                <a:latin typeface="+mn-ea"/>
              </a:rPr>
              <a:t>　</a:t>
            </a:r>
            <a:r>
              <a:rPr lang="en-US" altLang="ja-JP" sz="1050" u="sng" dirty="0">
                <a:latin typeface="+mn-ea"/>
                <a:ea typeface="+mn-ea"/>
                <a:cs typeface="Meiryo UI" panose="020B0604030504040204" pitchFamily="50" charset="-128"/>
              </a:rPr>
              <a:t>【</a:t>
            </a:r>
            <a:r>
              <a:rPr lang="ja-JP" altLang="en-US" sz="1050" u="sng" dirty="0">
                <a:latin typeface="+mn-ea"/>
                <a:ea typeface="+mn-ea"/>
                <a:cs typeface="Meiryo UI" panose="020B0604030504040204" pitchFamily="50" charset="-128"/>
              </a:rPr>
              <a:t>ひかり電話ポートイン：有派遣工事、メタル電話ポートイン</a:t>
            </a:r>
            <a:r>
              <a:rPr lang="en-US" altLang="ja-JP" sz="1050" u="sng" dirty="0">
                <a:latin typeface="+mn-ea"/>
                <a:ea typeface="+mn-ea"/>
                <a:cs typeface="Meiryo UI" panose="020B0604030504040204" pitchFamily="50" charset="-128"/>
              </a:rPr>
              <a:t>】</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】【F】</a:t>
            </a:r>
            <a:r>
              <a:rPr lang="ja-JP" altLang="en-US" dirty="0">
                <a:latin typeface="+mn-ea"/>
              </a:rPr>
              <a:t>番ポ自動工事結果参照画面、電話番号表示画面を新規に追加し、</a:t>
            </a:r>
            <a:r>
              <a:rPr lang="en-US" altLang="ja-JP" dirty="0">
                <a:latin typeface="+mn-ea"/>
              </a:rPr>
              <a:t>BB-CASTAR</a:t>
            </a:r>
            <a:r>
              <a:rPr lang="ja-JP" altLang="en-US" dirty="0">
                <a:latin typeface="+mn-ea"/>
              </a:rPr>
              <a:t>から受信した着信試験用の電話番号、番号取得事業者の連絡先情報等、番ポ工事結果の全件表示を可能とする（最大</a:t>
            </a:r>
            <a:r>
              <a:rPr lang="en-US" altLang="ja-JP" dirty="0">
                <a:latin typeface="+mn-ea"/>
              </a:rPr>
              <a:t>300</a:t>
            </a:r>
            <a:r>
              <a:rPr lang="ja-JP" altLang="en-US" dirty="0">
                <a:latin typeface="+mn-ea"/>
              </a:rPr>
              <a:t>電番）</a:t>
            </a:r>
            <a:endParaRPr lang="en-US" altLang="ja-JP" dirty="0">
              <a:latin typeface="+mn-ea"/>
            </a:endParaRPr>
          </a:p>
          <a:p>
            <a:pPr>
              <a:spcBef>
                <a:spcPts val="0"/>
              </a:spcBef>
            </a:pPr>
            <a:r>
              <a:rPr lang="ja-JP" altLang="en-US" dirty="0">
                <a:latin typeface="+mn-ea"/>
              </a:rPr>
              <a:t>　　</a:t>
            </a:r>
            <a:r>
              <a:rPr lang="ja-JP" altLang="en-US" dirty="0">
                <a:latin typeface="+mn-ea"/>
                <a:ea typeface="+mn-ea"/>
              </a:rPr>
              <a:t>番ポ自動工事結果参照画面、電話番号表示画面の画面遷移を以下に示す</a:t>
            </a:r>
            <a:endParaRPr lang="ja-JP" altLang="en-US" sz="1050" dirty="0">
              <a:latin typeface="+mn-ea"/>
              <a:ea typeface="+mn-ea"/>
            </a:endParaRPr>
          </a:p>
          <a:p>
            <a:endParaRPr lang="ja-JP" altLang="en-US" dirty="0">
              <a:latin typeface="+mn-ea"/>
            </a:endParaRPr>
          </a:p>
          <a:p>
            <a:endParaRPr lang="ja-JP" altLang="en-US" dirty="0">
              <a:latin typeface="+mn-ea"/>
            </a:endParaRPr>
          </a:p>
          <a:p>
            <a:endParaRPr lang="en-US" altLang="ja-JP" dirty="0">
              <a:latin typeface="+mn-ea"/>
            </a:endParaRPr>
          </a:p>
        </p:txBody>
      </p:sp>
      <p:graphicFrame>
        <p:nvGraphicFramePr>
          <p:cNvPr id="5" name="表 4">
            <a:extLst>
              <a:ext uri="{FF2B5EF4-FFF2-40B4-BE49-F238E27FC236}">
                <a16:creationId xmlns:a16="http://schemas.microsoft.com/office/drawing/2014/main" id="{49BD7940-0432-CD83-D599-FC3264D49E98}"/>
              </a:ext>
            </a:extLst>
          </p:cNvPr>
          <p:cNvGraphicFramePr>
            <a:graphicFrameLocks noGrp="1"/>
          </p:cNvGraphicFramePr>
          <p:nvPr>
            <p:extLst>
              <p:ext uri="{D42A27DB-BD31-4B8C-83A1-F6EECF244321}">
                <p14:modId xmlns:p14="http://schemas.microsoft.com/office/powerpoint/2010/main" val="3746270680"/>
              </p:ext>
            </p:extLst>
          </p:nvPr>
        </p:nvGraphicFramePr>
        <p:xfrm>
          <a:off x="2052079" y="4106558"/>
          <a:ext cx="1440000" cy="656400"/>
        </p:xfrm>
        <a:graphic>
          <a:graphicData uri="http://schemas.openxmlformats.org/drawingml/2006/table">
            <a:tbl>
              <a:tblPr firstRow="1" bandRow="1"/>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en-US" altLang="ja-JP" sz="1000" b="0" i="0" baseline="0" dirty="0">
                          <a:solidFill>
                            <a:schemeClr val="tx1"/>
                          </a:solidFill>
                        </a:rPr>
                        <a:t>1</a:t>
                      </a:r>
                      <a:endParaRPr kumimoji="1" lang="ja-JP" altLang="en-US" sz="1000" b="0" i="0" baseline="0" dirty="0">
                        <a:solidFill>
                          <a:schemeClr val="tx1"/>
                        </a:solidFill>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ja-JP" altLang="en-US" sz="1000" b="0" i="0" baseline="0" dirty="0">
                          <a:solidFill>
                            <a:schemeClr val="tx1"/>
                          </a:solidFill>
                        </a:rPr>
                        <a:t>既存画面</a:t>
                      </a:r>
                      <a:endParaRPr kumimoji="1" lang="en-US" altLang="ja-JP" sz="1000" b="0" i="0" baseline="0" dirty="0">
                        <a:solidFill>
                          <a:schemeClr val="tx1"/>
                        </a:solidFill>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8053297"/>
                  </a:ext>
                </a:extLst>
              </a:tr>
              <a:tr h="432000">
                <a:tc gridSpan="2">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ja-JP" altLang="en-US" sz="1000" b="0" i="0" baseline="0" dirty="0">
                          <a:solidFill>
                            <a:schemeClr val="tx1"/>
                          </a:solidFill>
                        </a:rPr>
                        <a:t>オーダ処理</a:t>
                      </a:r>
                      <a:endParaRPr kumimoji="1" lang="en-US" altLang="ja-JP" sz="1000" b="0" i="0" baseline="0" dirty="0">
                        <a:solidFill>
                          <a:schemeClr val="tx1"/>
                        </a:solidFill>
                      </a:endParaRPr>
                    </a:p>
                    <a:p>
                      <a:pPr algn="ctr"/>
                      <a:r>
                        <a:rPr kumimoji="1" lang="ja-JP" altLang="en-US" sz="1000" b="0" i="0" baseline="0" dirty="0">
                          <a:solidFill>
                            <a:schemeClr val="tx1"/>
                          </a:solidFill>
                        </a:rPr>
                        <a:t>サブメニュー画面（メタル）</a:t>
                      </a: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cxnSp>
        <p:nvCxnSpPr>
          <p:cNvPr id="6" name="直線矢印コネクタ 5">
            <a:extLst>
              <a:ext uri="{FF2B5EF4-FFF2-40B4-BE49-F238E27FC236}">
                <a16:creationId xmlns:a16="http://schemas.microsoft.com/office/drawing/2014/main" id="{E0ABDCFE-CB92-9AEA-E972-15B23969BC62}"/>
              </a:ext>
            </a:extLst>
          </p:cNvPr>
          <p:cNvCxnSpPr>
            <a:stCxn id="5" idx="3"/>
            <a:endCxn id="8" idx="1"/>
          </p:cNvCxnSpPr>
          <p:nvPr/>
        </p:nvCxnSpPr>
        <p:spPr>
          <a:xfrm>
            <a:off x="3492079" y="4434758"/>
            <a:ext cx="1050330" cy="0"/>
          </a:xfrm>
          <a:prstGeom prst="straightConnector1">
            <a:avLst/>
          </a:prstGeom>
          <a:noFill/>
          <a:ln w="25400" cap="flat" cmpd="sng" algn="ctr">
            <a:solidFill>
              <a:srgbClr val="7F7F7F"/>
            </a:solidFill>
            <a:prstDash val="solid"/>
            <a:headEnd type="none"/>
            <a:tailEnd type="triangle"/>
          </a:ln>
          <a:effectLst/>
        </p:spPr>
      </p:cxnSp>
      <p:sp>
        <p:nvSpPr>
          <p:cNvPr id="7" name="テキスト ボックス 6">
            <a:extLst>
              <a:ext uri="{FF2B5EF4-FFF2-40B4-BE49-F238E27FC236}">
                <a16:creationId xmlns:a16="http://schemas.microsoft.com/office/drawing/2014/main" id="{1B5B659A-ABAF-9C75-DFB9-E36B13C980C6}"/>
              </a:ext>
            </a:extLst>
          </p:cNvPr>
          <p:cNvSpPr txBox="1"/>
          <p:nvPr/>
        </p:nvSpPr>
        <p:spPr>
          <a:xfrm>
            <a:off x="3504840" y="4518495"/>
            <a:ext cx="1008000" cy="151200"/>
          </a:xfrm>
          <a:prstGeom prst="rect">
            <a:avLst/>
          </a:prstGeom>
          <a:solidFill>
            <a:sysClr val="window" lastClr="FFFFFF"/>
          </a:solid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rPr>
              <a:t>[</a:t>
            </a:r>
            <a:r>
              <a:rPr kumimoji="0" lang="ja-JP" altLang="en-US" sz="1000" b="0" i="0" u="none" strike="noStrike" kern="0" cap="none" spc="0" normalizeH="0" baseline="0" noProof="0" dirty="0">
                <a:ln>
                  <a:noFill/>
                </a:ln>
                <a:solidFill>
                  <a:prstClr val="black"/>
                </a:solidFill>
                <a:effectLst/>
                <a:uLnTx/>
                <a:uFillTx/>
                <a:latin typeface="Meiryo UI"/>
                <a:ea typeface="Meiryo UI"/>
              </a:rPr>
              <a:t>交換機自動工事</a:t>
            </a:r>
            <a:r>
              <a:rPr kumimoji="0" lang="en-US" altLang="ja-JP" sz="1000" b="0" i="0" u="none" strike="noStrike" kern="0" cap="none" spc="0" normalizeH="0" baseline="0" noProof="0" dirty="0">
                <a:ln>
                  <a:noFill/>
                </a:ln>
                <a:solidFill>
                  <a:prstClr val="black"/>
                </a:solidFill>
                <a:effectLst/>
                <a:uLnTx/>
                <a:uFillTx/>
                <a:latin typeface="Meiryo UI"/>
                <a:ea typeface="Meiryo UI"/>
              </a:rPr>
              <a:t>]</a:t>
            </a:r>
            <a:endParaRPr kumimoji="0" lang="ja-JP" altLang="en-US" sz="1000" b="0" i="0" u="none" strike="noStrike" kern="0" cap="none" spc="0" normalizeH="0" baseline="0" noProof="0" dirty="0">
              <a:ln>
                <a:noFill/>
              </a:ln>
              <a:solidFill>
                <a:prstClr val="black"/>
              </a:solidFill>
              <a:effectLst/>
              <a:uLnTx/>
              <a:uFillTx/>
              <a:latin typeface="Meiryo UI"/>
              <a:ea typeface="Meiryo UI"/>
            </a:endParaRPr>
          </a:p>
        </p:txBody>
      </p:sp>
      <p:graphicFrame>
        <p:nvGraphicFramePr>
          <p:cNvPr id="8" name="表 7">
            <a:extLst>
              <a:ext uri="{FF2B5EF4-FFF2-40B4-BE49-F238E27FC236}">
                <a16:creationId xmlns:a16="http://schemas.microsoft.com/office/drawing/2014/main" id="{89497DC5-1F74-94A2-493F-BF8C7D953C16}"/>
              </a:ext>
            </a:extLst>
          </p:cNvPr>
          <p:cNvGraphicFramePr>
            <a:graphicFrameLocks noGrp="1"/>
          </p:cNvGraphicFramePr>
          <p:nvPr>
            <p:extLst>
              <p:ext uri="{D42A27DB-BD31-4B8C-83A1-F6EECF244321}">
                <p14:modId xmlns:p14="http://schemas.microsoft.com/office/powerpoint/2010/main" val="2652696740"/>
              </p:ext>
            </p:extLst>
          </p:nvPr>
        </p:nvGraphicFramePr>
        <p:xfrm>
          <a:off x="4542409" y="4106558"/>
          <a:ext cx="1440000" cy="656400"/>
        </p:xfrm>
        <a:graphic>
          <a:graphicData uri="http://schemas.openxmlformats.org/drawingml/2006/table">
            <a:tbl>
              <a:tblPr firstRow="1" bandRow="1"/>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en-US" altLang="ja-JP" sz="1000" b="0" i="0" baseline="0" dirty="0">
                          <a:solidFill>
                            <a:schemeClr val="tx1"/>
                          </a:solidFill>
                        </a:rPr>
                        <a:t>2</a:t>
                      </a:r>
                      <a:endParaRPr kumimoji="1" lang="ja-JP" altLang="en-US" sz="1000" b="0" i="0" baseline="0" dirty="0">
                        <a:solidFill>
                          <a:schemeClr val="tx1"/>
                        </a:solidFill>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ja-JP" altLang="en-US" sz="1000" b="0" i="0" baseline="0" dirty="0">
                          <a:solidFill>
                            <a:schemeClr val="tx1"/>
                          </a:solidFill>
                        </a:rPr>
                        <a:t>既存画面</a:t>
                      </a:r>
                      <a:endParaRPr kumimoji="1" lang="en-US" altLang="ja-JP" sz="1000" b="0" i="0" baseline="0" dirty="0">
                        <a:solidFill>
                          <a:schemeClr val="tx1"/>
                        </a:solidFill>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8053297"/>
                  </a:ext>
                </a:extLst>
              </a:tr>
              <a:tr h="432000">
                <a:tc gridSpan="2">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ja-JP" altLang="en-US" sz="1000" b="0" i="0" baseline="0" dirty="0">
                          <a:solidFill>
                            <a:schemeClr val="tx1"/>
                          </a:solidFill>
                        </a:rPr>
                        <a:t>交換機自動工事</a:t>
                      </a:r>
                      <a:endParaRPr kumimoji="1" lang="en-US" altLang="ja-JP" sz="1000" b="0" i="0" baseline="0" dirty="0">
                        <a:solidFill>
                          <a:schemeClr val="tx1"/>
                        </a:solidFill>
                      </a:endParaRPr>
                    </a:p>
                    <a:p>
                      <a:pPr algn="ctr"/>
                      <a:r>
                        <a:rPr kumimoji="1" lang="ja-JP" altLang="en-US" sz="1000" b="0" i="0" baseline="0" dirty="0">
                          <a:solidFill>
                            <a:schemeClr val="tx1"/>
                          </a:solidFill>
                        </a:rPr>
                        <a:t>オーダ選択画面</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graphicFrame>
        <p:nvGraphicFramePr>
          <p:cNvPr id="9" name="表 8">
            <a:extLst>
              <a:ext uri="{FF2B5EF4-FFF2-40B4-BE49-F238E27FC236}">
                <a16:creationId xmlns:a16="http://schemas.microsoft.com/office/drawing/2014/main" id="{D0BDF4EB-9F4D-0288-25F2-0E71B7261259}"/>
              </a:ext>
            </a:extLst>
          </p:cNvPr>
          <p:cNvGraphicFramePr>
            <a:graphicFrameLocks noGrp="1"/>
          </p:cNvGraphicFramePr>
          <p:nvPr>
            <p:extLst>
              <p:ext uri="{D42A27DB-BD31-4B8C-83A1-F6EECF244321}">
                <p14:modId xmlns:p14="http://schemas.microsoft.com/office/powerpoint/2010/main" val="4182611620"/>
              </p:ext>
            </p:extLst>
          </p:nvPr>
        </p:nvGraphicFramePr>
        <p:xfrm>
          <a:off x="7032739" y="4106558"/>
          <a:ext cx="1440000" cy="656400"/>
        </p:xfrm>
        <a:graphic>
          <a:graphicData uri="http://schemas.openxmlformats.org/drawingml/2006/table">
            <a:tbl>
              <a:tblPr firstRow="1" bandRow="1"/>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en-US" altLang="ja-JP" sz="1000" b="0" i="0" baseline="0" dirty="0">
                          <a:solidFill>
                            <a:srgbClr val="0000FF"/>
                          </a:solidFill>
                        </a:rPr>
                        <a:t>3</a:t>
                      </a:r>
                      <a:endParaRPr kumimoji="1" lang="ja-JP" altLang="en-US" sz="1000" b="0" i="0" baseline="0" dirty="0">
                        <a:solidFill>
                          <a:srgbClr val="0000FF"/>
                        </a:solidFill>
                      </a:endParaRP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ja-JP" altLang="en-US" sz="1000" b="0" i="0" baseline="0" dirty="0">
                          <a:solidFill>
                            <a:srgbClr val="0000FF"/>
                          </a:solidFill>
                        </a:rPr>
                        <a:t>新規画面</a:t>
                      </a:r>
                      <a:r>
                        <a:rPr kumimoji="1" lang="en-US" altLang="ja-JP" sz="1000" b="0" i="0" baseline="0" dirty="0">
                          <a:solidFill>
                            <a:srgbClr val="0000FF"/>
                          </a:solidFill>
                        </a:rPr>
                        <a:t>*1</a:t>
                      </a: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8053297"/>
                  </a:ext>
                </a:extLst>
              </a:tr>
              <a:tr h="432000">
                <a:tc gridSpan="2">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ja-JP" altLang="en-US" sz="1000" b="0" i="0" baseline="0" dirty="0">
                          <a:solidFill>
                            <a:srgbClr val="0000FF"/>
                          </a:solidFill>
                        </a:rPr>
                        <a:t>番ポ自動工事結果参照画面</a:t>
                      </a:r>
                    </a:p>
                  </a:txBody>
                  <a:tcPr marL="36000" marR="36000" marT="36000" marB="36000" anchor="ctr">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graphicFrame>
        <p:nvGraphicFramePr>
          <p:cNvPr id="10" name="表 9">
            <a:extLst>
              <a:ext uri="{FF2B5EF4-FFF2-40B4-BE49-F238E27FC236}">
                <a16:creationId xmlns:a16="http://schemas.microsoft.com/office/drawing/2014/main" id="{16890BCE-2CC9-23CD-603D-1DEFD6D75091}"/>
              </a:ext>
            </a:extLst>
          </p:cNvPr>
          <p:cNvGraphicFramePr>
            <a:graphicFrameLocks noGrp="1"/>
          </p:cNvGraphicFramePr>
          <p:nvPr>
            <p:extLst>
              <p:ext uri="{D42A27DB-BD31-4B8C-83A1-F6EECF244321}">
                <p14:modId xmlns:p14="http://schemas.microsoft.com/office/powerpoint/2010/main" val="1749514156"/>
              </p:ext>
            </p:extLst>
          </p:nvPr>
        </p:nvGraphicFramePr>
        <p:xfrm>
          <a:off x="9523069" y="4106558"/>
          <a:ext cx="1440000" cy="656400"/>
        </p:xfrm>
        <a:graphic>
          <a:graphicData uri="http://schemas.openxmlformats.org/drawingml/2006/table">
            <a:tbl>
              <a:tblPr firstRow="1" bandRow="1"/>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en-US" altLang="ja-JP" sz="1000" b="0" i="0" baseline="0" dirty="0">
                          <a:solidFill>
                            <a:srgbClr val="0000FF"/>
                          </a:solidFill>
                        </a:rPr>
                        <a:t>4</a:t>
                      </a: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ja-JP" altLang="en-US" sz="1000" b="0" i="0" baseline="0" dirty="0">
                          <a:solidFill>
                            <a:srgbClr val="0000FF"/>
                          </a:solidFill>
                        </a:rPr>
                        <a:t>新規画面</a:t>
                      </a:r>
                      <a:r>
                        <a:rPr kumimoji="1" lang="en-US" altLang="ja-JP" sz="1000" b="0" i="0" baseline="0" dirty="0">
                          <a:solidFill>
                            <a:srgbClr val="0000FF"/>
                          </a:solidFill>
                        </a:rPr>
                        <a:t>*1</a:t>
                      </a: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8053297"/>
                  </a:ext>
                </a:extLst>
              </a:tr>
              <a:tr h="432000">
                <a:tc gridSpan="2">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ja-JP" altLang="en-US" sz="1000" b="0" i="0" baseline="0" dirty="0">
                          <a:solidFill>
                            <a:srgbClr val="0000FF"/>
                          </a:solidFill>
                        </a:rPr>
                        <a:t>電話番号表示画面</a:t>
                      </a:r>
                    </a:p>
                  </a:txBody>
                  <a:tcPr marL="36000" marR="36000" marT="36000" marB="36000" anchor="ctr">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cxnSp>
        <p:nvCxnSpPr>
          <p:cNvPr id="11" name="直線矢印コネクタ 10">
            <a:extLst>
              <a:ext uri="{FF2B5EF4-FFF2-40B4-BE49-F238E27FC236}">
                <a16:creationId xmlns:a16="http://schemas.microsoft.com/office/drawing/2014/main" id="{568540C0-CD0F-F3F6-BB38-2D074D2D0413}"/>
              </a:ext>
            </a:extLst>
          </p:cNvPr>
          <p:cNvCxnSpPr>
            <a:stCxn id="8" idx="3"/>
            <a:endCxn id="9" idx="1"/>
          </p:cNvCxnSpPr>
          <p:nvPr/>
        </p:nvCxnSpPr>
        <p:spPr>
          <a:xfrm>
            <a:off x="5982409" y="4434758"/>
            <a:ext cx="1050330" cy="0"/>
          </a:xfrm>
          <a:prstGeom prst="straightConnector1">
            <a:avLst/>
          </a:prstGeom>
          <a:noFill/>
          <a:ln w="25400" cap="flat" cmpd="sng" algn="ctr">
            <a:solidFill>
              <a:srgbClr val="0000FF"/>
            </a:solidFill>
            <a:prstDash val="solid"/>
            <a:headEnd type="none"/>
            <a:tailEnd type="triangle"/>
          </a:ln>
          <a:effectLst/>
        </p:spPr>
      </p:cxnSp>
      <p:cxnSp>
        <p:nvCxnSpPr>
          <p:cNvPr id="12" name="直線矢印コネクタ 11">
            <a:extLst>
              <a:ext uri="{FF2B5EF4-FFF2-40B4-BE49-F238E27FC236}">
                <a16:creationId xmlns:a16="http://schemas.microsoft.com/office/drawing/2014/main" id="{42503C0F-4423-8837-5171-FC493E4373C1}"/>
              </a:ext>
            </a:extLst>
          </p:cNvPr>
          <p:cNvCxnSpPr>
            <a:stCxn id="9" idx="3"/>
            <a:endCxn id="10" idx="1"/>
          </p:cNvCxnSpPr>
          <p:nvPr/>
        </p:nvCxnSpPr>
        <p:spPr>
          <a:xfrm>
            <a:off x="8472739" y="4434758"/>
            <a:ext cx="1050330" cy="0"/>
          </a:xfrm>
          <a:prstGeom prst="straightConnector1">
            <a:avLst/>
          </a:prstGeom>
          <a:noFill/>
          <a:ln w="25400" cap="flat" cmpd="sng" algn="ctr">
            <a:solidFill>
              <a:srgbClr val="0000FF"/>
            </a:solidFill>
            <a:prstDash val="solid"/>
            <a:headEnd type="none"/>
            <a:tailEnd type="triangle"/>
          </a:ln>
          <a:effectLst/>
        </p:spPr>
      </p:cxnSp>
      <p:sp>
        <p:nvSpPr>
          <p:cNvPr id="13" name="テキスト ボックス 12">
            <a:extLst>
              <a:ext uri="{FF2B5EF4-FFF2-40B4-BE49-F238E27FC236}">
                <a16:creationId xmlns:a16="http://schemas.microsoft.com/office/drawing/2014/main" id="{1F95DAF9-9554-6A85-F340-A6D0480CEE80}"/>
              </a:ext>
            </a:extLst>
          </p:cNvPr>
          <p:cNvSpPr txBox="1"/>
          <p:nvPr/>
        </p:nvSpPr>
        <p:spPr>
          <a:xfrm>
            <a:off x="6079272" y="4518495"/>
            <a:ext cx="828000" cy="321691"/>
          </a:xfrm>
          <a:prstGeom prst="rect">
            <a:avLst/>
          </a:prstGeom>
          <a:solidFill>
            <a:sysClr val="window" lastClr="FFFFFF"/>
          </a:solid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b="0" i="0" u="none" strike="noStrike" kern="0" cap="none" spc="0" normalizeH="0" baseline="0" noProof="0" dirty="0">
                <a:ln>
                  <a:noFill/>
                </a:ln>
                <a:solidFill>
                  <a:srgbClr val="0000FF"/>
                </a:solidFill>
                <a:effectLst/>
                <a:uLnTx/>
                <a:uFillTx/>
                <a:latin typeface="Meiryo UI"/>
                <a:ea typeface="Meiryo UI"/>
              </a:rPr>
              <a:t>番ポ自動工事結果参照</a:t>
            </a:r>
            <a:r>
              <a:rPr kumimoji="0" lang="en-US" altLang="ja-JP" sz="1000" b="0" i="0" u="none" strike="noStrike" kern="0" cap="none" spc="0" normalizeH="0" baseline="0" noProof="0" dirty="0">
                <a:ln>
                  <a:noFill/>
                </a:ln>
                <a:solidFill>
                  <a:srgbClr val="0000FF"/>
                </a:solidFill>
                <a:effectLst/>
                <a:uLnTx/>
                <a:uFillTx/>
                <a:latin typeface="Meiryo UI"/>
                <a:ea typeface="Meiryo UI"/>
              </a:rPr>
              <a:t>]</a:t>
            </a:r>
            <a:endParaRPr kumimoji="0" lang="ja-JP" altLang="en-US" sz="1000" b="0" i="0" u="none" strike="noStrike" kern="0" cap="none" spc="0" normalizeH="0" baseline="0" noProof="0" dirty="0">
              <a:ln>
                <a:noFill/>
              </a:ln>
              <a:solidFill>
                <a:srgbClr val="0000FF"/>
              </a:solidFill>
              <a:effectLst/>
              <a:uLnTx/>
              <a:uFillTx/>
              <a:latin typeface="Meiryo UI"/>
              <a:ea typeface="Meiryo UI"/>
            </a:endParaRPr>
          </a:p>
        </p:txBody>
      </p:sp>
      <p:sp>
        <p:nvSpPr>
          <p:cNvPr id="14" name="テキスト ボックス 13">
            <a:extLst>
              <a:ext uri="{FF2B5EF4-FFF2-40B4-BE49-F238E27FC236}">
                <a16:creationId xmlns:a16="http://schemas.microsoft.com/office/drawing/2014/main" id="{005D7515-477D-0CD1-19CA-836B9B289626}"/>
              </a:ext>
            </a:extLst>
          </p:cNvPr>
          <p:cNvSpPr txBox="1"/>
          <p:nvPr/>
        </p:nvSpPr>
        <p:spPr>
          <a:xfrm>
            <a:off x="8559894" y="4518495"/>
            <a:ext cx="828000" cy="152414"/>
          </a:xfrm>
          <a:prstGeom prst="rect">
            <a:avLst/>
          </a:prstGeom>
          <a:solidFill>
            <a:sysClr val="window" lastClr="FFFFFF"/>
          </a:solid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b="0" i="0" u="none" strike="noStrike" kern="0" cap="none" spc="0" normalizeH="0" baseline="0" noProof="0" dirty="0">
                <a:ln>
                  <a:noFill/>
                </a:ln>
                <a:solidFill>
                  <a:srgbClr val="0000FF"/>
                </a:solidFill>
                <a:effectLst/>
                <a:uLnTx/>
                <a:uFillTx/>
                <a:latin typeface="Meiryo UI"/>
                <a:ea typeface="Meiryo UI"/>
              </a:rPr>
              <a:t>電話番号</a:t>
            </a:r>
            <a:r>
              <a:rPr kumimoji="0" lang="en-US" altLang="ja-JP" sz="1000" b="0" i="0" u="none" strike="noStrike" kern="0" cap="none" spc="0" normalizeH="0" baseline="0" noProof="0" dirty="0">
                <a:ln>
                  <a:noFill/>
                </a:ln>
                <a:solidFill>
                  <a:srgbClr val="0000FF"/>
                </a:solidFill>
                <a:effectLst/>
                <a:uLnTx/>
                <a:uFillTx/>
                <a:latin typeface="Meiryo UI"/>
                <a:ea typeface="Meiryo UI"/>
              </a:rPr>
              <a:t>]</a:t>
            </a:r>
            <a:endParaRPr kumimoji="0" lang="ja-JP" altLang="en-US" sz="1000" b="0" i="0" u="none" strike="noStrike" kern="0" cap="none" spc="0" normalizeH="0" baseline="0" noProof="0" dirty="0">
              <a:ln>
                <a:noFill/>
              </a:ln>
              <a:solidFill>
                <a:srgbClr val="0000FF"/>
              </a:solidFill>
              <a:effectLst/>
              <a:uLnTx/>
              <a:uFillTx/>
              <a:latin typeface="Meiryo UI"/>
              <a:ea typeface="Meiryo UI"/>
            </a:endParaRPr>
          </a:p>
        </p:txBody>
      </p:sp>
      <p:cxnSp>
        <p:nvCxnSpPr>
          <p:cNvPr id="15" name="カギ線コネクタ 62">
            <a:extLst>
              <a:ext uri="{FF2B5EF4-FFF2-40B4-BE49-F238E27FC236}">
                <a16:creationId xmlns:a16="http://schemas.microsoft.com/office/drawing/2014/main" id="{A25E0D3F-4D93-6313-2B44-4E4786F37A87}"/>
              </a:ext>
            </a:extLst>
          </p:cNvPr>
          <p:cNvCxnSpPr>
            <a:stCxn id="10" idx="2"/>
          </p:cNvCxnSpPr>
          <p:nvPr/>
        </p:nvCxnSpPr>
        <p:spPr bwMode="auto">
          <a:xfrm rot="5400000">
            <a:off x="9293235" y="3813126"/>
            <a:ext cx="3" cy="1899667"/>
          </a:xfrm>
          <a:prstGeom prst="bentConnector2">
            <a:avLst/>
          </a:prstGeom>
          <a:solidFill>
            <a:srgbClr val="FFFFCC"/>
          </a:solidFill>
          <a:ln w="254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カギ線コネクタ 65">
            <a:extLst>
              <a:ext uri="{FF2B5EF4-FFF2-40B4-BE49-F238E27FC236}">
                <a16:creationId xmlns:a16="http://schemas.microsoft.com/office/drawing/2014/main" id="{AEF29123-6982-F138-18BF-4DE49E3CBE04}"/>
              </a:ext>
            </a:extLst>
          </p:cNvPr>
          <p:cNvCxnSpPr/>
          <p:nvPr/>
        </p:nvCxnSpPr>
        <p:spPr bwMode="auto">
          <a:xfrm rot="10800000" flipV="1">
            <a:off x="5262409" y="4762956"/>
            <a:ext cx="1899668" cy="11496"/>
          </a:xfrm>
          <a:prstGeom prst="bentConnector4">
            <a:avLst>
              <a:gd name="adj1" fmla="val -268"/>
              <a:gd name="adj2" fmla="val 2088518"/>
            </a:avLst>
          </a:prstGeom>
          <a:solidFill>
            <a:srgbClr val="FFFFCC"/>
          </a:solidFill>
          <a:ln w="254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正方形/長方形 16">
            <a:extLst>
              <a:ext uri="{FF2B5EF4-FFF2-40B4-BE49-F238E27FC236}">
                <a16:creationId xmlns:a16="http://schemas.microsoft.com/office/drawing/2014/main" id="{3933D6DB-1A93-4927-C5EF-3C3BAEDBBCE8}"/>
              </a:ext>
            </a:extLst>
          </p:cNvPr>
          <p:cNvSpPr/>
          <p:nvPr/>
        </p:nvSpPr>
        <p:spPr bwMode="auto">
          <a:xfrm>
            <a:off x="7857724" y="4661452"/>
            <a:ext cx="113267" cy="90010"/>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endParaRPr lang="ja-JP" altLang="en-US" sz="1050" dirty="0">
              <a:solidFill>
                <a:srgbClr val="0000FF"/>
              </a:solidFill>
              <a:latin typeface="Meiryo UI"/>
              <a:ea typeface="Meiryo UI"/>
            </a:endParaRPr>
          </a:p>
        </p:txBody>
      </p:sp>
      <p:sp>
        <p:nvSpPr>
          <p:cNvPr id="18" name="正方形/長方形 17">
            <a:extLst>
              <a:ext uri="{FF2B5EF4-FFF2-40B4-BE49-F238E27FC236}">
                <a16:creationId xmlns:a16="http://schemas.microsoft.com/office/drawing/2014/main" id="{36763BB0-B707-A3CA-A66B-6D425C5CBBB6}"/>
              </a:ext>
            </a:extLst>
          </p:cNvPr>
          <p:cNvSpPr/>
          <p:nvPr/>
        </p:nvSpPr>
        <p:spPr bwMode="auto">
          <a:xfrm>
            <a:off x="7609442" y="4661452"/>
            <a:ext cx="113267" cy="90010"/>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endParaRPr lang="ja-JP" altLang="en-US" sz="1050" dirty="0">
              <a:solidFill>
                <a:srgbClr val="0000FF"/>
              </a:solidFill>
              <a:latin typeface="Meiryo UI"/>
              <a:ea typeface="Meiryo UI"/>
            </a:endParaRPr>
          </a:p>
        </p:txBody>
      </p:sp>
      <p:sp>
        <p:nvSpPr>
          <p:cNvPr id="19" name="テキスト ボックス 18">
            <a:extLst>
              <a:ext uri="{FF2B5EF4-FFF2-40B4-BE49-F238E27FC236}">
                <a16:creationId xmlns:a16="http://schemas.microsoft.com/office/drawing/2014/main" id="{63B89E7C-F5DB-28D1-8201-B9C771B58BA3}"/>
              </a:ext>
            </a:extLst>
          </p:cNvPr>
          <p:cNvSpPr txBox="1"/>
          <p:nvPr/>
        </p:nvSpPr>
        <p:spPr>
          <a:xfrm>
            <a:off x="8694909" y="5079662"/>
            <a:ext cx="828000" cy="152414"/>
          </a:xfrm>
          <a:prstGeom prst="rect">
            <a:avLst/>
          </a:prstGeom>
          <a:solidFill>
            <a:sysClr val="window" lastClr="FFFFFF"/>
          </a:solid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kern="0" dirty="0">
                <a:solidFill>
                  <a:srgbClr val="0000FF"/>
                </a:solidFill>
                <a:latin typeface="Meiryo UI"/>
                <a:ea typeface="Meiryo UI"/>
              </a:rPr>
              <a:t>閉じる</a:t>
            </a:r>
            <a:r>
              <a:rPr kumimoji="0" lang="en-US" altLang="ja-JP" sz="1000" b="0" i="0" u="none" strike="noStrike" kern="0" cap="none" spc="0" normalizeH="0" baseline="0" noProof="0" dirty="0">
                <a:ln>
                  <a:noFill/>
                </a:ln>
                <a:solidFill>
                  <a:srgbClr val="0000FF"/>
                </a:solidFill>
                <a:effectLst/>
                <a:uLnTx/>
                <a:uFillTx/>
                <a:latin typeface="Meiryo UI"/>
                <a:ea typeface="Meiryo UI"/>
              </a:rPr>
              <a:t>]</a:t>
            </a:r>
            <a:endParaRPr kumimoji="0" lang="ja-JP" altLang="en-US" sz="1000" b="0" i="0" u="none" strike="noStrike" kern="0" cap="none" spc="0" normalizeH="0" baseline="0" noProof="0" dirty="0">
              <a:ln>
                <a:noFill/>
              </a:ln>
              <a:solidFill>
                <a:srgbClr val="0000FF"/>
              </a:solidFill>
              <a:effectLst/>
              <a:uLnTx/>
              <a:uFillTx/>
              <a:latin typeface="Meiryo UI"/>
              <a:ea typeface="Meiryo UI"/>
            </a:endParaRPr>
          </a:p>
        </p:txBody>
      </p:sp>
      <p:sp>
        <p:nvSpPr>
          <p:cNvPr id="20" name="テキスト ボックス 19">
            <a:extLst>
              <a:ext uri="{FF2B5EF4-FFF2-40B4-BE49-F238E27FC236}">
                <a16:creationId xmlns:a16="http://schemas.microsoft.com/office/drawing/2014/main" id="{70777750-EDC6-ADF2-AC22-477EE90C77A0}"/>
              </a:ext>
            </a:extLst>
          </p:cNvPr>
          <p:cNvSpPr txBox="1"/>
          <p:nvPr/>
        </p:nvSpPr>
        <p:spPr>
          <a:xfrm>
            <a:off x="5785954" y="5059304"/>
            <a:ext cx="828000" cy="152414"/>
          </a:xfrm>
          <a:prstGeom prst="rect">
            <a:avLst/>
          </a:prstGeom>
          <a:solidFill>
            <a:sysClr val="window" lastClr="FFFFFF"/>
          </a:solid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kern="0" dirty="0">
                <a:solidFill>
                  <a:srgbClr val="0000FF"/>
                </a:solidFill>
                <a:latin typeface="Meiryo UI"/>
                <a:ea typeface="Meiryo UI"/>
              </a:rPr>
              <a:t>閉じる</a:t>
            </a:r>
            <a:r>
              <a:rPr kumimoji="0" lang="en-US" altLang="ja-JP" sz="1000" b="0" i="0" u="none" strike="noStrike" kern="0" cap="none" spc="0" normalizeH="0" baseline="0" noProof="0" dirty="0">
                <a:ln>
                  <a:noFill/>
                </a:ln>
                <a:solidFill>
                  <a:srgbClr val="0000FF"/>
                </a:solidFill>
                <a:effectLst/>
                <a:uLnTx/>
                <a:uFillTx/>
                <a:latin typeface="Meiryo UI"/>
                <a:ea typeface="Meiryo UI"/>
              </a:rPr>
              <a:t>]</a:t>
            </a:r>
            <a:endParaRPr kumimoji="0" lang="ja-JP" altLang="en-US" sz="1000" b="0" i="0" u="none" strike="noStrike" kern="0" cap="none" spc="0" normalizeH="0" baseline="0" noProof="0" dirty="0">
              <a:ln>
                <a:noFill/>
              </a:ln>
              <a:solidFill>
                <a:srgbClr val="0000FF"/>
              </a:solidFill>
              <a:effectLst/>
              <a:uLnTx/>
              <a:uFillTx/>
              <a:latin typeface="Meiryo UI"/>
              <a:ea typeface="Meiryo UI"/>
            </a:endParaRPr>
          </a:p>
        </p:txBody>
      </p:sp>
      <p:sp>
        <p:nvSpPr>
          <p:cNvPr id="21" name="テキスト ボックス 20">
            <a:extLst>
              <a:ext uri="{FF2B5EF4-FFF2-40B4-BE49-F238E27FC236}">
                <a16:creationId xmlns:a16="http://schemas.microsoft.com/office/drawing/2014/main" id="{FE2A2768-72B8-3857-D215-388FCCE3C70C}"/>
              </a:ext>
            </a:extLst>
          </p:cNvPr>
          <p:cNvSpPr txBox="1"/>
          <p:nvPr/>
        </p:nvSpPr>
        <p:spPr>
          <a:xfrm>
            <a:off x="2052079" y="7602357"/>
            <a:ext cx="6165149" cy="152414"/>
          </a:xfrm>
          <a:prstGeom prst="rect">
            <a:avLst/>
          </a:prstGeom>
          <a:noFill/>
        </p:spPr>
        <p:txBody>
          <a:bodyPr wrap="none" lIns="0" tIns="0" rIns="0" bIns="0" rtlCol="0">
            <a:spAutoFit/>
          </a:bodyPr>
          <a:lstStyle/>
          <a:p>
            <a:pPr algn="l">
              <a:lnSpc>
                <a:spcPct val="110000"/>
              </a:lnSpc>
            </a:pPr>
            <a:r>
              <a:rPr lang="ja-JP" altLang="en-US" sz="1000" dirty="0">
                <a:solidFill>
                  <a:prstClr val="black"/>
                </a:solidFill>
                <a:latin typeface="Meiryo UI"/>
                <a:ea typeface="Meiryo UI"/>
              </a:rPr>
              <a:t>注）</a:t>
            </a:r>
            <a:r>
              <a:rPr lang="en-US" altLang="ja-JP" sz="1000" dirty="0">
                <a:solidFill>
                  <a:prstClr val="black"/>
                </a:solidFill>
                <a:latin typeface="Meiryo UI"/>
                <a:ea typeface="Meiryo UI"/>
              </a:rPr>
              <a:t>*1</a:t>
            </a:r>
            <a:r>
              <a:rPr lang="ja-JP" altLang="en-US" sz="1000" dirty="0">
                <a:solidFill>
                  <a:prstClr val="black"/>
                </a:solidFill>
                <a:latin typeface="Meiryo UI"/>
                <a:ea typeface="Meiryo UI"/>
              </a:rPr>
              <a:t>：番ポ自動工事結果参照画面と電話番号表示画面は、ひかり</a:t>
            </a:r>
            <a:r>
              <a:rPr lang="en-US" altLang="ja-JP" sz="1000" dirty="0">
                <a:solidFill>
                  <a:prstClr val="black"/>
                </a:solidFill>
                <a:latin typeface="Meiryo UI"/>
                <a:ea typeface="Meiryo UI"/>
              </a:rPr>
              <a:t>SO</a:t>
            </a:r>
            <a:r>
              <a:rPr lang="ja-JP" altLang="en-US" sz="1000" dirty="0">
                <a:solidFill>
                  <a:prstClr val="black"/>
                </a:solidFill>
                <a:latin typeface="Meiryo UI"/>
                <a:ea typeface="Meiryo UI"/>
              </a:rPr>
              <a:t>、メタル</a:t>
            </a:r>
            <a:r>
              <a:rPr lang="en-US" altLang="ja-JP" sz="1000" dirty="0">
                <a:solidFill>
                  <a:prstClr val="black"/>
                </a:solidFill>
                <a:latin typeface="Meiryo UI"/>
                <a:ea typeface="Meiryo UI"/>
              </a:rPr>
              <a:t>SO</a:t>
            </a:r>
            <a:r>
              <a:rPr lang="ja-JP" altLang="en-US" sz="1000" dirty="0">
                <a:solidFill>
                  <a:prstClr val="black"/>
                </a:solidFill>
                <a:latin typeface="Meiryo UI"/>
                <a:ea typeface="Meiryo UI"/>
              </a:rPr>
              <a:t>のいずれも遷移する共通画面とする</a:t>
            </a:r>
            <a:endParaRPr lang="en-US" altLang="ja-JP" sz="1000" dirty="0">
              <a:solidFill>
                <a:srgbClr val="000000"/>
              </a:solidFill>
              <a:latin typeface="Meiryo UI"/>
              <a:ea typeface="Meiryo UI"/>
            </a:endParaRPr>
          </a:p>
        </p:txBody>
      </p:sp>
      <p:grpSp>
        <p:nvGrpSpPr>
          <p:cNvPr id="31" name="グループ化 30">
            <a:extLst>
              <a:ext uri="{FF2B5EF4-FFF2-40B4-BE49-F238E27FC236}">
                <a16:creationId xmlns:a16="http://schemas.microsoft.com/office/drawing/2014/main" id="{D60A140A-DA65-A5BD-B442-B570AB374688}"/>
              </a:ext>
            </a:extLst>
          </p:cNvPr>
          <p:cNvGrpSpPr/>
          <p:nvPr/>
        </p:nvGrpSpPr>
        <p:grpSpPr>
          <a:xfrm>
            <a:off x="9929192" y="2654211"/>
            <a:ext cx="2716918" cy="696088"/>
            <a:chOff x="7125216" y="1323613"/>
            <a:chExt cx="2874343" cy="696088"/>
          </a:xfrm>
        </p:grpSpPr>
        <p:cxnSp>
          <p:nvCxnSpPr>
            <p:cNvPr id="32" name="直線矢印コネクタ 31">
              <a:extLst>
                <a:ext uri="{FF2B5EF4-FFF2-40B4-BE49-F238E27FC236}">
                  <a16:creationId xmlns:a16="http://schemas.microsoft.com/office/drawing/2014/main" id="{764EC338-3828-16D6-52D1-244ADA50100A}"/>
                </a:ext>
              </a:extLst>
            </p:cNvPr>
            <p:cNvCxnSpPr/>
            <p:nvPr/>
          </p:nvCxnSpPr>
          <p:spPr>
            <a:xfrm rot="5400000" flipV="1">
              <a:off x="7940690" y="1189689"/>
              <a:ext cx="0" cy="637971"/>
            </a:xfrm>
            <a:prstGeom prst="straightConnector1">
              <a:avLst/>
            </a:prstGeom>
            <a:ln w="254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3" name="テキスト ボックス 10">
              <a:extLst>
                <a:ext uri="{FF2B5EF4-FFF2-40B4-BE49-F238E27FC236}">
                  <a16:creationId xmlns:a16="http://schemas.microsoft.com/office/drawing/2014/main" id="{B0C48ECF-E529-3158-4C71-6C098CF43F43}"/>
                </a:ext>
              </a:extLst>
            </p:cNvPr>
            <p:cNvSpPr txBox="1"/>
            <p:nvPr/>
          </p:nvSpPr>
          <p:spPr>
            <a:xfrm>
              <a:off x="7125216" y="1395377"/>
              <a:ext cx="463175" cy="226591"/>
            </a:xfrm>
            <a:prstGeom prst="rect">
              <a:avLst/>
            </a:prstGeom>
            <a:noFill/>
            <a:ln>
              <a:noFill/>
            </a:ln>
          </p:spPr>
          <p:txBody>
            <a:bodyPr wrap="square" lIns="0" tIns="36000" rIns="0" bIns="36000" rtlCol="0" anchor="ctr">
              <a:sp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noProof="0" dirty="0">
                  <a:ln>
                    <a:noFill/>
                  </a:ln>
                  <a:solidFill>
                    <a:prstClr val="black"/>
                  </a:solidFill>
                  <a:effectLst/>
                  <a:uLnTx/>
                  <a:uFillTx/>
                  <a:latin typeface="+mn-ea"/>
                  <a:ea typeface="+mn-ea"/>
                  <a:cs typeface="+mn-cs"/>
                </a:rPr>
                <a:t>【</a:t>
              </a:r>
              <a:r>
                <a:rPr kumimoji="1" lang="ja-JP" altLang="en-US" sz="1000" b="0" i="0" u="none" strike="noStrike" kern="1200" cap="none" spc="0" normalizeH="0" noProof="0" dirty="0">
                  <a:ln>
                    <a:noFill/>
                  </a:ln>
                  <a:solidFill>
                    <a:prstClr val="black"/>
                  </a:solidFill>
                  <a:effectLst/>
                  <a:uLnTx/>
                  <a:uFillTx/>
                  <a:latin typeface="+mn-ea"/>
                  <a:ea typeface="+mn-ea"/>
                  <a:cs typeface="+mn-cs"/>
                </a:rPr>
                <a:t>凡例</a:t>
              </a:r>
              <a:r>
                <a:rPr kumimoji="1" lang="en-US" altLang="ja-JP" sz="1000" b="0" i="0" u="none" strike="noStrike" kern="1200" cap="none" spc="0" normalizeH="0" noProof="0" dirty="0">
                  <a:ln>
                    <a:noFill/>
                  </a:ln>
                  <a:solidFill>
                    <a:prstClr val="black"/>
                  </a:solidFill>
                  <a:effectLst/>
                  <a:uLnTx/>
                  <a:uFillTx/>
                  <a:latin typeface="+mn-ea"/>
                  <a:ea typeface="+mn-ea"/>
                  <a:cs typeface="+mn-cs"/>
                </a:rPr>
                <a:t>】</a:t>
              </a:r>
              <a:endParaRPr kumimoji="1" lang="ja-JP" altLang="en-US" sz="1000" b="0" i="0" u="none" strike="noStrike" kern="1200" cap="none" spc="0" normalizeH="0" noProof="0" dirty="0">
                <a:ln>
                  <a:noFill/>
                </a:ln>
                <a:solidFill>
                  <a:prstClr val="black"/>
                </a:solidFill>
                <a:effectLst/>
                <a:uLnTx/>
                <a:uFillTx/>
                <a:latin typeface="+mn-ea"/>
                <a:ea typeface="+mn-ea"/>
                <a:cs typeface="+mn-cs"/>
              </a:endParaRPr>
            </a:p>
          </p:txBody>
        </p:sp>
        <p:sp>
          <p:nvSpPr>
            <p:cNvPr id="34" name="テキスト ボックス 11">
              <a:extLst>
                <a:ext uri="{FF2B5EF4-FFF2-40B4-BE49-F238E27FC236}">
                  <a16:creationId xmlns:a16="http://schemas.microsoft.com/office/drawing/2014/main" id="{D360E6CE-7B3D-AF9A-FCA5-7A0D3CD480D0}"/>
                </a:ext>
              </a:extLst>
            </p:cNvPr>
            <p:cNvSpPr txBox="1"/>
            <p:nvPr/>
          </p:nvSpPr>
          <p:spPr>
            <a:xfrm>
              <a:off x="8278472" y="1347110"/>
              <a:ext cx="1402130" cy="226591"/>
            </a:xfrm>
            <a:prstGeom prst="rect">
              <a:avLst/>
            </a:prstGeom>
            <a:solidFill>
              <a:schemeClr val="bg1"/>
            </a:solidFill>
            <a:ln>
              <a:noFill/>
            </a:ln>
          </p:spPr>
          <p:txBody>
            <a:bodyPr wrap="square" lIns="0" tIns="36000" rIns="0" bIns="36000" rtlCol="0" anchor="ctr">
              <a:sp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a:ln>
                    <a:noFill/>
                  </a:ln>
                  <a:solidFill>
                    <a:prstClr val="black"/>
                  </a:solidFill>
                  <a:effectLst/>
                  <a:uLnTx/>
                  <a:uFillTx/>
                  <a:latin typeface="+mn-ea"/>
                  <a:ea typeface="+mn-ea"/>
                  <a:cs typeface="+mn-cs"/>
                </a:rPr>
                <a:t>：新規</a:t>
              </a:r>
              <a:r>
                <a:rPr kumimoji="1" lang="ja-JP" altLang="en-US" sz="1000" b="0" i="0" u="none" strike="noStrike" kern="1200" cap="none" spc="0" normalizeH="0" noProof="0" dirty="0">
                  <a:ln>
                    <a:noFill/>
                  </a:ln>
                  <a:solidFill>
                    <a:prstClr val="black"/>
                  </a:solidFill>
                  <a:effectLst/>
                  <a:uLnTx/>
                  <a:uFillTx/>
                  <a:latin typeface="+mn-ea"/>
                  <a:ea typeface="+mn-ea"/>
                  <a:cs typeface="+mn-cs"/>
                </a:rPr>
                <a:t>画面遷移</a:t>
              </a:r>
            </a:p>
          </p:txBody>
        </p:sp>
        <p:sp>
          <p:nvSpPr>
            <p:cNvPr id="35" name="テキスト ボックス 13">
              <a:extLst>
                <a:ext uri="{FF2B5EF4-FFF2-40B4-BE49-F238E27FC236}">
                  <a16:creationId xmlns:a16="http://schemas.microsoft.com/office/drawing/2014/main" id="{2BA62BCF-86A4-86B1-EF32-EC42762FF372}"/>
                </a:ext>
              </a:extLst>
            </p:cNvPr>
            <p:cNvSpPr txBox="1"/>
            <p:nvPr/>
          </p:nvSpPr>
          <p:spPr>
            <a:xfrm>
              <a:off x="8278471" y="1742043"/>
              <a:ext cx="1548000" cy="226591"/>
            </a:xfrm>
            <a:prstGeom prst="rect">
              <a:avLst/>
            </a:prstGeom>
            <a:solidFill>
              <a:schemeClr val="bg1"/>
            </a:solidFill>
            <a:ln>
              <a:noFill/>
            </a:ln>
          </p:spPr>
          <p:txBody>
            <a:bodyPr wrap="square" lIns="0" tIns="36000" rIns="0" bIns="36000" rtlCol="0" anchor="ctr">
              <a:sp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a:ln>
                    <a:noFill/>
                  </a:ln>
                  <a:solidFill>
                    <a:prstClr val="black"/>
                  </a:solidFill>
                  <a:effectLst/>
                  <a:uLnTx/>
                  <a:uFillTx/>
                  <a:latin typeface="+mn-ea"/>
                  <a:ea typeface="+mn-ea"/>
                  <a:cs typeface="+mn-cs"/>
                </a:rPr>
                <a:t>：ポップアップ</a:t>
              </a:r>
              <a:r>
                <a:rPr kumimoji="1" lang="ja-JP" altLang="en-US" sz="1000" b="0" i="0" u="none" strike="noStrike" kern="1200" cap="none" spc="0" normalizeH="0" noProof="0" dirty="0">
                  <a:ln>
                    <a:noFill/>
                  </a:ln>
                  <a:solidFill>
                    <a:prstClr val="black"/>
                  </a:solidFill>
                  <a:effectLst/>
                  <a:uLnTx/>
                  <a:uFillTx/>
                  <a:latin typeface="+mn-ea"/>
                  <a:ea typeface="+mn-ea"/>
                  <a:cs typeface="+mn-cs"/>
                </a:rPr>
                <a:t>による画面遷移</a:t>
              </a:r>
            </a:p>
          </p:txBody>
        </p:sp>
        <p:cxnSp>
          <p:nvCxnSpPr>
            <p:cNvPr id="36" name="直線矢印コネクタ 35">
              <a:extLst>
                <a:ext uri="{FF2B5EF4-FFF2-40B4-BE49-F238E27FC236}">
                  <a16:creationId xmlns:a16="http://schemas.microsoft.com/office/drawing/2014/main" id="{3C013394-A065-CD4F-BF21-54E4432FD25D}"/>
                </a:ext>
              </a:extLst>
            </p:cNvPr>
            <p:cNvCxnSpPr/>
            <p:nvPr/>
          </p:nvCxnSpPr>
          <p:spPr>
            <a:xfrm rot="5400000" flipV="1">
              <a:off x="7940691" y="1370233"/>
              <a:ext cx="0" cy="637971"/>
            </a:xfrm>
            <a:prstGeom prst="straightConnector1">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7" name="テキスト ボックス 15">
              <a:extLst>
                <a:ext uri="{FF2B5EF4-FFF2-40B4-BE49-F238E27FC236}">
                  <a16:creationId xmlns:a16="http://schemas.microsoft.com/office/drawing/2014/main" id="{3FC81583-7F9F-0457-2898-671961520DB7}"/>
                </a:ext>
              </a:extLst>
            </p:cNvPr>
            <p:cNvSpPr txBox="1"/>
            <p:nvPr/>
          </p:nvSpPr>
          <p:spPr>
            <a:xfrm>
              <a:off x="8278472" y="1554533"/>
              <a:ext cx="1547999" cy="226591"/>
            </a:xfrm>
            <a:prstGeom prst="rect">
              <a:avLst/>
            </a:prstGeom>
            <a:noFill/>
            <a:ln>
              <a:noFill/>
            </a:ln>
          </p:spPr>
          <p:txBody>
            <a:bodyPr wrap="square" lIns="0" tIns="36000" rIns="0" bIns="36000" rtlCol="0" anchor="ctr">
              <a:sp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a:ln>
                    <a:noFill/>
                  </a:ln>
                  <a:solidFill>
                    <a:prstClr val="black"/>
                  </a:solidFill>
                  <a:effectLst/>
                  <a:uLnTx/>
                  <a:uFillTx/>
                  <a:latin typeface="+mn-ea"/>
                  <a:ea typeface="+mn-ea"/>
                  <a:cs typeface="+mn-cs"/>
                </a:rPr>
                <a:t>：既存</a:t>
              </a:r>
              <a:r>
                <a:rPr kumimoji="1" lang="ja-JP" altLang="en-US" sz="1000" b="0" i="0" u="none" strike="noStrike" kern="1200" cap="none" spc="0" normalizeH="0" noProof="0" dirty="0">
                  <a:ln>
                    <a:noFill/>
                  </a:ln>
                  <a:solidFill>
                    <a:prstClr val="black"/>
                  </a:solidFill>
                  <a:effectLst/>
                  <a:uLnTx/>
                  <a:uFillTx/>
                  <a:latin typeface="+mn-ea"/>
                  <a:ea typeface="+mn-ea"/>
                  <a:cs typeface="+mn-cs"/>
                </a:rPr>
                <a:t>画面遷移</a:t>
              </a:r>
            </a:p>
          </p:txBody>
        </p:sp>
        <p:sp>
          <p:nvSpPr>
            <p:cNvPr id="38" name="楕円 37">
              <a:extLst>
                <a:ext uri="{FF2B5EF4-FFF2-40B4-BE49-F238E27FC236}">
                  <a16:creationId xmlns:a16="http://schemas.microsoft.com/office/drawing/2014/main" id="{0B57A165-C8EB-B949-CEC0-B20AF20205A3}"/>
                </a:ext>
              </a:extLst>
            </p:cNvPr>
            <p:cNvSpPr/>
            <p:nvPr/>
          </p:nvSpPr>
          <p:spPr bwMode="auto">
            <a:xfrm>
              <a:off x="7786071" y="1746403"/>
              <a:ext cx="21600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
          <p:nvSpPr>
            <p:cNvPr id="39" name="正方形/長方形 38">
              <a:extLst>
                <a:ext uri="{FF2B5EF4-FFF2-40B4-BE49-F238E27FC236}">
                  <a16:creationId xmlns:a16="http://schemas.microsoft.com/office/drawing/2014/main" id="{7C733167-1930-F789-0237-05D80B8D41ED}"/>
                </a:ext>
              </a:extLst>
            </p:cNvPr>
            <p:cNvSpPr/>
            <p:nvPr/>
          </p:nvSpPr>
          <p:spPr bwMode="auto">
            <a:xfrm>
              <a:off x="7125217" y="1323613"/>
              <a:ext cx="2874342" cy="696088"/>
            </a:xfrm>
            <a:prstGeom prst="rect">
              <a:avLst/>
            </a:prstGeom>
            <a:noFill/>
            <a:ln w="9525"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grpSp>
      <p:sp>
        <p:nvSpPr>
          <p:cNvPr id="49" name="楕円 48">
            <a:extLst>
              <a:ext uri="{FF2B5EF4-FFF2-40B4-BE49-F238E27FC236}">
                <a16:creationId xmlns:a16="http://schemas.microsoft.com/office/drawing/2014/main" id="{7EB7D3A1-49EB-1CBB-9974-123C522E8CDD}"/>
              </a:ext>
            </a:extLst>
          </p:cNvPr>
          <p:cNvSpPr/>
          <p:nvPr/>
        </p:nvSpPr>
        <p:spPr bwMode="auto">
          <a:xfrm>
            <a:off x="6359177" y="4281772"/>
            <a:ext cx="20417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
        <p:nvSpPr>
          <p:cNvPr id="50" name="楕円 49">
            <a:extLst>
              <a:ext uri="{FF2B5EF4-FFF2-40B4-BE49-F238E27FC236}">
                <a16:creationId xmlns:a16="http://schemas.microsoft.com/office/drawing/2014/main" id="{C9B46490-C127-E748-A9D6-91CD3C070B42}"/>
              </a:ext>
            </a:extLst>
          </p:cNvPr>
          <p:cNvSpPr/>
          <p:nvPr/>
        </p:nvSpPr>
        <p:spPr bwMode="auto">
          <a:xfrm>
            <a:off x="8840046" y="4302495"/>
            <a:ext cx="20417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
        <p:nvSpPr>
          <p:cNvPr id="2" name="テキスト ボックス 1">
            <a:extLst>
              <a:ext uri="{FF2B5EF4-FFF2-40B4-BE49-F238E27FC236}">
                <a16:creationId xmlns:a16="http://schemas.microsoft.com/office/drawing/2014/main" id="{9E8560D5-27F6-5514-933D-1E9EE70EC445}"/>
              </a:ext>
            </a:extLst>
          </p:cNvPr>
          <p:cNvSpPr txBox="1"/>
          <p:nvPr/>
        </p:nvSpPr>
        <p:spPr>
          <a:xfrm>
            <a:off x="3153244" y="6665967"/>
            <a:ext cx="1008000" cy="151200"/>
          </a:xfrm>
          <a:prstGeom prst="rect">
            <a:avLst/>
          </a:prstGeom>
          <a:solidFill>
            <a:sysClr val="window" lastClr="FFFFFF"/>
          </a:solid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rPr>
              <a:t>[SO</a:t>
            </a:r>
            <a:r>
              <a:rPr kumimoji="0" lang="ja-JP" altLang="en-US" sz="1000" b="0" i="0" u="none" strike="noStrike" kern="0" cap="none" spc="0" normalizeH="0" baseline="0" noProof="0" dirty="0">
                <a:ln>
                  <a:noFill/>
                </a:ln>
                <a:solidFill>
                  <a:prstClr val="black"/>
                </a:solidFill>
                <a:effectLst/>
                <a:uLnTx/>
                <a:uFillTx/>
                <a:latin typeface="Meiryo UI"/>
                <a:ea typeface="Meiryo UI"/>
              </a:rPr>
              <a:t>完了処理</a:t>
            </a:r>
            <a:r>
              <a:rPr kumimoji="0" lang="en-US" altLang="ja-JP" sz="1000" b="0" i="0" u="none" strike="noStrike" kern="0" cap="none" spc="0" normalizeH="0" baseline="0" noProof="0" dirty="0">
                <a:ln>
                  <a:noFill/>
                </a:ln>
                <a:solidFill>
                  <a:prstClr val="black"/>
                </a:solidFill>
                <a:effectLst/>
                <a:uLnTx/>
                <a:uFillTx/>
                <a:latin typeface="Meiryo UI"/>
                <a:ea typeface="Meiryo UI"/>
              </a:rPr>
              <a:t>]</a:t>
            </a:r>
            <a:endParaRPr kumimoji="0" lang="ja-JP" altLang="en-US" sz="1000" b="0" i="0" u="none" strike="noStrike" kern="0" cap="none" spc="0" normalizeH="0" baseline="0" noProof="0" dirty="0">
              <a:ln>
                <a:noFill/>
              </a:ln>
              <a:solidFill>
                <a:prstClr val="black"/>
              </a:solidFill>
              <a:effectLst/>
              <a:uLnTx/>
              <a:uFillTx/>
              <a:latin typeface="Meiryo UI"/>
              <a:ea typeface="Meiryo UI"/>
            </a:endParaRPr>
          </a:p>
        </p:txBody>
      </p:sp>
      <p:graphicFrame>
        <p:nvGraphicFramePr>
          <p:cNvPr id="22" name="表 21">
            <a:extLst>
              <a:ext uri="{FF2B5EF4-FFF2-40B4-BE49-F238E27FC236}">
                <a16:creationId xmlns:a16="http://schemas.microsoft.com/office/drawing/2014/main" id="{CAA3AA0A-F988-95D2-EC47-94AD0A5B4B56}"/>
              </a:ext>
            </a:extLst>
          </p:cNvPr>
          <p:cNvGraphicFramePr>
            <a:graphicFrameLocks noGrp="1"/>
          </p:cNvGraphicFramePr>
          <p:nvPr>
            <p:extLst>
              <p:ext uri="{D42A27DB-BD31-4B8C-83A1-F6EECF244321}">
                <p14:modId xmlns:p14="http://schemas.microsoft.com/office/powerpoint/2010/main" val="3454085992"/>
              </p:ext>
            </p:extLst>
          </p:nvPr>
        </p:nvGraphicFramePr>
        <p:xfrm>
          <a:off x="4542410" y="6538919"/>
          <a:ext cx="1440000" cy="656400"/>
        </p:xfrm>
        <a:graphic>
          <a:graphicData uri="http://schemas.openxmlformats.org/drawingml/2006/table">
            <a:tbl>
              <a:tblPr firstRow="1" bandRow="1"/>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en-US" altLang="ja-JP" sz="1000" b="0" i="0" baseline="0" dirty="0">
                          <a:solidFill>
                            <a:schemeClr val="tx1"/>
                          </a:solidFill>
                        </a:rPr>
                        <a:t>5</a:t>
                      </a:r>
                      <a:endParaRPr kumimoji="1" lang="ja-JP" altLang="en-US" sz="1000" b="0" i="0" baseline="0" dirty="0">
                        <a:solidFill>
                          <a:schemeClr val="tx1"/>
                        </a:solidFill>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ja-JP" altLang="en-US" sz="1000" b="0" i="0" baseline="0" dirty="0">
                          <a:solidFill>
                            <a:schemeClr val="tx1"/>
                          </a:solidFill>
                        </a:rPr>
                        <a:t>既存画面</a:t>
                      </a:r>
                      <a:endParaRPr kumimoji="1" lang="en-US" altLang="ja-JP" sz="1000" b="0" i="0" baseline="0" dirty="0">
                        <a:solidFill>
                          <a:schemeClr val="tx1"/>
                        </a:solidFill>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8053297"/>
                  </a:ext>
                </a:extLst>
              </a:tr>
              <a:tr h="432000">
                <a:tc gridSpan="2">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ja-JP" altLang="en-US" sz="1000" b="0" i="0" baseline="0" dirty="0">
                          <a:solidFill>
                            <a:schemeClr val="tx1"/>
                          </a:solidFill>
                        </a:rPr>
                        <a:t>工程情報確認画面</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sp>
        <p:nvSpPr>
          <p:cNvPr id="23" name="テキスト ボックス 22">
            <a:extLst>
              <a:ext uri="{FF2B5EF4-FFF2-40B4-BE49-F238E27FC236}">
                <a16:creationId xmlns:a16="http://schemas.microsoft.com/office/drawing/2014/main" id="{8311ABFF-457D-F7E5-6E39-EBA926146A1D}"/>
              </a:ext>
            </a:extLst>
          </p:cNvPr>
          <p:cNvSpPr txBox="1"/>
          <p:nvPr/>
        </p:nvSpPr>
        <p:spPr>
          <a:xfrm>
            <a:off x="5970904" y="6651085"/>
            <a:ext cx="1008000" cy="151200"/>
          </a:xfrm>
          <a:prstGeom prst="rect">
            <a:avLst/>
          </a:prstGeom>
          <a:no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rPr>
              <a:t>[OK]</a:t>
            </a:r>
            <a:endParaRPr kumimoji="0" lang="ja-JP" altLang="en-US" sz="1000" b="0" i="0" u="none" strike="noStrike" kern="0" cap="none" spc="0" normalizeH="0" baseline="0" noProof="0" dirty="0">
              <a:ln>
                <a:noFill/>
              </a:ln>
              <a:solidFill>
                <a:prstClr val="black"/>
              </a:solidFill>
              <a:effectLst/>
              <a:uLnTx/>
              <a:uFillTx/>
              <a:latin typeface="Meiryo UI"/>
              <a:ea typeface="Meiryo UI"/>
            </a:endParaRPr>
          </a:p>
        </p:txBody>
      </p:sp>
      <p:graphicFrame>
        <p:nvGraphicFramePr>
          <p:cNvPr id="24" name="表 23">
            <a:extLst>
              <a:ext uri="{FF2B5EF4-FFF2-40B4-BE49-F238E27FC236}">
                <a16:creationId xmlns:a16="http://schemas.microsoft.com/office/drawing/2014/main" id="{9E7A62B8-7845-A6F9-EF1B-ED0F2AC401FC}"/>
              </a:ext>
            </a:extLst>
          </p:cNvPr>
          <p:cNvGraphicFramePr>
            <a:graphicFrameLocks noGrp="1"/>
          </p:cNvGraphicFramePr>
          <p:nvPr>
            <p:extLst>
              <p:ext uri="{D42A27DB-BD31-4B8C-83A1-F6EECF244321}">
                <p14:modId xmlns:p14="http://schemas.microsoft.com/office/powerpoint/2010/main" val="2469836486"/>
              </p:ext>
            </p:extLst>
          </p:nvPr>
        </p:nvGraphicFramePr>
        <p:xfrm>
          <a:off x="7032739" y="6538935"/>
          <a:ext cx="1440000" cy="656400"/>
        </p:xfrm>
        <a:graphic>
          <a:graphicData uri="http://schemas.openxmlformats.org/drawingml/2006/table">
            <a:tbl>
              <a:tblPr firstRow="1" bandRow="1"/>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en-US" altLang="ja-JP" sz="1000" b="0" i="0" baseline="0" dirty="0">
                          <a:solidFill>
                            <a:schemeClr val="tx1"/>
                          </a:solidFill>
                        </a:rPr>
                        <a:t>6</a:t>
                      </a:r>
                      <a:endParaRPr kumimoji="1" lang="ja-JP" altLang="en-US" sz="1000" b="0" i="0" baseline="0" dirty="0">
                        <a:solidFill>
                          <a:schemeClr val="tx1"/>
                        </a:solidFill>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r>
                        <a:rPr kumimoji="1" lang="ja-JP" altLang="en-US" sz="1000" b="0" i="0" baseline="0" dirty="0">
                          <a:solidFill>
                            <a:schemeClr val="tx1"/>
                          </a:solidFill>
                        </a:rPr>
                        <a:t>既存画面</a:t>
                      </a:r>
                      <a:endParaRPr kumimoji="1" lang="en-US" altLang="ja-JP" sz="1000" b="0" i="0" baseline="0" dirty="0">
                        <a:solidFill>
                          <a:schemeClr val="tx1"/>
                        </a:solidFill>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8053297"/>
                  </a:ext>
                </a:extLst>
              </a:tr>
              <a:tr h="432000">
                <a:tc gridSpan="2">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en-US" altLang="ja-JP" sz="1000" b="0" i="0" baseline="0" dirty="0">
                          <a:solidFill>
                            <a:schemeClr val="tx1"/>
                          </a:solidFill>
                        </a:rPr>
                        <a:t>SO</a:t>
                      </a:r>
                      <a:r>
                        <a:rPr kumimoji="1" lang="ja-JP" altLang="en-US" sz="1000" b="0" i="0" baseline="0" dirty="0">
                          <a:solidFill>
                            <a:schemeClr val="tx1"/>
                          </a:solidFill>
                        </a:rPr>
                        <a:t>完了登録確認画面</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cxnSp>
        <p:nvCxnSpPr>
          <p:cNvPr id="26" name="コネクタ: カギ線 25">
            <a:extLst>
              <a:ext uri="{FF2B5EF4-FFF2-40B4-BE49-F238E27FC236}">
                <a16:creationId xmlns:a16="http://schemas.microsoft.com/office/drawing/2014/main" id="{E6462069-F654-B990-D484-F1E3672B956A}"/>
              </a:ext>
            </a:extLst>
          </p:cNvPr>
          <p:cNvCxnSpPr>
            <a:cxnSpLocks/>
            <a:stCxn id="5" idx="2"/>
            <a:endCxn id="22" idx="1"/>
          </p:cNvCxnSpPr>
          <p:nvPr/>
        </p:nvCxnSpPr>
        <p:spPr>
          <a:xfrm rot="16200000" flipH="1">
            <a:off x="2605164" y="4929872"/>
            <a:ext cx="2104161" cy="1770331"/>
          </a:xfrm>
          <a:prstGeom prst="bentConnector2">
            <a:avLst/>
          </a:prstGeom>
          <a:ln w="22225">
            <a:solidFill>
              <a:srgbClr val="7F7F7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6D661215-F1CF-61AD-8565-ED4478A7C609}"/>
              </a:ext>
            </a:extLst>
          </p:cNvPr>
          <p:cNvCxnSpPr>
            <a:cxnSpLocks/>
            <a:stCxn id="22" idx="3"/>
            <a:endCxn id="24" idx="1"/>
          </p:cNvCxnSpPr>
          <p:nvPr/>
        </p:nvCxnSpPr>
        <p:spPr>
          <a:xfrm>
            <a:off x="5982410" y="6867119"/>
            <a:ext cx="1050329" cy="16"/>
          </a:xfrm>
          <a:prstGeom prst="straightConnector1">
            <a:avLst/>
          </a:prstGeom>
          <a:noFill/>
          <a:ln w="25400" cap="flat" cmpd="sng" algn="ctr">
            <a:solidFill>
              <a:srgbClr val="7F7F7F"/>
            </a:solidFill>
            <a:prstDash val="solid"/>
            <a:headEnd type="none"/>
            <a:tailEnd type="triangle"/>
          </a:ln>
          <a:effectLst/>
        </p:spPr>
      </p:cxnSp>
      <p:cxnSp>
        <p:nvCxnSpPr>
          <p:cNvPr id="55" name="直線矢印コネクタ 54">
            <a:extLst>
              <a:ext uri="{FF2B5EF4-FFF2-40B4-BE49-F238E27FC236}">
                <a16:creationId xmlns:a16="http://schemas.microsoft.com/office/drawing/2014/main" id="{242FE4D0-6425-6B2B-B5CD-28F86FBC7776}"/>
              </a:ext>
            </a:extLst>
          </p:cNvPr>
          <p:cNvCxnSpPr>
            <a:cxnSpLocks/>
          </p:cNvCxnSpPr>
          <p:nvPr/>
        </p:nvCxnSpPr>
        <p:spPr>
          <a:xfrm flipV="1">
            <a:off x="7857191" y="4762958"/>
            <a:ext cx="0" cy="1775977"/>
          </a:xfrm>
          <a:prstGeom prst="straightConnector1">
            <a:avLst/>
          </a:prstGeom>
          <a:noFill/>
          <a:ln w="25400" cap="flat" cmpd="sng" algn="ctr">
            <a:solidFill>
              <a:srgbClr val="0000FF"/>
            </a:solidFill>
            <a:prstDash val="solid"/>
            <a:headEnd type="none"/>
            <a:tailEnd type="triangle"/>
          </a:ln>
          <a:effectLst/>
        </p:spPr>
      </p:cxnSp>
      <p:sp>
        <p:nvSpPr>
          <p:cNvPr id="59" name="楕円 58">
            <a:extLst>
              <a:ext uri="{FF2B5EF4-FFF2-40B4-BE49-F238E27FC236}">
                <a16:creationId xmlns:a16="http://schemas.microsoft.com/office/drawing/2014/main" id="{2B0C01AF-5679-BF97-99F8-F6DD38C1909E}"/>
              </a:ext>
            </a:extLst>
          </p:cNvPr>
          <p:cNvSpPr/>
          <p:nvPr/>
        </p:nvSpPr>
        <p:spPr bwMode="auto">
          <a:xfrm>
            <a:off x="7770527" y="5203358"/>
            <a:ext cx="20417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
        <p:nvSpPr>
          <p:cNvPr id="60" name="テキスト ボックス 59">
            <a:extLst>
              <a:ext uri="{FF2B5EF4-FFF2-40B4-BE49-F238E27FC236}">
                <a16:creationId xmlns:a16="http://schemas.microsoft.com/office/drawing/2014/main" id="{3CF74E97-8C12-AC61-2885-ED04DE3F9AD5}"/>
              </a:ext>
            </a:extLst>
          </p:cNvPr>
          <p:cNvSpPr txBox="1"/>
          <p:nvPr/>
        </p:nvSpPr>
        <p:spPr>
          <a:xfrm>
            <a:off x="6985861" y="6108677"/>
            <a:ext cx="827998" cy="321691"/>
          </a:xfrm>
          <a:prstGeom prst="rect">
            <a:avLst/>
          </a:prstGeom>
          <a:no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b="0" i="0" u="none" strike="noStrike" kern="0" cap="none" spc="0" normalizeH="0" baseline="0" noProof="0" dirty="0">
                <a:ln>
                  <a:noFill/>
                </a:ln>
                <a:solidFill>
                  <a:srgbClr val="0000FF"/>
                </a:solidFill>
                <a:effectLst/>
                <a:uLnTx/>
                <a:uFillTx/>
                <a:latin typeface="Meiryo UI"/>
                <a:ea typeface="Meiryo UI"/>
              </a:rPr>
              <a:t>番ポ自動工事結果参照</a:t>
            </a:r>
            <a:r>
              <a:rPr kumimoji="0" lang="en-US" altLang="ja-JP" sz="1000" b="0" i="0" u="none" strike="noStrike" kern="0" cap="none" spc="0" normalizeH="0" baseline="0" noProof="0" dirty="0">
                <a:ln>
                  <a:noFill/>
                </a:ln>
                <a:solidFill>
                  <a:srgbClr val="0000FF"/>
                </a:solidFill>
                <a:effectLst/>
                <a:uLnTx/>
                <a:uFillTx/>
                <a:latin typeface="Meiryo UI"/>
                <a:ea typeface="Meiryo UI"/>
              </a:rPr>
              <a:t>]</a:t>
            </a:r>
            <a:endParaRPr kumimoji="0" lang="ja-JP" altLang="en-US" sz="1000" b="0" i="0" u="none" strike="noStrike" kern="0" cap="none" spc="0" normalizeH="0" baseline="0" noProof="0" dirty="0">
              <a:ln>
                <a:noFill/>
              </a:ln>
              <a:solidFill>
                <a:srgbClr val="0000FF"/>
              </a:solidFill>
              <a:effectLst/>
              <a:uLnTx/>
              <a:uFillTx/>
              <a:latin typeface="Meiryo UI"/>
              <a:ea typeface="Meiryo UI"/>
            </a:endParaRPr>
          </a:p>
        </p:txBody>
      </p:sp>
      <p:sp>
        <p:nvSpPr>
          <p:cNvPr id="73" name="テキスト ボックス 72">
            <a:extLst>
              <a:ext uri="{FF2B5EF4-FFF2-40B4-BE49-F238E27FC236}">
                <a16:creationId xmlns:a16="http://schemas.microsoft.com/office/drawing/2014/main" id="{9EDA2EA2-0C9E-85BD-5D4C-13E3ABC2DBBA}"/>
              </a:ext>
            </a:extLst>
          </p:cNvPr>
          <p:cNvSpPr txBox="1"/>
          <p:nvPr/>
        </p:nvSpPr>
        <p:spPr>
          <a:xfrm>
            <a:off x="5967387" y="7036806"/>
            <a:ext cx="1008000" cy="151200"/>
          </a:xfrm>
          <a:prstGeom prst="rect">
            <a:avLst/>
          </a:prstGeom>
          <a:no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rPr>
              <a:t>[</a:t>
            </a:r>
            <a:r>
              <a:rPr kumimoji="0" lang="ja-JP" altLang="en-US" sz="1000" kern="0" dirty="0">
                <a:solidFill>
                  <a:prstClr val="black"/>
                </a:solidFill>
                <a:latin typeface="Meiryo UI"/>
                <a:ea typeface="Meiryo UI"/>
              </a:rPr>
              <a:t>工程情報</a:t>
            </a:r>
            <a:r>
              <a:rPr kumimoji="0" lang="en-US" altLang="ja-JP" sz="1000" b="0" i="0" u="none" strike="noStrike" kern="0" cap="none" spc="0" normalizeH="0" baseline="0" noProof="0" dirty="0">
                <a:ln>
                  <a:noFill/>
                </a:ln>
                <a:solidFill>
                  <a:prstClr val="black"/>
                </a:solidFill>
                <a:effectLst/>
                <a:uLnTx/>
                <a:uFillTx/>
                <a:latin typeface="Meiryo UI"/>
                <a:ea typeface="Meiryo UI"/>
              </a:rPr>
              <a:t>]</a:t>
            </a:r>
            <a:endParaRPr kumimoji="0" lang="ja-JP" altLang="en-US" sz="1000" b="0" i="0" u="none" strike="noStrike" kern="0" cap="none" spc="0" normalizeH="0" baseline="0" noProof="0" dirty="0">
              <a:ln>
                <a:noFill/>
              </a:ln>
              <a:solidFill>
                <a:prstClr val="black"/>
              </a:solidFill>
              <a:effectLst/>
              <a:uLnTx/>
              <a:uFillTx/>
              <a:latin typeface="Meiryo UI"/>
              <a:ea typeface="Meiryo UI"/>
            </a:endParaRPr>
          </a:p>
        </p:txBody>
      </p:sp>
      <p:cxnSp>
        <p:nvCxnSpPr>
          <p:cNvPr id="77" name="カギ線コネクタ 65">
            <a:extLst>
              <a:ext uri="{FF2B5EF4-FFF2-40B4-BE49-F238E27FC236}">
                <a16:creationId xmlns:a16="http://schemas.microsoft.com/office/drawing/2014/main" id="{BCA5757B-DBA0-29BD-7F24-F8D403E5EB39}"/>
              </a:ext>
            </a:extLst>
          </p:cNvPr>
          <p:cNvCxnSpPr/>
          <p:nvPr/>
        </p:nvCxnSpPr>
        <p:spPr bwMode="auto">
          <a:xfrm rot="16200000" flipV="1">
            <a:off x="2471640" y="4929330"/>
            <a:ext cx="2218619" cy="1922921"/>
          </a:xfrm>
          <a:prstGeom prst="bentConnector3">
            <a:avLst>
              <a:gd name="adj1" fmla="val -153"/>
            </a:avLst>
          </a:prstGeom>
          <a:solidFill>
            <a:srgbClr val="FFFFCC"/>
          </a:solidFill>
          <a:ln w="25400" cap="flat" cmpd="sng" algn="ctr">
            <a:solidFill>
              <a:srgbClr val="7F7F7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1" name="テキスト ボックス 90">
            <a:extLst>
              <a:ext uri="{FF2B5EF4-FFF2-40B4-BE49-F238E27FC236}">
                <a16:creationId xmlns:a16="http://schemas.microsoft.com/office/drawing/2014/main" id="{0BD5AD7A-BF94-4BA2-9274-7E1615B8D3F6}"/>
              </a:ext>
            </a:extLst>
          </p:cNvPr>
          <p:cNvSpPr txBox="1"/>
          <p:nvPr/>
        </p:nvSpPr>
        <p:spPr>
          <a:xfrm>
            <a:off x="3153244" y="7050051"/>
            <a:ext cx="1008000" cy="151200"/>
          </a:xfrm>
          <a:prstGeom prst="rect">
            <a:avLst/>
          </a:prstGeom>
          <a:solidFill>
            <a:sysClr val="window" lastClr="FFFFFF"/>
          </a:solid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rPr>
              <a:t>[</a:t>
            </a:r>
            <a:r>
              <a:rPr kumimoji="0" lang="ja-JP" altLang="en-US" sz="1000" b="0" i="0" u="none" strike="noStrike" kern="0" cap="none" spc="0" normalizeH="0" baseline="0" noProof="0" dirty="0">
                <a:ln>
                  <a:noFill/>
                </a:ln>
                <a:solidFill>
                  <a:prstClr val="black"/>
                </a:solidFill>
                <a:effectLst/>
                <a:uLnTx/>
                <a:uFillTx/>
                <a:latin typeface="Meiryo UI"/>
                <a:ea typeface="Meiryo UI"/>
              </a:rPr>
              <a:t>オーダメニュー</a:t>
            </a:r>
            <a:r>
              <a:rPr kumimoji="0" lang="en-US" altLang="ja-JP" sz="1000" b="0" i="0" u="none" strike="noStrike" kern="0" cap="none" spc="0" normalizeH="0" baseline="0" noProof="0" dirty="0">
                <a:ln>
                  <a:noFill/>
                </a:ln>
                <a:solidFill>
                  <a:prstClr val="black"/>
                </a:solidFill>
                <a:effectLst/>
                <a:uLnTx/>
                <a:uFillTx/>
                <a:latin typeface="Meiryo UI"/>
                <a:ea typeface="Meiryo UI"/>
              </a:rPr>
              <a:t>]</a:t>
            </a:r>
            <a:endParaRPr kumimoji="0" lang="ja-JP" altLang="en-US" sz="1000" b="0" i="0" u="none" strike="noStrike" kern="0" cap="none" spc="0" normalizeH="0" baseline="0" noProof="0" dirty="0">
              <a:ln>
                <a:noFill/>
              </a:ln>
              <a:solidFill>
                <a:prstClr val="black"/>
              </a:solidFill>
              <a:effectLst/>
              <a:uLnTx/>
              <a:uFillTx/>
              <a:latin typeface="Meiryo UI"/>
              <a:ea typeface="Meiryo UI"/>
            </a:endParaRPr>
          </a:p>
        </p:txBody>
      </p:sp>
      <p:cxnSp>
        <p:nvCxnSpPr>
          <p:cNvPr id="96" name="直線矢印コネクタ 95">
            <a:extLst>
              <a:ext uri="{FF2B5EF4-FFF2-40B4-BE49-F238E27FC236}">
                <a16:creationId xmlns:a16="http://schemas.microsoft.com/office/drawing/2014/main" id="{747F8057-C87D-7A0D-08B8-4FCB0A1E2EBE}"/>
              </a:ext>
            </a:extLst>
          </p:cNvPr>
          <p:cNvCxnSpPr>
            <a:cxnSpLocks/>
          </p:cNvCxnSpPr>
          <p:nvPr/>
        </p:nvCxnSpPr>
        <p:spPr>
          <a:xfrm>
            <a:off x="8056984" y="4781480"/>
            <a:ext cx="0" cy="1757455"/>
          </a:xfrm>
          <a:prstGeom prst="straightConnector1">
            <a:avLst/>
          </a:prstGeom>
          <a:noFill/>
          <a:ln w="25400" cap="flat" cmpd="sng" algn="ctr">
            <a:solidFill>
              <a:srgbClr val="0000FF"/>
            </a:solidFill>
            <a:prstDash val="solid"/>
            <a:headEnd type="none"/>
            <a:tailEnd type="triangle"/>
          </a:ln>
          <a:effectLst/>
        </p:spPr>
      </p:cxnSp>
      <p:sp>
        <p:nvSpPr>
          <p:cNvPr id="99" name="テキスト ボックス 98">
            <a:extLst>
              <a:ext uri="{FF2B5EF4-FFF2-40B4-BE49-F238E27FC236}">
                <a16:creationId xmlns:a16="http://schemas.microsoft.com/office/drawing/2014/main" id="{01C53CDC-EDDE-CC2D-50D8-14AC411CC7EF}"/>
              </a:ext>
            </a:extLst>
          </p:cNvPr>
          <p:cNvSpPr txBox="1"/>
          <p:nvPr/>
        </p:nvSpPr>
        <p:spPr>
          <a:xfrm>
            <a:off x="7900523" y="6127284"/>
            <a:ext cx="828000" cy="152414"/>
          </a:xfrm>
          <a:prstGeom prst="rect">
            <a:avLst/>
          </a:prstGeom>
          <a:no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kern="0" dirty="0">
                <a:solidFill>
                  <a:srgbClr val="0000FF"/>
                </a:solidFill>
                <a:latin typeface="Meiryo UI"/>
                <a:ea typeface="Meiryo UI"/>
              </a:rPr>
              <a:t>閉じる</a:t>
            </a:r>
            <a:r>
              <a:rPr kumimoji="0" lang="en-US" altLang="ja-JP" sz="1000" b="0" i="0" u="none" strike="noStrike" kern="0" cap="none" spc="0" normalizeH="0" baseline="0" noProof="0" dirty="0">
                <a:ln>
                  <a:noFill/>
                </a:ln>
                <a:solidFill>
                  <a:srgbClr val="0000FF"/>
                </a:solidFill>
                <a:effectLst/>
                <a:uLnTx/>
                <a:uFillTx/>
                <a:latin typeface="Meiryo UI"/>
                <a:ea typeface="Meiryo UI"/>
              </a:rPr>
              <a:t>]</a:t>
            </a:r>
            <a:endParaRPr kumimoji="0" lang="ja-JP" altLang="en-US" sz="1000" b="0" i="0" u="none" strike="noStrike" kern="0" cap="none" spc="0" normalizeH="0" baseline="0" noProof="0" dirty="0">
              <a:ln>
                <a:noFill/>
              </a:ln>
              <a:solidFill>
                <a:srgbClr val="0000FF"/>
              </a:solidFill>
              <a:effectLst/>
              <a:uLnTx/>
              <a:uFillTx/>
              <a:latin typeface="Meiryo UI"/>
              <a:ea typeface="Meiryo UI"/>
            </a:endParaRPr>
          </a:p>
        </p:txBody>
      </p:sp>
      <p:cxnSp>
        <p:nvCxnSpPr>
          <p:cNvPr id="116" name="カギ線コネクタ 65">
            <a:extLst>
              <a:ext uri="{FF2B5EF4-FFF2-40B4-BE49-F238E27FC236}">
                <a16:creationId xmlns:a16="http://schemas.microsoft.com/office/drawing/2014/main" id="{3EF99E43-5095-3EAB-32B1-3D8D1278ECBC}"/>
              </a:ext>
            </a:extLst>
          </p:cNvPr>
          <p:cNvCxnSpPr/>
          <p:nvPr/>
        </p:nvCxnSpPr>
        <p:spPr bwMode="auto">
          <a:xfrm rot="5400000">
            <a:off x="5541675" y="4780664"/>
            <a:ext cx="1780537" cy="1750631"/>
          </a:xfrm>
          <a:prstGeom prst="bentConnector3">
            <a:avLst>
              <a:gd name="adj1" fmla="val 53712"/>
            </a:avLst>
          </a:prstGeom>
          <a:solidFill>
            <a:srgbClr val="FFFFCC"/>
          </a:solidFill>
          <a:ln w="254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1" name="テキスト ボックス 120">
            <a:extLst>
              <a:ext uri="{FF2B5EF4-FFF2-40B4-BE49-F238E27FC236}">
                <a16:creationId xmlns:a16="http://schemas.microsoft.com/office/drawing/2014/main" id="{9084EFB3-A7B1-B6AF-4F47-F6A7E20C8DDB}"/>
              </a:ext>
            </a:extLst>
          </p:cNvPr>
          <p:cNvSpPr txBox="1"/>
          <p:nvPr/>
        </p:nvSpPr>
        <p:spPr>
          <a:xfrm>
            <a:off x="5785954" y="5514024"/>
            <a:ext cx="828000" cy="152414"/>
          </a:xfrm>
          <a:prstGeom prst="rect">
            <a:avLst/>
          </a:prstGeom>
          <a:solidFill>
            <a:sysClr val="window" lastClr="FFFFFF"/>
          </a:solid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kern="0" dirty="0">
                <a:solidFill>
                  <a:srgbClr val="0000FF"/>
                </a:solidFill>
                <a:latin typeface="Meiryo UI"/>
                <a:ea typeface="Meiryo UI"/>
              </a:rPr>
              <a:t>閉じる</a:t>
            </a:r>
            <a:r>
              <a:rPr kumimoji="0" lang="en-US" altLang="ja-JP" sz="1000" b="0" i="0" u="none" strike="noStrike" kern="0" cap="none" spc="0" normalizeH="0" baseline="0" noProof="0" dirty="0">
                <a:ln>
                  <a:noFill/>
                </a:ln>
                <a:solidFill>
                  <a:srgbClr val="0000FF"/>
                </a:solidFill>
                <a:effectLst/>
                <a:uLnTx/>
                <a:uFillTx/>
                <a:latin typeface="Meiryo UI"/>
                <a:ea typeface="Meiryo UI"/>
              </a:rPr>
              <a:t>]</a:t>
            </a:r>
            <a:endParaRPr kumimoji="0" lang="ja-JP" altLang="en-US" sz="1000" b="0" i="0" u="none" strike="noStrike" kern="0" cap="none" spc="0" normalizeH="0" baseline="0" noProof="0" dirty="0">
              <a:ln>
                <a:noFill/>
              </a:ln>
              <a:solidFill>
                <a:srgbClr val="0000FF"/>
              </a:solidFill>
              <a:effectLst/>
              <a:uLnTx/>
              <a:uFillTx/>
              <a:latin typeface="Meiryo UI"/>
              <a:ea typeface="Meiryo UI"/>
            </a:endParaRPr>
          </a:p>
        </p:txBody>
      </p:sp>
      <p:sp>
        <p:nvSpPr>
          <p:cNvPr id="123" name="テキスト ボックス 122">
            <a:extLst>
              <a:ext uri="{FF2B5EF4-FFF2-40B4-BE49-F238E27FC236}">
                <a16:creationId xmlns:a16="http://schemas.microsoft.com/office/drawing/2014/main" id="{20F2CC75-3F74-9E35-26E9-314856F19F80}"/>
              </a:ext>
            </a:extLst>
          </p:cNvPr>
          <p:cNvSpPr txBox="1"/>
          <p:nvPr/>
        </p:nvSpPr>
        <p:spPr>
          <a:xfrm>
            <a:off x="5820077" y="6121158"/>
            <a:ext cx="827998" cy="321691"/>
          </a:xfrm>
          <a:prstGeom prst="rect">
            <a:avLst/>
          </a:prstGeom>
          <a:noFill/>
        </p:spPr>
        <p:txBody>
          <a:bodyPr wrap="squar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b="0" i="0" u="none" strike="noStrike" kern="0" cap="none" spc="0" normalizeH="0" baseline="0" noProof="0" dirty="0">
                <a:ln>
                  <a:noFill/>
                </a:ln>
                <a:solidFill>
                  <a:srgbClr val="0000FF"/>
                </a:solidFill>
                <a:effectLst/>
                <a:uLnTx/>
                <a:uFillTx/>
                <a:latin typeface="Meiryo UI"/>
                <a:ea typeface="Meiryo UI"/>
              </a:rPr>
              <a:t>番ポ自動工事結果参照</a:t>
            </a:r>
            <a:r>
              <a:rPr kumimoji="0" lang="en-US" altLang="ja-JP" sz="1000" b="0" i="0" u="none" strike="noStrike" kern="0" cap="none" spc="0" normalizeH="0" baseline="0" noProof="0" dirty="0">
                <a:ln>
                  <a:noFill/>
                </a:ln>
                <a:solidFill>
                  <a:srgbClr val="0000FF"/>
                </a:solidFill>
                <a:effectLst/>
                <a:uLnTx/>
                <a:uFillTx/>
                <a:latin typeface="Meiryo UI"/>
                <a:ea typeface="Meiryo UI"/>
              </a:rPr>
              <a:t>]</a:t>
            </a:r>
            <a:endParaRPr kumimoji="0" lang="ja-JP" altLang="en-US" sz="1000" b="0" i="0" u="none" strike="noStrike" kern="0" cap="none" spc="0" normalizeH="0" baseline="0" noProof="0" dirty="0">
              <a:ln>
                <a:noFill/>
              </a:ln>
              <a:solidFill>
                <a:srgbClr val="0000FF"/>
              </a:solidFill>
              <a:effectLst/>
              <a:uLnTx/>
              <a:uFillTx/>
              <a:latin typeface="Meiryo UI"/>
              <a:ea typeface="Meiryo UI"/>
            </a:endParaRPr>
          </a:p>
        </p:txBody>
      </p:sp>
      <p:sp>
        <p:nvSpPr>
          <p:cNvPr id="124" name="楕円 123">
            <a:extLst>
              <a:ext uri="{FF2B5EF4-FFF2-40B4-BE49-F238E27FC236}">
                <a16:creationId xmlns:a16="http://schemas.microsoft.com/office/drawing/2014/main" id="{2D883A9E-C19A-56D7-7477-F0CCB3272018}"/>
              </a:ext>
            </a:extLst>
          </p:cNvPr>
          <p:cNvSpPr/>
          <p:nvPr/>
        </p:nvSpPr>
        <p:spPr bwMode="auto">
          <a:xfrm>
            <a:off x="7366158" y="5203342"/>
            <a:ext cx="20417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cxnSp>
        <p:nvCxnSpPr>
          <p:cNvPr id="147" name="直線矢印コネクタ 146">
            <a:extLst>
              <a:ext uri="{FF2B5EF4-FFF2-40B4-BE49-F238E27FC236}">
                <a16:creationId xmlns:a16="http://schemas.microsoft.com/office/drawing/2014/main" id="{78DC4BEE-0197-0AD8-40F2-F042CA9C99C2}"/>
              </a:ext>
            </a:extLst>
          </p:cNvPr>
          <p:cNvCxnSpPr>
            <a:cxnSpLocks/>
          </p:cNvCxnSpPr>
          <p:nvPr/>
        </p:nvCxnSpPr>
        <p:spPr>
          <a:xfrm flipH="1">
            <a:off x="5989272" y="6989247"/>
            <a:ext cx="989632" cy="0"/>
          </a:xfrm>
          <a:prstGeom prst="straightConnector1">
            <a:avLst/>
          </a:prstGeom>
          <a:noFill/>
          <a:ln w="25400" cap="flat" cmpd="sng" algn="ctr">
            <a:solidFill>
              <a:srgbClr val="7F7F7F"/>
            </a:solidFill>
            <a:prstDash val="solid"/>
            <a:headEnd type="none"/>
            <a:tailEnd type="triangle"/>
          </a:ln>
          <a:effectLst/>
        </p:spPr>
      </p:cxnSp>
      <p:sp>
        <p:nvSpPr>
          <p:cNvPr id="151" name="楕円 150">
            <a:extLst>
              <a:ext uri="{FF2B5EF4-FFF2-40B4-BE49-F238E27FC236}">
                <a16:creationId xmlns:a16="http://schemas.microsoft.com/office/drawing/2014/main" id="{C18DB32A-E304-3705-183E-5A0648F09160}"/>
              </a:ext>
            </a:extLst>
          </p:cNvPr>
          <p:cNvSpPr/>
          <p:nvPr/>
        </p:nvSpPr>
        <p:spPr bwMode="auto">
          <a:xfrm>
            <a:off x="5840390" y="588406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152" name="楕円 151">
            <a:extLst>
              <a:ext uri="{FF2B5EF4-FFF2-40B4-BE49-F238E27FC236}">
                <a16:creationId xmlns:a16="http://schemas.microsoft.com/office/drawing/2014/main" id="{DF39F5BA-5983-CB0F-9D9E-69D123470C19}"/>
              </a:ext>
            </a:extLst>
          </p:cNvPr>
          <p:cNvSpPr/>
          <p:nvPr/>
        </p:nvSpPr>
        <p:spPr bwMode="auto">
          <a:xfrm>
            <a:off x="6929190" y="5885219"/>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272807981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B0743A40-D308-04FA-3694-A2F94B41359C}"/>
              </a:ext>
            </a:extLst>
          </p:cNvPr>
          <p:cNvGraphicFramePr>
            <a:graphicFrameLocks noGrp="1"/>
          </p:cNvGraphicFramePr>
          <p:nvPr>
            <p:extLst>
              <p:ext uri="{D42A27DB-BD31-4B8C-83A1-F6EECF244321}">
                <p14:modId xmlns:p14="http://schemas.microsoft.com/office/powerpoint/2010/main" val="219202769"/>
              </p:ext>
            </p:extLst>
          </p:nvPr>
        </p:nvGraphicFramePr>
        <p:xfrm>
          <a:off x="297547" y="1776264"/>
          <a:ext cx="12224653" cy="7098718"/>
        </p:xfrm>
        <a:graphic>
          <a:graphicData uri="http://schemas.openxmlformats.org/drawingml/2006/table">
            <a:tbl>
              <a:tblPr/>
              <a:tblGrid>
                <a:gridCol w="12224653">
                  <a:extLst>
                    <a:ext uri="{9D8B030D-6E8A-4147-A177-3AD203B41FA5}">
                      <a16:colId xmlns:a16="http://schemas.microsoft.com/office/drawing/2014/main" val="20000"/>
                    </a:ext>
                  </a:extLst>
                </a:gridCol>
              </a:tblGrid>
              <a:tr h="360040">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交換機自動工事オーダ選択画面</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73867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 name="図 1">
            <a:extLst>
              <a:ext uri="{FF2B5EF4-FFF2-40B4-BE49-F238E27FC236}">
                <a16:creationId xmlns:a16="http://schemas.microsoft.com/office/drawing/2014/main" id="{00000000-0008-0000-0200-000007000000}"/>
              </a:ext>
            </a:extLst>
          </p:cNvPr>
          <p:cNvPicPr>
            <a:picLocks noChangeAspect="1"/>
          </p:cNvPicPr>
          <p:nvPr/>
        </p:nvPicPr>
        <p:blipFill>
          <a:blip r:embed="rId2"/>
          <a:stretch>
            <a:fillRect/>
          </a:stretch>
        </p:blipFill>
        <p:spPr>
          <a:xfrm>
            <a:off x="609211" y="2309185"/>
            <a:ext cx="7091363" cy="6032876"/>
          </a:xfrm>
          <a:prstGeom prst="rect">
            <a:avLst/>
          </a:prstGeom>
          <a:ln>
            <a:solidFill>
              <a:schemeClr val="tx1"/>
            </a:solidFill>
          </a:ln>
        </p:spPr>
      </p:pic>
      <p:sp>
        <p:nvSpPr>
          <p:cNvPr id="3" name="スライド番号プレースホルダー 2">
            <a:extLst>
              <a:ext uri="{FF2B5EF4-FFF2-40B4-BE49-F238E27FC236}">
                <a16:creationId xmlns:a16="http://schemas.microsoft.com/office/drawing/2014/main" id="{F1ABF6E7-B3EB-082A-BC8B-2180B95779FB}"/>
              </a:ext>
            </a:extLst>
          </p:cNvPr>
          <p:cNvSpPr>
            <a:spLocks noGrp="1"/>
          </p:cNvSpPr>
          <p:nvPr>
            <p:ph type="sldNum" sz="quarter" idx="4"/>
          </p:nvPr>
        </p:nvSpPr>
        <p:spPr/>
        <p:txBody>
          <a:bodyPr/>
          <a:lstStyle/>
          <a:p>
            <a:r>
              <a:rPr lang="en-US" altLang="ja-JP"/>
              <a:t>01.3-</a:t>
            </a:r>
            <a:fld id="{4C5E2FD1-144F-442B-9A84-40AAF03513A2}" type="slidenum">
              <a:rPr lang="en-US" altLang="ja-JP" smtClean="0"/>
              <a:pPr/>
              <a:t>11</a:t>
            </a:fld>
            <a:endParaRPr lang="en-US" altLang="ja-JP" dirty="0"/>
          </a:p>
        </p:txBody>
      </p:sp>
      <p:sp>
        <p:nvSpPr>
          <p:cNvPr id="4" name="コンテンツ プレースホルダー 5">
            <a:extLst>
              <a:ext uri="{FF2B5EF4-FFF2-40B4-BE49-F238E27FC236}">
                <a16:creationId xmlns:a16="http://schemas.microsoft.com/office/drawing/2014/main" id="{17F35438-5375-43CB-322E-57052A7934C4}"/>
              </a:ext>
            </a:extLst>
          </p:cNvPr>
          <p:cNvSpPr>
            <a:spLocks noGrp="1"/>
          </p:cNvSpPr>
          <p:nvPr>
            <p:ph sz="quarter" idx="10"/>
          </p:nvPr>
        </p:nvSpPr>
        <p:spPr>
          <a:xfrm>
            <a:off x="190110" y="660137"/>
            <a:ext cx="12456000" cy="1047067"/>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８</a:t>
            </a:r>
            <a:r>
              <a:rPr lang="ja-JP" altLang="en-US" sz="1050" u="sng" dirty="0">
                <a:latin typeface="+mn-ea"/>
                <a:ea typeface="+mn-ea"/>
                <a:cs typeface="Meiryo UI" panose="020B0604030504040204" pitchFamily="50" charset="-128"/>
              </a:rPr>
              <a:t>／２１）</a:t>
            </a:r>
          </a:p>
          <a:p>
            <a:pPr>
              <a:spcBef>
                <a:spcPts val="0"/>
              </a:spcBef>
            </a:pPr>
            <a:r>
              <a:rPr lang="ja-JP" altLang="en-US" dirty="0">
                <a:latin typeface="+mn-ea"/>
              </a:rPr>
              <a:t>　</a:t>
            </a:r>
            <a:r>
              <a:rPr lang="en-US" altLang="ja-JP" sz="1050" u="sng" dirty="0">
                <a:latin typeface="+mn-ea"/>
                <a:ea typeface="+mn-ea"/>
                <a:cs typeface="Meiryo UI" panose="020B0604030504040204" pitchFamily="50" charset="-128"/>
              </a:rPr>
              <a:t>【</a:t>
            </a:r>
            <a:r>
              <a:rPr lang="ja-JP" altLang="en-US" sz="1050" u="sng" dirty="0">
                <a:latin typeface="+mn-ea"/>
                <a:ea typeface="+mn-ea"/>
                <a:cs typeface="Meiryo UI" panose="020B0604030504040204" pitchFamily="50" charset="-128"/>
              </a:rPr>
              <a:t>メタル電話ポートイン</a:t>
            </a:r>
            <a:r>
              <a:rPr lang="en-US" altLang="ja-JP" sz="1050" u="sng" dirty="0">
                <a:latin typeface="+mn-ea"/>
                <a:ea typeface="+mn-ea"/>
                <a:cs typeface="Meiryo UI" panose="020B0604030504040204" pitchFamily="50" charset="-128"/>
              </a:rPr>
              <a:t>】</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】【C】</a:t>
            </a:r>
            <a:r>
              <a:rPr lang="ja-JP" altLang="en-US" dirty="0">
                <a:latin typeface="+mn-ea"/>
              </a:rPr>
              <a:t>交換機自動工事オーダ選択画面に以下の変更を行う</a:t>
            </a:r>
          </a:p>
          <a:p>
            <a:pPr>
              <a:spcBef>
                <a:spcPts val="0"/>
              </a:spcBef>
            </a:pPr>
            <a:r>
              <a:rPr lang="ja-JP" altLang="en-US" dirty="0">
                <a:latin typeface="+mn-ea"/>
              </a:rPr>
              <a:t>　・番ポ自動工事依頼ボタンを追加し、</a:t>
            </a:r>
            <a:r>
              <a:rPr lang="en-US" altLang="ja-JP" dirty="0">
                <a:latin typeface="+mn-ea"/>
              </a:rPr>
              <a:t>BB-CASTAR</a:t>
            </a:r>
            <a:r>
              <a:rPr lang="ja-JP" altLang="en-US" dirty="0">
                <a:latin typeface="+mn-ea"/>
              </a:rPr>
              <a:t>に（ひかり電話）工事依頼情報流通（番ポ工事）を送信可能とする</a:t>
            </a:r>
          </a:p>
          <a:p>
            <a:pPr>
              <a:spcBef>
                <a:spcPts val="0"/>
              </a:spcBef>
            </a:pPr>
            <a:r>
              <a:rPr lang="ja-JP" altLang="en-US" dirty="0">
                <a:latin typeface="+mn-ea"/>
              </a:rPr>
              <a:t>　・番ポ自動工事結果参照ボタンを追加し、番ポ自動工事結果参照画面への遷移を可能とする</a:t>
            </a:r>
            <a:endParaRPr lang="en-US" altLang="ja-JP" dirty="0">
              <a:latin typeface="+mn-ea"/>
            </a:endParaRPr>
          </a:p>
          <a:p>
            <a:pPr>
              <a:spcBef>
                <a:spcPts val="0"/>
              </a:spcBef>
            </a:pPr>
            <a:r>
              <a:rPr lang="ja-JP" altLang="en-US" dirty="0">
                <a:latin typeface="+mn-ea"/>
              </a:rPr>
              <a:t>　　</a:t>
            </a:r>
            <a:r>
              <a:rPr lang="ja-JP" altLang="en-US" sz="1050" dirty="0">
                <a:latin typeface="+mn-lt"/>
                <a:ea typeface="+mn-ea"/>
              </a:rPr>
              <a:t>交換機自動工事オーダ選択画面の変更内容を以下に示す</a:t>
            </a:r>
            <a:endParaRPr lang="ja-JP" altLang="en-US" dirty="0">
              <a:latin typeface="+mn-ea"/>
            </a:endParaRPr>
          </a:p>
          <a:p>
            <a:endParaRPr lang="ja-JP" altLang="en-US" dirty="0">
              <a:latin typeface="+mn-ea"/>
            </a:endParaRPr>
          </a:p>
          <a:p>
            <a:endParaRPr lang="en-US" altLang="ja-JP" dirty="0">
              <a:latin typeface="+mn-ea"/>
            </a:endParaRPr>
          </a:p>
        </p:txBody>
      </p:sp>
      <p:sp>
        <p:nvSpPr>
          <p:cNvPr id="8" name="AutoShape 81">
            <a:extLst>
              <a:ext uri="{FF2B5EF4-FFF2-40B4-BE49-F238E27FC236}">
                <a16:creationId xmlns:a16="http://schemas.microsoft.com/office/drawing/2014/main" id="{62C458DB-20B4-27E1-EBEF-9DC309FF0508}"/>
              </a:ext>
            </a:extLst>
          </p:cNvPr>
          <p:cNvSpPr>
            <a:spLocks/>
          </p:cNvSpPr>
          <p:nvPr/>
        </p:nvSpPr>
        <p:spPr bwMode="auto">
          <a:xfrm>
            <a:off x="8072039" y="2364775"/>
            <a:ext cx="4135405" cy="2225544"/>
          </a:xfrm>
          <a:prstGeom prst="borderCallout2">
            <a:avLst>
              <a:gd name="adj1" fmla="val 23606"/>
              <a:gd name="adj2" fmla="val -794"/>
              <a:gd name="adj3" fmla="val 23491"/>
              <a:gd name="adj4" fmla="val -8060"/>
              <a:gd name="adj5" fmla="val 226412"/>
              <a:gd name="adj6" fmla="val -55190"/>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番ポ自動工事依頼</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・ボタン押下により</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へ（ひかり電話）工事依頼情報流通（番ポ工事）を送信する</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・以下条件を満たすオーダを選択した場合に押下可能とする</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182563" indent="-182563" defTabSz="905502"/>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OK</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ボタン押下により</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CUSTOM</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ミニコンへ交換機自動工事要求が正常に送信されている</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182563" indent="-182563"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CUSTOM</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ミニコンから受信したオーダ情報の項目「</a:t>
            </a:r>
            <a:r>
              <a:rPr kumimoji="1" lang="zh-TW"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自ＳＯ情報（記事）</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オーダ記事」</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に番ポ有無が有を示す文言</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が設定されている</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182563" indent="-182563" defTabSz="905502"/>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cap="none" normalizeH="0" baseline="0" dirty="0">
                <a:ln>
                  <a:noFill/>
                </a:ln>
                <a:effectLst/>
                <a:latin typeface="+mn-ea"/>
                <a:ea typeface="+mn-ea"/>
                <a:cs typeface="Meiryo UI" panose="020B0604030504040204" pitchFamily="50" charset="-128"/>
              </a:rPr>
              <a:t>番ポ自動工事依頼ボタンを押下していない、又は番ポ自動工事依頼ボタンを押下したが、</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へ</a:t>
            </a:r>
            <a:r>
              <a:rPr kumimoji="1" lang="ja-JP" altLang="en-US" sz="1000" b="0" i="0" u="none" strike="noStrike" cap="none" normalizeH="0" baseline="0" dirty="0">
                <a:ln>
                  <a:noFill/>
                </a:ln>
                <a:effectLst/>
                <a:latin typeface="+mn-ea"/>
                <a:ea typeface="+mn-ea"/>
                <a:cs typeface="Meiryo UI" panose="020B0604030504040204" pitchFamily="50" charset="-128"/>
              </a:rPr>
              <a:t>（ひかり電話）工事依頼情報流通（番ポ工事）が正常に送信されていない</a:t>
            </a:r>
            <a:r>
              <a:rPr lang="ja-JP" altLang="en-US" sz="1000" dirty="0">
                <a:latin typeface="+mn-ea"/>
                <a:ea typeface="+mn-ea"/>
                <a:cs typeface="Meiryo UI" panose="020B0604030504040204" pitchFamily="50" charset="-128"/>
              </a:rPr>
              <a:t>（詳細は「３．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サーバ（１０／２１）」参照）</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n-ea"/>
              <a:ea typeface="+mn-ea"/>
              <a:cs typeface="Meiryo UI" panose="020B0604030504040204" pitchFamily="50" charset="-128"/>
            </a:endParaRPr>
          </a:p>
          <a:p>
            <a:pPr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AutoShape 81">
            <a:extLst>
              <a:ext uri="{FF2B5EF4-FFF2-40B4-BE49-F238E27FC236}">
                <a16:creationId xmlns:a16="http://schemas.microsoft.com/office/drawing/2014/main" id="{1433A3BF-1C52-0C09-CA48-7963D26150A6}"/>
              </a:ext>
            </a:extLst>
          </p:cNvPr>
          <p:cNvSpPr>
            <a:spLocks/>
          </p:cNvSpPr>
          <p:nvPr/>
        </p:nvSpPr>
        <p:spPr bwMode="auto">
          <a:xfrm>
            <a:off x="8072039" y="4866851"/>
            <a:ext cx="4135405" cy="3822181"/>
          </a:xfrm>
          <a:prstGeom prst="borderCallout2">
            <a:avLst>
              <a:gd name="adj1" fmla="val 23606"/>
              <a:gd name="adj2" fmla="val -794"/>
              <a:gd name="adj3" fmla="val 23491"/>
              <a:gd name="adj4" fmla="val -8060"/>
              <a:gd name="adj5" fmla="val 78459"/>
              <a:gd name="adj6" fmla="val -41359"/>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・ボタン押下により</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から流通した工事結果情報流通（番ポ工事）の流通情報を新規画面（番ポ自動工事結果参照画面）に表示する（番ポ自動工事結果参照画面は</a:t>
            </a:r>
            <a:r>
              <a:rPr lang="ja-JP" altLang="en-US" sz="1000" dirty="0">
                <a:latin typeface="+mn-ea"/>
                <a:ea typeface="+mn-ea"/>
                <a:cs typeface="Meiryo UI" panose="020B0604030504040204" pitchFamily="50" charset="-128"/>
              </a:rPr>
              <a:t>「３．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サーバ（１２／２１）」参照</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へ（ひかり電話）工事依頼情報流通（番ポ工事）が正常に送信されているオーダを選択した場合にボタン押下可能とする</a:t>
            </a:r>
            <a:r>
              <a:rPr lang="ja-JP" altLang="en-US" sz="1000" dirty="0">
                <a:latin typeface="+mn-ea"/>
                <a:ea typeface="+mn-ea"/>
                <a:cs typeface="Meiryo UI" panose="020B0604030504040204" pitchFamily="50" charset="-128"/>
              </a:rPr>
              <a:t>（詳細は「３．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サーバ（１０／２１）」参照）</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r>
              <a:rPr lang="ja-JP" altLang="en-US" sz="1000" dirty="0">
                <a:latin typeface="+mn-ea"/>
                <a:ea typeface="+mn-ea"/>
                <a:cs typeface="Meiryo UI" panose="020B0604030504040204" pitchFamily="50" charset="-128"/>
              </a:rPr>
              <a:t>・ボタン押下時に番ポ工事結果情報が０件の場合、以下メッセージを表示する</a:t>
            </a:r>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n-ea"/>
              <a:ea typeface="+mn-ea"/>
              <a:cs typeface="Meiryo UI" panose="020B0604030504040204" pitchFamily="50" charset="-128"/>
            </a:endParaRPr>
          </a:p>
          <a:p>
            <a:pPr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a:extLst>
              <a:ext uri="{FF2B5EF4-FFF2-40B4-BE49-F238E27FC236}">
                <a16:creationId xmlns:a16="http://schemas.microsoft.com/office/drawing/2014/main" id="{4511B552-E9AF-2223-B10A-AE8B979CC065}"/>
              </a:ext>
            </a:extLst>
          </p:cNvPr>
          <p:cNvSpPr/>
          <p:nvPr/>
        </p:nvSpPr>
        <p:spPr bwMode="auto">
          <a:xfrm>
            <a:off x="4801503" y="7392888"/>
            <a:ext cx="1548000" cy="288000"/>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C28C8EB1-41B3-C874-905F-F10E75844607}"/>
              </a:ext>
            </a:extLst>
          </p:cNvPr>
          <p:cNvSpPr/>
          <p:nvPr/>
        </p:nvSpPr>
        <p:spPr bwMode="auto">
          <a:xfrm>
            <a:off x="4801503" y="7749947"/>
            <a:ext cx="1548000" cy="288000"/>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1" name="表 10">
            <a:extLst>
              <a:ext uri="{FF2B5EF4-FFF2-40B4-BE49-F238E27FC236}">
                <a16:creationId xmlns:a16="http://schemas.microsoft.com/office/drawing/2014/main" id="{7668603A-9387-4E00-70E4-ED93297E9DD5}"/>
              </a:ext>
            </a:extLst>
          </p:cNvPr>
          <p:cNvGraphicFramePr>
            <a:graphicFrameLocks noGrp="1"/>
          </p:cNvGraphicFramePr>
          <p:nvPr>
            <p:extLst>
              <p:ext uri="{D42A27DB-BD31-4B8C-83A1-F6EECF244321}">
                <p14:modId xmlns:p14="http://schemas.microsoft.com/office/powerpoint/2010/main" val="1511769606"/>
              </p:ext>
            </p:extLst>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2</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pic>
        <p:nvPicPr>
          <p:cNvPr id="14" name="図 13" descr="グラフィカル ユーザー インターフェイス, テキスト, アプリケーション&#10;&#10;自動的に生成された説明">
            <a:extLst>
              <a:ext uri="{FF2B5EF4-FFF2-40B4-BE49-F238E27FC236}">
                <a16:creationId xmlns:a16="http://schemas.microsoft.com/office/drawing/2014/main" id="{16FD57AC-D7A0-A649-163E-68B4C2649E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4118" y="6777941"/>
            <a:ext cx="2882667" cy="1755254"/>
          </a:xfrm>
          <a:prstGeom prst="rect">
            <a:avLst/>
          </a:prstGeom>
        </p:spPr>
      </p:pic>
      <p:sp>
        <p:nvSpPr>
          <p:cNvPr id="12" name="楕円 11">
            <a:extLst>
              <a:ext uri="{FF2B5EF4-FFF2-40B4-BE49-F238E27FC236}">
                <a16:creationId xmlns:a16="http://schemas.microsoft.com/office/drawing/2014/main" id="{1D68B742-C332-CED1-B6A9-8B23BB43E149}"/>
              </a:ext>
            </a:extLst>
          </p:cNvPr>
          <p:cNvSpPr/>
          <p:nvPr/>
        </p:nvSpPr>
        <p:spPr bwMode="auto">
          <a:xfrm>
            <a:off x="7801255" y="3432448"/>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54117369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2AADBC0C-B7E0-3253-FB98-CBAAEA3C30B0}"/>
              </a:ext>
            </a:extLst>
          </p:cNvPr>
          <p:cNvSpPr>
            <a:spLocks noGrp="1"/>
          </p:cNvSpPr>
          <p:nvPr>
            <p:ph type="sldNum" sz="quarter" idx="4"/>
          </p:nvPr>
        </p:nvSpPr>
        <p:spPr/>
        <p:txBody>
          <a:bodyPr/>
          <a:lstStyle/>
          <a:p>
            <a:r>
              <a:rPr lang="en-US" altLang="ja-JP"/>
              <a:t>01.3-</a:t>
            </a:r>
            <a:fld id="{4C5E2FD1-144F-442B-9A84-40AAF03513A2}" type="slidenum">
              <a:rPr lang="en-US" altLang="ja-JP" smtClean="0"/>
              <a:pPr/>
              <a:t>12</a:t>
            </a:fld>
            <a:endParaRPr lang="en-US" altLang="ja-JP" dirty="0"/>
          </a:p>
        </p:txBody>
      </p:sp>
      <p:sp>
        <p:nvSpPr>
          <p:cNvPr id="4" name="コンテンツ プレースホルダー 5">
            <a:extLst>
              <a:ext uri="{FF2B5EF4-FFF2-40B4-BE49-F238E27FC236}">
                <a16:creationId xmlns:a16="http://schemas.microsoft.com/office/drawing/2014/main" id="{9E455554-3A24-2C95-C16F-C088022FBD7F}"/>
              </a:ext>
            </a:extLst>
          </p:cNvPr>
          <p:cNvSpPr>
            <a:spLocks noGrp="1"/>
          </p:cNvSpPr>
          <p:nvPr>
            <p:ph sz="quarter" idx="10"/>
          </p:nvPr>
        </p:nvSpPr>
        <p:spPr>
          <a:xfrm>
            <a:off x="190110" y="660139"/>
            <a:ext cx="12456000" cy="1020007"/>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９</a:t>
            </a:r>
            <a:r>
              <a:rPr lang="ja-JP" altLang="en-US" sz="1050" u="sng" dirty="0">
                <a:latin typeface="+mn-ea"/>
                <a:ea typeface="+mn-ea"/>
                <a:cs typeface="Meiryo UI" panose="020B0604030504040204" pitchFamily="50" charset="-128"/>
              </a:rPr>
              <a:t>／２１）</a:t>
            </a:r>
          </a:p>
          <a:p>
            <a:pPr>
              <a:spcBef>
                <a:spcPts val="0"/>
              </a:spcBef>
            </a:pPr>
            <a:r>
              <a:rPr lang="ja-JP" altLang="en-US" dirty="0">
                <a:latin typeface="+mn-ea"/>
              </a:rPr>
              <a:t>　</a:t>
            </a:r>
            <a:r>
              <a:rPr lang="en-US" altLang="ja-JP" sz="1050" u="sng" dirty="0">
                <a:latin typeface="+mn-ea"/>
                <a:ea typeface="+mn-ea"/>
                <a:cs typeface="Meiryo UI" panose="020B0604030504040204" pitchFamily="50" charset="-128"/>
              </a:rPr>
              <a:t>【</a:t>
            </a:r>
            <a:r>
              <a:rPr lang="ja-JP" altLang="en-US" sz="1050" u="sng" dirty="0">
                <a:latin typeface="+mn-ea"/>
                <a:ea typeface="+mn-ea"/>
                <a:cs typeface="Meiryo UI" panose="020B0604030504040204" pitchFamily="50" charset="-128"/>
              </a:rPr>
              <a:t>メタル電話ポートイン</a:t>
            </a:r>
            <a:r>
              <a:rPr lang="en-US" altLang="ja-JP" sz="1050" u="sng" dirty="0">
                <a:latin typeface="+mn-ea"/>
                <a:ea typeface="+mn-ea"/>
                <a:cs typeface="Meiryo UI" panose="020B0604030504040204" pitchFamily="50" charset="-128"/>
              </a:rPr>
              <a:t>】</a:t>
            </a:r>
            <a:endParaRPr lang="en-US" altLang="ja-JP" dirty="0">
              <a:latin typeface="+mn-ea"/>
            </a:endParaRPr>
          </a:p>
          <a:p>
            <a:pPr>
              <a:spcBef>
                <a:spcPts val="0"/>
              </a:spcBef>
            </a:pPr>
            <a:r>
              <a:rPr lang="en-US" altLang="ja-JP" dirty="0">
                <a:latin typeface="+mn-ea"/>
              </a:rPr>
              <a:t>  【</a:t>
            </a:r>
            <a:r>
              <a:rPr lang="ja-JP" altLang="en-US" dirty="0">
                <a:latin typeface="+mn-ea"/>
              </a:rPr>
              <a:t>カ</a:t>
            </a:r>
            <a:r>
              <a:rPr lang="en-US" altLang="ja-JP" dirty="0">
                <a:latin typeface="+mn-ea"/>
              </a:rPr>
              <a:t>】【E】</a:t>
            </a:r>
            <a:r>
              <a:rPr lang="ja-JP" altLang="en-US" dirty="0">
                <a:latin typeface="+mn-ea"/>
              </a:rPr>
              <a:t>工程情報確認画面、</a:t>
            </a:r>
            <a:r>
              <a:rPr lang="en-US" altLang="ja-JP" dirty="0">
                <a:latin typeface="+mn-ea"/>
              </a:rPr>
              <a:t>SO</a:t>
            </a:r>
            <a:r>
              <a:rPr lang="ja-JP" altLang="en-US" dirty="0">
                <a:latin typeface="+mn-ea"/>
              </a:rPr>
              <a:t>完了登録確認画面に以下の変更を行う</a:t>
            </a:r>
          </a:p>
          <a:p>
            <a:pPr>
              <a:spcBef>
                <a:spcPts val="0"/>
              </a:spcBef>
            </a:pPr>
            <a:r>
              <a:rPr lang="ja-JP" altLang="en-US" dirty="0">
                <a:latin typeface="+mn-ea"/>
              </a:rPr>
              <a:t>  ・番ポ自動工事結果参照ボタンを追加し、番ポ自動工事結果参照画面への遷移を可能とする</a:t>
            </a:r>
          </a:p>
          <a:p>
            <a:pPr>
              <a:spcBef>
                <a:spcPts val="0"/>
              </a:spcBef>
            </a:pPr>
            <a:r>
              <a:rPr lang="ja-JP" altLang="en-US" dirty="0">
                <a:latin typeface="+mn-ea"/>
              </a:rPr>
              <a:t>　　</a:t>
            </a:r>
            <a:r>
              <a:rPr lang="zh-TW" altLang="en-US" dirty="0">
                <a:latin typeface="+mn-ea"/>
                <a:ea typeface="+mn-ea"/>
              </a:rPr>
              <a:t>工程情報確認画面</a:t>
            </a:r>
            <a:r>
              <a:rPr lang="ja-JP" altLang="en-US" dirty="0">
                <a:latin typeface="+mn-ea"/>
                <a:ea typeface="+mn-ea"/>
              </a:rPr>
              <a:t>、</a:t>
            </a:r>
            <a:r>
              <a:rPr lang="en-US" altLang="zh-TW" dirty="0">
                <a:latin typeface="+mn-ea"/>
                <a:ea typeface="+mn-ea"/>
              </a:rPr>
              <a:t>SO</a:t>
            </a:r>
            <a:r>
              <a:rPr lang="zh-TW" altLang="en-US" dirty="0">
                <a:latin typeface="+mn-ea"/>
                <a:ea typeface="+mn-ea"/>
              </a:rPr>
              <a:t>完了登録確認画面</a:t>
            </a:r>
            <a:r>
              <a:rPr lang="ja-JP" altLang="en-US" dirty="0">
                <a:latin typeface="+mn-ea"/>
                <a:ea typeface="+mn-ea"/>
              </a:rPr>
              <a:t>の変更内容を以下に示す</a:t>
            </a:r>
            <a:endParaRPr lang="ja-JP" altLang="en-US" sz="1050" dirty="0">
              <a:latin typeface="+mn-ea"/>
              <a:ea typeface="+mn-ea"/>
            </a:endParaRPr>
          </a:p>
          <a:p>
            <a:endParaRPr lang="ja-JP" altLang="en-US" dirty="0">
              <a:latin typeface="+mn-ea"/>
            </a:endParaRPr>
          </a:p>
          <a:p>
            <a:endParaRPr lang="ja-JP" altLang="en-US" dirty="0">
              <a:latin typeface="+mn-ea"/>
            </a:endParaRPr>
          </a:p>
          <a:p>
            <a:endParaRPr lang="en-US" altLang="ja-JP" dirty="0">
              <a:latin typeface="+mn-ea"/>
            </a:endParaRPr>
          </a:p>
        </p:txBody>
      </p:sp>
      <p:graphicFrame>
        <p:nvGraphicFramePr>
          <p:cNvPr id="5" name="表 4">
            <a:extLst>
              <a:ext uri="{FF2B5EF4-FFF2-40B4-BE49-F238E27FC236}">
                <a16:creationId xmlns:a16="http://schemas.microsoft.com/office/drawing/2014/main" id="{C5D394A0-A4E0-B690-9AAD-DD498B2B8F11}"/>
              </a:ext>
            </a:extLst>
          </p:cNvPr>
          <p:cNvGraphicFramePr>
            <a:graphicFrameLocks noGrp="1"/>
          </p:cNvGraphicFramePr>
          <p:nvPr>
            <p:extLst>
              <p:ext uri="{D42A27DB-BD31-4B8C-83A1-F6EECF244321}">
                <p14:modId xmlns:p14="http://schemas.microsoft.com/office/powerpoint/2010/main" val="788640869"/>
              </p:ext>
            </p:extLst>
          </p:nvPr>
        </p:nvGraphicFramePr>
        <p:xfrm>
          <a:off x="297547" y="1776264"/>
          <a:ext cx="12224653" cy="7098718"/>
        </p:xfrm>
        <a:graphic>
          <a:graphicData uri="http://schemas.openxmlformats.org/drawingml/2006/table">
            <a:tbl>
              <a:tblPr/>
              <a:tblGrid>
                <a:gridCol w="12224653">
                  <a:extLst>
                    <a:ext uri="{9D8B030D-6E8A-4147-A177-3AD203B41FA5}">
                      <a16:colId xmlns:a16="http://schemas.microsoft.com/office/drawing/2014/main" val="20000"/>
                    </a:ext>
                  </a:extLst>
                </a:gridCol>
              </a:tblGrid>
              <a:tr h="360040">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工程情報確認画面／</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SO</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完了登録確認画面</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73867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6" name="表 5">
            <a:extLst>
              <a:ext uri="{FF2B5EF4-FFF2-40B4-BE49-F238E27FC236}">
                <a16:creationId xmlns:a16="http://schemas.microsoft.com/office/drawing/2014/main" id="{8C776434-5DBE-81BE-17DE-EBBC57269597}"/>
              </a:ext>
            </a:extLst>
          </p:cNvPr>
          <p:cNvGraphicFramePr>
            <a:graphicFrameLocks noGrp="1"/>
          </p:cNvGraphicFramePr>
          <p:nvPr>
            <p:extLst>
              <p:ext uri="{D42A27DB-BD31-4B8C-83A1-F6EECF244321}">
                <p14:modId xmlns:p14="http://schemas.microsoft.com/office/powerpoint/2010/main" val="2430651579"/>
              </p:ext>
            </p:extLst>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5,6</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pic>
        <p:nvPicPr>
          <p:cNvPr id="8" name="図 7">
            <a:extLst>
              <a:ext uri="{FF2B5EF4-FFF2-40B4-BE49-F238E27FC236}">
                <a16:creationId xmlns:a16="http://schemas.microsoft.com/office/drawing/2014/main" id="{A10AA28C-BF4A-44AE-958F-49EDC66A0A85}"/>
              </a:ext>
            </a:extLst>
          </p:cNvPr>
          <p:cNvPicPr>
            <a:picLocks noChangeAspect="1"/>
          </p:cNvPicPr>
          <p:nvPr/>
        </p:nvPicPr>
        <p:blipFill rotWithShape="1">
          <a:blip r:embed="rId2"/>
          <a:srcRect b="84579"/>
          <a:stretch/>
        </p:blipFill>
        <p:spPr>
          <a:xfrm>
            <a:off x="1207035" y="2553748"/>
            <a:ext cx="4981573" cy="1206448"/>
          </a:xfrm>
          <a:prstGeom prst="rect">
            <a:avLst/>
          </a:prstGeom>
          <a:ln>
            <a:solidFill>
              <a:sysClr val="windowText" lastClr="000000"/>
            </a:solidFill>
          </a:ln>
        </p:spPr>
      </p:pic>
      <p:pic>
        <p:nvPicPr>
          <p:cNvPr id="19" name="図 18">
            <a:extLst>
              <a:ext uri="{FF2B5EF4-FFF2-40B4-BE49-F238E27FC236}">
                <a16:creationId xmlns:a16="http://schemas.microsoft.com/office/drawing/2014/main" id="{EFE9485C-D82D-2593-52A1-25691FA415AC}"/>
              </a:ext>
            </a:extLst>
          </p:cNvPr>
          <p:cNvPicPr>
            <a:picLocks noChangeAspect="1"/>
          </p:cNvPicPr>
          <p:nvPr/>
        </p:nvPicPr>
        <p:blipFill rotWithShape="1">
          <a:blip r:embed="rId2"/>
          <a:srcRect t="84579"/>
          <a:stretch/>
        </p:blipFill>
        <p:spPr>
          <a:xfrm>
            <a:off x="1207034" y="3883245"/>
            <a:ext cx="4981573" cy="1206448"/>
          </a:xfrm>
          <a:prstGeom prst="rect">
            <a:avLst/>
          </a:prstGeom>
          <a:ln>
            <a:solidFill>
              <a:sysClr val="windowText" lastClr="000000"/>
            </a:solidFill>
          </a:ln>
        </p:spPr>
      </p:pic>
      <p:grpSp>
        <p:nvGrpSpPr>
          <p:cNvPr id="23" name="グループ化 22">
            <a:extLst>
              <a:ext uri="{FF2B5EF4-FFF2-40B4-BE49-F238E27FC236}">
                <a16:creationId xmlns:a16="http://schemas.microsoft.com/office/drawing/2014/main" id="{28D4DE1E-8837-7433-A7C0-D607DBBD521A}"/>
              </a:ext>
            </a:extLst>
          </p:cNvPr>
          <p:cNvGrpSpPr/>
          <p:nvPr/>
        </p:nvGrpSpPr>
        <p:grpSpPr>
          <a:xfrm>
            <a:off x="3452363" y="3662195"/>
            <a:ext cx="448531" cy="216024"/>
            <a:chOff x="1166814" y="5330820"/>
            <a:chExt cx="521351" cy="261868"/>
          </a:xfrm>
        </p:grpSpPr>
        <p:sp>
          <p:nvSpPr>
            <p:cNvPr id="24" name="アーチ 23">
              <a:extLst>
                <a:ext uri="{FF2B5EF4-FFF2-40B4-BE49-F238E27FC236}">
                  <a16:creationId xmlns:a16="http://schemas.microsoft.com/office/drawing/2014/main" id="{AD303587-2BF1-04E0-A2A7-AA1DA7513ACE}"/>
                </a:ext>
              </a:extLst>
            </p:cNvPr>
            <p:cNvSpPr/>
            <p:nvPr/>
          </p:nvSpPr>
          <p:spPr bwMode="auto">
            <a:xfrm>
              <a:off x="1166814" y="5376664"/>
              <a:ext cx="265434" cy="216024"/>
            </a:xfrm>
            <a:prstGeom prst="blockArc">
              <a:avLst>
                <a:gd name="adj1" fmla="val 10800000"/>
                <a:gd name="adj2" fmla="val 20727078"/>
                <a:gd name="adj3" fmla="val 8138"/>
              </a:avLst>
            </a:prstGeom>
            <a:solidFill>
              <a:schemeClr val="tx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アーチ 24">
              <a:extLst>
                <a:ext uri="{FF2B5EF4-FFF2-40B4-BE49-F238E27FC236}">
                  <a16:creationId xmlns:a16="http://schemas.microsoft.com/office/drawing/2014/main" id="{E64BF358-8FBA-15E9-54C2-0F0FE0D822D1}"/>
                </a:ext>
              </a:extLst>
            </p:cNvPr>
            <p:cNvSpPr/>
            <p:nvPr/>
          </p:nvSpPr>
          <p:spPr bwMode="auto">
            <a:xfrm rot="10972566">
              <a:off x="1422731" y="5330820"/>
              <a:ext cx="265434" cy="216024"/>
            </a:xfrm>
            <a:prstGeom prst="blockArc">
              <a:avLst>
                <a:gd name="adj1" fmla="val 10800000"/>
                <a:gd name="adj2" fmla="val 20727078"/>
                <a:gd name="adj3" fmla="val 8138"/>
              </a:avLst>
            </a:prstGeom>
            <a:solidFill>
              <a:schemeClr val="tx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26" name="グループ化 25">
            <a:extLst>
              <a:ext uri="{FF2B5EF4-FFF2-40B4-BE49-F238E27FC236}">
                <a16:creationId xmlns:a16="http://schemas.microsoft.com/office/drawing/2014/main" id="{B1C40574-9875-618D-E84B-6A3C5F0CD66D}"/>
              </a:ext>
            </a:extLst>
          </p:cNvPr>
          <p:cNvGrpSpPr/>
          <p:nvPr/>
        </p:nvGrpSpPr>
        <p:grpSpPr>
          <a:xfrm>
            <a:off x="3456691" y="3735041"/>
            <a:ext cx="448531" cy="216024"/>
            <a:chOff x="1166814" y="5330820"/>
            <a:chExt cx="521351" cy="261868"/>
          </a:xfrm>
        </p:grpSpPr>
        <p:sp>
          <p:nvSpPr>
            <p:cNvPr id="27" name="アーチ 26">
              <a:extLst>
                <a:ext uri="{FF2B5EF4-FFF2-40B4-BE49-F238E27FC236}">
                  <a16:creationId xmlns:a16="http://schemas.microsoft.com/office/drawing/2014/main" id="{38D8D062-1704-CBD3-3A8D-C08C15315A2F}"/>
                </a:ext>
              </a:extLst>
            </p:cNvPr>
            <p:cNvSpPr/>
            <p:nvPr/>
          </p:nvSpPr>
          <p:spPr bwMode="auto">
            <a:xfrm>
              <a:off x="1166814" y="5376664"/>
              <a:ext cx="265434" cy="216024"/>
            </a:xfrm>
            <a:prstGeom prst="blockArc">
              <a:avLst>
                <a:gd name="adj1" fmla="val 10800000"/>
                <a:gd name="adj2" fmla="val 20727078"/>
                <a:gd name="adj3" fmla="val 8138"/>
              </a:avLst>
            </a:prstGeom>
            <a:solidFill>
              <a:schemeClr val="tx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アーチ 27">
              <a:extLst>
                <a:ext uri="{FF2B5EF4-FFF2-40B4-BE49-F238E27FC236}">
                  <a16:creationId xmlns:a16="http://schemas.microsoft.com/office/drawing/2014/main" id="{8EDC6F0C-B37E-A1F7-8094-3012DEB7FB6D}"/>
                </a:ext>
              </a:extLst>
            </p:cNvPr>
            <p:cNvSpPr/>
            <p:nvPr/>
          </p:nvSpPr>
          <p:spPr bwMode="auto">
            <a:xfrm rot="10972566">
              <a:off x="1422731" y="5330820"/>
              <a:ext cx="265434" cy="216024"/>
            </a:xfrm>
            <a:prstGeom prst="blockArc">
              <a:avLst>
                <a:gd name="adj1" fmla="val 10800000"/>
                <a:gd name="adj2" fmla="val 20727078"/>
                <a:gd name="adj3" fmla="val 8138"/>
              </a:avLst>
            </a:prstGeom>
            <a:solidFill>
              <a:schemeClr val="tx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pSp>
      <p:pic>
        <p:nvPicPr>
          <p:cNvPr id="30" name="図 29">
            <a:extLst>
              <a:ext uri="{FF2B5EF4-FFF2-40B4-BE49-F238E27FC236}">
                <a16:creationId xmlns:a16="http://schemas.microsoft.com/office/drawing/2014/main" id="{1B83B61A-6D87-4941-97A5-8ED295952D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2796"/>
          <a:stretch/>
        </p:blipFill>
        <p:spPr>
          <a:xfrm>
            <a:off x="1180552" y="5753972"/>
            <a:ext cx="5029199" cy="1114975"/>
          </a:xfrm>
          <a:prstGeom prst="rect">
            <a:avLst/>
          </a:prstGeom>
          <a:ln>
            <a:solidFill>
              <a:sysClr val="windowText" lastClr="000000"/>
            </a:solidFill>
          </a:ln>
        </p:spPr>
      </p:pic>
      <p:pic>
        <p:nvPicPr>
          <p:cNvPr id="31" name="図 30">
            <a:extLst>
              <a:ext uri="{FF2B5EF4-FFF2-40B4-BE49-F238E27FC236}">
                <a16:creationId xmlns:a16="http://schemas.microsoft.com/office/drawing/2014/main" id="{E34EC80E-929B-6549-D717-5018889B69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8403"/>
          <a:stretch/>
        </p:blipFill>
        <p:spPr>
          <a:xfrm>
            <a:off x="1180551" y="6981483"/>
            <a:ext cx="5029199" cy="1399632"/>
          </a:xfrm>
          <a:prstGeom prst="rect">
            <a:avLst/>
          </a:prstGeom>
          <a:ln>
            <a:solidFill>
              <a:sysClr val="windowText" lastClr="000000"/>
            </a:solidFill>
          </a:ln>
        </p:spPr>
      </p:pic>
      <p:grpSp>
        <p:nvGrpSpPr>
          <p:cNvPr id="32" name="グループ化 31">
            <a:extLst>
              <a:ext uri="{FF2B5EF4-FFF2-40B4-BE49-F238E27FC236}">
                <a16:creationId xmlns:a16="http://schemas.microsoft.com/office/drawing/2014/main" id="{E7F69D3C-B547-E9BA-8FF3-31497AA96501}"/>
              </a:ext>
            </a:extLst>
          </p:cNvPr>
          <p:cNvGrpSpPr/>
          <p:nvPr/>
        </p:nvGrpSpPr>
        <p:grpSpPr>
          <a:xfrm>
            <a:off x="3434474" y="6781242"/>
            <a:ext cx="448531" cy="216024"/>
            <a:chOff x="1166814" y="5330820"/>
            <a:chExt cx="521351" cy="261868"/>
          </a:xfrm>
        </p:grpSpPr>
        <p:sp>
          <p:nvSpPr>
            <p:cNvPr id="33" name="アーチ 32">
              <a:extLst>
                <a:ext uri="{FF2B5EF4-FFF2-40B4-BE49-F238E27FC236}">
                  <a16:creationId xmlns:a16="http://schemas.microsoft.com/office/drawing/2014/main" id="{2BAAE6F0-3DFA-E54F-DF57-E78BDA2AAD08}"/>
                </a:ext>
              </a:extLst>
            </p:cNvPr>
            <p:cNvSpPr/>
            <p:nvPr/>
          </p:nvSpPr>
          <p:spPr bwMode="auto">
            <a:xfrm>
              <a:off x="1166814" y="5376664"/>
              <a:ext cx="265434" cy="216024"/>
            </a:xfrm>
            <a:prstGeom prst="blockArc">
              <a:avLst>
                <a:gd name="adj1" fmla="val 10800000"/>
                <a:gd name="adj2" fmla="val 20727078"/>
                <a:gd name="adj3" fmla="val 8138"/>
              </a:avLst>
            </a:prstGeom>
            <a:solidFill>
              <a:schemeClr val="tx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アーチ 33">
              <a:extLst>
                <a:ext uri="{FF2B5EF4-FFF2-40B4-BE49-F238E27FC236}">
                  <a16:creationId xmlns:a16="http://schemas.microsoft.com/office/drawing/2014/main" id="{D341CAAD-B58A-58D1-05E7-772F6D0E1B50}"/>
                </a:ext>
              </a:extLst>
            </p:cNvPr>
            <p:cNvSpPr/>
            <p:nvPr/>
          </p:nvSpPr>
          <p:spPr bwMode="auto">
            <a:xfrm rot="10972566">
              <a:off x="1422731" y="5330820"/>
              <a:ext cx="265434" cy="216024"/>
            </a:xfrm>
            <a:prstGeom prst="blockArc">
              <a:avLst>
                <a:gd name="adj1" fmla="val 10800000"/>
                <a:gd name="adj2" fmla="val 20727078"/>
                <a:gd name="adj3" fmla="val 8138"/>
              </a:avLst>
            </a:prstGeom>
            <a:solidFill>
              <a:schemeClr val="tx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35" name="グループ化 34">
            <a:extLst>
              <a:ext uri="{FF2B5EF4-FFF2-40B4-BE49-F238E27FC236}">
                <a16:creationId xmlns:a16="http://schemas.microsoft.com/office/drawing/2014/main" id="{BECEB9E9-9662-E3E4-3B81-58B7688DCF1D}"/>
              </a:ext>
            </a:extLst>
          </p:cNvPr>
          <p:cNvGrpSpPr/>
          <p:nvPr/>
        </p:nvGrpSpPr>
        <p:grpSpPr>
          <a:xfrm>
            <a:off x="3445363" y="6857053"/>
            <a:ext cx="448531" cy="216024"/>
            <a:chOff x="1166814" y="5330820"/>
            <a:chExt cx="521351" cy="261868"/>
          </a:xfrm>
        </p:grpSpPr>
        <p:sp>
          <p:nvSpPr>
            <p:cNvPr id="36" name="アーチ 35">
              <a:extLst>
                <a:ext uri="{FF2B5EF4-FFF2-40B4-BE49-F238E27FC236}">
                  <a16:creationId xmlns:a16="http://schemas.microsoft.com/office/drawing/2014/main" id="{BCCD2E62-E070-C428-90F7-99519CA55443}"/>
                </a:ext>
              </a:extLst>
            </p:cNvPr>
            <p:cNvSpPr/>
            <p:nvPr/>
          </p:nvSpPr>
          <p:spPr bwMode="auto">
            <a:xfrm>
              <a:off x="1166814" y="5376664"/>
              <a:ext cx="265434" cy="216024"/>
            </a:xfrm>
            <a:prstGeom prst="blockArc">
              <a:avLst>
                <a:gd name="adj1" fmla="val 10800000"/>
                <a:gd name="adj2" fmla="val 20727078"/>
                <a:gd name="adj3" fmla="val 8138"/>
              </a:avLst>
            </a:prstGeom>
            <a:solidFill>
              <a:schemeClr val="tx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アーチ 36">
              <a:extLst>
                <a:ext uri="{FF2B5EF4-FFF2-40B4-BE49-F238E27FC236}">
                  <a16:creationId xmlns:a16="http://schemas.microsoft.com/office/drawing/2014/main" id="{265DDAD8-7FC3-ED32-0AEC-FA68376FCCD9}"/>
                </a:ext>
              </a:extLst>
            </p:cNvPr>
            <p:cNvSpPr/>
            <p:nvPr/>
          </p:nvSpPr>
          <p:spPr bwMode="auto">
            <a:xfrm rot="10972566">
              <a:off x="1422731" y="5330820"/>
              <a:ext cx="265434" cy="216024"/>
            </a:xfrm>
            <a:prstGeom prst="blockArc">
              <a:avLst>
                <a:gd name="adj1" fmla="val 10800000"/>
                <a:gd name="adj2" fmla="val 20727078"/>
                <a:gd name="adj3" fmla="val 8138"/>
              </a:avLst>
            </a:prstGeom>
            <a:solidFill>
              <a:schemeClr val="tx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38" name="テキスト ボックス 37">
            <a:extLst>
              <a:ext uri="{FF2B5EF4-FFF2-40B4-BE49-F238E27FC236}">
                <a16:creationId xmlns:a16="http://schemas.microsoft.com/office/drawing/2014/main" id="{0A14FAAC-BDB3-CFD7-9F37-E6E7B71887C9}"/>
              </a:ext>
            </a:extLst>
          </p:cNvPr>
          <p:cNvSpPr txBox="1"/>
          <p:nvPr/>
        </p:nvSpPr>
        <p:spPr>
          <a:xfrm flipH="1">
            <a:off x="1180551" y="5515736"/>
            <a:ext cx="1656184" cy="152414"/>
          </a:xfrm>
          <a:prstGeom prst="rect">
            <a:avLst/>
          </a:prstGeom>
          <a:noFill/>
        </p:spPr>
        <p:txBody>
          <a:bodyPr wrap="square" lIns="0" tIns="0" rIns="0" bIns="0" rtlCol="0">
            <a:spAutoFit/>
          </a:bodyPr>
          <a:lstStyle/>
          <a:p>
            <a:pPr marL="85725" indent="-85725" algn="l">
              <a:lnSpc>
                <a:spcPct val="110000"/>
              </a:lnSpc>
            </a:pPr>
            <a:r>
              <a:rPr lang="ja-JP" altLang="en-US" sz="1000" dirty="0">
                <a:latin typeface="Meiryo UI"/>
                <a:ea typeface="Meiryo UI"/>
              </a:rPr>
              <a:t>■</a:t>
            </a:r>
            <a:r>
              <a:rPr lang="en-US" altLang="ja-JP" sz="1000" dirty="0">
                <a:latin typeface="Meiryo UI"/>
                <a:ea typeface="Meiryo UI"/>
              </a:rPr>
              <a:t>SO</a:t>
            </a:r>
            <a:r>
              <a:rPr lang="ja-JP" altLang="en-US" sz="1000" dirty="0">
                <a:latin typeface="Meiryo UI"/>
                <a:ea typeface="Meiryo UI"/>
              </a:rPr>
              <a:t>完了登録確認画面</a:t>
            </a:r>
            <a:endParaRPr lang="en-US" altLang="ja-JP" sz="1000" dirty="0">
              <a:latin typeface="Meiryo UI"/>
              <a:ea typeface="Meiryo UI"/>
            </a:endParaRPr>
          </a:p>
        </p:txBody>
      </p:sp>
      <p:sp>
        <p:nvSpPr>
          <p:cNvPr id="39" name="テキスト ボックス 38">
            <a:extLst>
              <a:ext uri="{FF2B5EF4-FFF2-40B4-BE49-F238E27FC236}">
                <a16:creationId xmlns:a16="http://schemas.microsoft.com/office/drawing/2014/main" id="{59DDB6D5-6918-D2E2-88C9-12FB357D24F7}"/>
              </a:ext>
            </a:extLst>
          </p:cNvPr>
          <p:cNvSpPr txBox="1"/>
          <p:nvPr/>
        </p:nvSpPr>
        <p:spPr>
          <a:xfrm flipH="1">
            <a:off x="1166590" y="2321282"/>
            <a:ext cx="1656184" cy="152414"/>
          </a:xfrm>
          <a:prstGeom prst="rect">
            <a:avLst/>
          </a:prstGeom>
          <a:noFill/>
        </p:spPr>
        <p:txBody>
          <a:bodyPr wrap="square" lIns="0" tIns="0" rIns="0" bIns="0" rtlCol="0">
            <a:spAutoFit/>
          </a:bodyPr>
          <a:lstStyle/>
          <a:p>
            <a:pPr marL="85725" indent="-85725" algn="l">
              <a:lnSpc>
                <a:spcPct val="110000"/>
              </a:lnSpc>
            </a:pPr>
            <a:r>
              <a:rPr lang="ja-JP" altLang="en-US" sz="1000" dirty="0">
                <a:latin typeface="Meiryo UI"/>
                <a:ea typeface="Meiryo UI"/>
              </a:rPr>
              <a:t>■工程情報確認画面</a:t>
            </a:r>
            <a:endParaRPr lang="en-US" altLang="ja-JP" sz="1000" dirty="0">
              <a:latin typeface="Meiryo UI"/>
              <a:ea typeface="Meiryo UI"/>
            </a:endParaRPr>
          </a:p>
        </p:txBody>
      </p:sp>
      <p:sp>
        <p:nvSpPr>
          <p:cNvPr id="40" name="正方形/長方形 39">
            <a:extLst>
              <a:ext uri="{FF2B5EF4-FFF2-40B4-BE49-F238E27FC236}">
                <a16:creationId xmlns:a16="http://schemas.microsoft.com/office/drawing/2014/main" id="{3980B852-02E3-C018-177F-EE069A556C7F}"/>
              </a:ext>
            </a:extLst>
          </p:cNvPr>
          <p:cNvSpPr/>
          <p:nvPr/>
        </p:nvSpPr>
        <p:spPr bwMode="auto">
          <a:xfrm>
            <a:off x="2705247" y="4516213"/>
            <a:ext cx="626922" cy="395550"/>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正方形/長方形 40">
            <a:extLst>
              <a:ext uri="{FF2B5EF4-FFF2-40B4-BE49-F238E27FC236}">
                <a16:creationId xmlns:a16="http://schemas.microsoft.com/office/drawing/2014/main" id="{EFD63569-24E1-D552-BBE4-5D8FFDFB1543}"/>
              </a:ext>
            </a:extLst>
          </p:cNvPr>
          <p:cNvSpPr/>
          <p:nvPr/>
        </p:nvSpPr>
        <p:spPr bwMode="auto">
          <a:xfrm>
            <a:off x="2705247" y="7824516"/>
            <a:ext cx="626922" cy="395550"/>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AutoShape 81">
            <a:extLst>
              <a:ext uri="{FF2B5EF4-FFF2-40B4-BE49-F238E27FC236}">
                <a16:creationId xmlns:a16="http://schemas.microsoft.com/office/drawing/2014/main" id="{DD6EB67E-F64F-132D-C942-ED2DD16EFF8B}"/>
              </a:ext>
            </a:extLst>
          </p:cNvPr>
          <p:cNvSpPr>
            <a:spLocks/>
          </p:cNvSpPr>
          <p:nvPr/>
        </p:nvSpPr>
        <p:spPr bwMode="auto">
          <a:xfrm>
            <a:off x="7135974" y="2560308"/>
            <a:ext cx="4233378" cy="4215317"/>
          </a:xfrm>
          <a:prstGeom prst="borderCallout2">
            <a:avLst>
              <a:gd name="adj1" fmla="val 23606"/>
              <a:gd name="adj2" fmla="val -794"/>
              <a:gd name="adj3" fmla="val 23491"/>
              <a:gd name="adj4" fmla="val -8060"/>
              <a:gd name="adj5" fmla="val 57198"/>
              <a:gd name="adj6" fmla="val -92176"/>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・ボタン押下により</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から流通した工事結果情報流通（番ポ工事）の流通情報を新規画面（番ポ自動工事結果参照画面）に表示する（番ポ自動工事結果参照画面は</a:t>
            </a:r>
            <a:r>
              <a:rPr lang="ja-JP" altLang="en-US" sz="1000" dirty="0">
                <a:latin typeface="+mn-ea"/>
                <a:ea typeface="+mn-ea"/>
                <a:cs typeface="Meiryo UI" panose="020B0604030504040204" pitchFamily="50" charset="-128"/>
              </a:rPr>
              <a:t>「３．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サーバ（１２／２１）」参照</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へ（ひかり電話）工事依頼情報流通（番ポ工事）が正常に送信されている場合にボタン押下可能とする。正常に送信されていない場合、ボタンは非活性となる</a:t>
            </a:r>
            <a:r>
              <a:rPr lang="ja-JP" altLang="en-US" sz="1000" dirty="0">
                <a:latin typeface="+mn-ea"/>
                <a:ea typeface="+mn-ea"/>
                <a:cs typeface="Meiryo UI" panose="020B0604030504040204" pitchFamily="50" charset="-128"/>
              </a:rPr>
              <a:t>（詳細は「３．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サーバ（１０／２１）」参照）</a:t>
            </a:r>
            <a:endParaRPr lang="en-US" altLang="ja-JP" sz="1000" dirty="0">
              <a:latin typeface="+mn-ea"/>
              <a:ea typeface="+mn-ea"/>
              <a:cs typeface="Meiryo UI" panose="020B0604030504040204" pitchFamily="50" charset="-128"/>
            </a:endParaRPr>
          </a:p>
          <a:p>
            <a:pPr marL="85725" indent="-85725" defTabSz="905502"/>
            <a:r>
              <a:rPr lang="ja-JP" altLang="en-US" sz="1000" dirty="0">
                <a:latin typeface="+mn-ea"/>
                <a:ea typeface="+mn-ea"/>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r>
              <a:rPr lang="ja-JP" altLang="en-US" sz="1000" dirty="0">
                <a:latin typeface="+mn-ea"/>
                <a:ea typeface="+mn-ea"/>
                <a:cs typeface="Meiryo UI" panose="020B0604030504040204" pitchFamily="50" charset="-128"/>
              </a:rPr>
              <a:t>・ボタン押下時に番ポ工事結果情報が０件の場合、以下メッセージを表示する</a:t>
            </a:r>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n-ea"/>
              <a:ea typeface="+mn-ea"/>
              <a:cs typeface="Meiryo UI" panose="020B0604030504040204" pitchFamily="50" charset="-128"/>
            </a:endParaRPr>
          </a:p>
          <a:p>
            <a:pPr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p:txBody>
      </p:sp>
      <p:pic>
        <p:nvPicPr>
          <p:cNvPr id="43" name="図 42" descr="グラフィカル ユーザー インターフェイス, テキスト, アプリケーション&#10;&#10;自動的に生成された説明">
            <a:extLst>
              <a:ext uri="{FF2B5EF4-FFF2-40B4-BE49-F238E27FC236}">
                <a16:creationId xmlns:a16="http://schemas.microsoft.com/office/drawing/2014/main" id="{5F269160-31CD-55AE-99ED-1F137DC6F0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8053" y="4713988"/>
            <a:ext cx="2882667" cy="1755254"/>
          </a:xfrm>
          <a:prstGeom prst="rect">
            <a:avLst/>
          </a:prstGeom>
        </p:spPr>
      </p:pic>
      <p:cxnSp>
        <p:nvCxnSpPr>
          <p:cNvPr id="45" name="直線コネクタ 44">
            <a:extLst>
              <a:ext uri="{FF2B5EF4-FFF2-40B4-BE49-F238E27FC236}">
                <a16:creationId xmlns:a16="http://schemas.microsoft.com/office/drawing/2014/main" id="{E3975CF5-4F23-7E81-E912-0F9C1797472A}"/>
              </a:ext>
            </a:extLst>
          </p:cNvPr>
          <p:cNvCxnSpPr>
            <a:cxnSpLocks/>
            <a:stCxn id="41" idx="3"/>
          </p:cNvCxnSpPr>
          <p:nvPr/>
        </p:nvCxnSpPr>
        <p:spPr>
          <a:xfrm flipV="1">
            <a:off x="3332169" y="3576464"/>
            <a:ext cx="3760585" cy="4445827"/>
          </a:xfrm>
          <a:prstGeom prst="line">
            <a:avLst/>
          </a:prstGeom>
          <a:ln w="127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楕円 49">
            <a:extLst>
              <a:ext uri="{FF2B5EF4-FFF2-40B4-BE49-F238E27FC236}">
                <a16:creationId xmlns:a16="http://schemas.microsoft.com/office/drawing/2014/main" id="{F7332438-0955-5AE3-7276-0142013AE18B}"/>
              </a:ext>
            </a:extLst>
          </p:cNvPr>
          <p:cNvSpPr/>
          <p:nvPr/>
        </p:nvSpPr>
        <p:spPr bwMode="auto">
          <a:xfrm>
            <a:off x="12161440" y="17674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246134788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996EF56B-B8C6-20FD-6486-40865AAA01BD}"/>
              </a:ext>
            </a:extLst>
          </p:cNvPr>
          <p:cNvSpPr>
            <a:spLocks noGrp="1"/>
          </p:cNvSpPr>
          <p:nvPr>
            <p:ph type="sldNum" sz="quarter" idx="4"/>
          </p:nvPr>
        </p:nvSpPr>
        <p:spPr/>
        <p:txBody>
          <a:bodyPr/>
          <a:lstStyle/>
          <a:p>
            <a:r>
              <a:rPr lang="en-US" altLang="ja-JP" dirty="0"/>
              <a:t>01.3-</a:t>
            </a:r>
            <a:fld id="{4C5E2FD1-144F-442B-9A84-40AAF03513A2}" type="slidenum">
              <a:rPr lang="en-US" altLang="ja-JP" smtClean="0"/>
              <a:pPr/>
              <a:t>13</a:t>
            </a:fld>
            <a:endParaRPr lang="en-US" altLang="ja-JP" dirty="0"/>
          </a:p>
        </p:txBody>
      </p:sp>
      <p:sp>
        <p:nvSpPr>
          <p:cNvPr id="5" name="コンテンツ プレースホルダー 5">
            <a:extLst>
              <a:ext uri="{FF2B5EF4-FFF2-40B4-BE49-F238E27FC236}">
                <a16:creationId xmlns:a16="http://schemas.microsoft.com/office/drawing/2014/main" id="{8601834B-FB59-E4FB-5E19-8A86CC80007B}"/>
              </a:ext>
            </a:extLst>
          </p:cNvPr>
          <p:cNvSpPr>
            <a:spLocks noGrp="1"/>
          </p:cNvSpPr>
          <p:nvPr>
            <p:ph sz="quarter" idx="10"/>
          </p:nvPr>
        </p:nvSpPr>
        <p:spPr>
          <a:xfrm>
            <a:off x="190110" y="660135"/>
            <a:ext cx="12456000" cy="1432119"/>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サーバ（１０／２１）</a:t>
            </a:r>
          </a:p>
          <a:p>
            <a:pPr>
              <a:spcBef>
                <a:spcPts val="0"/>
              </a:spcBef>
            </a:pPr>
            <a:r>
              <a:rPr lang="ja-JP" altLang="en-US" dirty="0">
                <a:latin typeface="+mn-ea"/>
              </a:rPr>
              <a:t>　</a:t>
            </a:r>
            <a:r>
              <a:rPr lang="en-US" altLang="ja-JP" sz="1050" u="sng" dirty="0">
                <a:latin typeface="+mn-ea"/>
                <a:ea typeface="+mn-ea"/>
                <a:cs typeface="Meiryo UI" panose="020B0604030504040204" pitchFamily="50" charset="-128"/>
              </a:rPr>
              <a:t>【</a:t>
            </a:r>
            <a:r>
              <a:rPr lang="ja-JP" altLang="en-US" sz="1050" u="sng" dirty="0">
                <a:latin typeface="+mn-ea"/>
                <a:ea typeface="+mn-ea"/>
                <a:cs typeface="Meiryo UI" panose="020B0604030504040204" pitchFamily="50" charset="-128"/>
              </a:rPr>
              <a:t>メタル電話ポートイン</a:t>
            </a:r>
            <a:r>
              <a:rPr lang="en-US" altLang="ja-JP" sz="1050" u="sng" dirty="0">
                <a:latin typeface="+mn-ea"/>
                <a:ea typeface="+mn-ea"/>
                <a:cs typeface="Meiryo UI" panose="020B0604030504040204" pitchFamily="50" charset="-128"/>
              </a:rPr>
              <a:t>】</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】【C】</a:t>
            </a:r>
            <a:r>
              <a:rPr lang="ja-JP" altLang="en-US" dirty="0">
                <a:latin typeface="+mn-ea"/>
              </a:rPr>
              <a:t>交換機自動工事オーダ選択画面に以下の変更を行う</a:t>
            </a:r>
          </a:p>
          <a:p>
            <a:pPr>
              <a:spcBef>
                <a:spcPts val="0"/>
              </a:spcBef>
            </a:pPr>
            <a:r>
              <a:rPr lang="ja-JP" altLang="en-US" dirty="0">
                <a:latin typeface="+mn-ea"/>
              </a:rPr>
              <a:t>　・番ポ自動工事依頼ボタンを追加し、</a:t>
            </a:r>
            <a:r>
              <a:rPr lang="en-US" altLang="ja-JP" dirty="0">
                <a:latin typeface="+mn-ea"/>
              </a:rPr>
              <a:t>BB-CASTAR</a:t>
            </a:r>
            <a:r>
              <a:rPr lang="ja-JP" altLang="en-US" dirty="0">
                <a:latin typeface="+mn-ea"/>
              </a:rPr>
              <a:t>に（ひかり電話）工事依頼情報流通（番ポ工事）を送信可能とする</a:t>
            </a:r>
          </a:p>
          <a:p>
            <a:pPr>
              <a:spcBef>
                <a:spcPts val="0"/>
              </a:spcBef>
            </a:pPr>
            <a:r>
              <a:rPr lang="ja-JP" altLang="en-US" dirty="0">
                <a:latin typeface="+mn-ea"/>
              </a:rPr>
              <a:t>　・番ポ自動工事結果参照ボタンを追加し、番ポ自動工事結果参照画面への遷移を可能とする</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カ</a:t>
            </a:r>
            <a:r>
              <a:rPr lang="en-US" altLang="ja-JP" dirty="0">
                <a:latin typeface="+mn-ea"/>
              </a:rPr>
              <a:t>】【E】</a:t>
            </a:r>
            <a:r>
              <a:rPr lang="ja-JP" altLang="en-US" dirty="0">
                <a:latin typeface="+mn-ea"/>
              </a:rPr>
              <a:t>工程情報確認画面、</a:t>
            </a:r>
            <a:r>
              <a:rPr lang="en-US" altLang="ja-JP" dirty="0">
                <a:latin typeface="+mn-ea"/>
              </a:rPr>
              <a:t>SO</a:t>
            </a:r>
            <a:r>
              <a:rPr lang="ja-JP" altLang="en-US" dirty="0">
                <a:latin typeface="+mn-ea"/>
              </a:rPr>
              <a:t>完了登録確認画面に以下の変更を行う</a:t>
            </a:r>
          </a:p>
          <a:p>
            <a:pPr>
              <a:spcBef>
                <a:spcPts val="0"/>
              </a:spcBef>
            </a:pPr>
            <a:r>
              <a:rPr lang="ja-JP" altLang="en-US" dirty="0">
                <a:latin typeface="+mn-ea"/>
              </a:rPr>
              <a:t>  ・番ポ自動工事結果参照ボタンを追加し、番ポ自動工事結果参照画面への遷移を可能とする</a:t>
            </a:r>
            <a:endParaRPr lang="en-US" altLang="ja-JP" dirty="0">
              <a:latin typeface="+mn-ea"/>
            </a:endParaRPr>
          </a:p>
          <a:p>
            <a:pPr>
              <a:spcBef>
                <a:spcPts val="0"/>
              </a:spcBef>
            </a:pPr>
            <a:r>
              <a:rPr lang="ja-JP" altLang="en-US" dirty="0">
                <a:solidFill>
                  <a:srgbClr val="FF0000"/>
                </a:solidFill>
                <a:latin typeface="+mn-ea"/>
              </a:rPr>
              <a:t>　　</a:t>
            </a:r>
            <a:r>
              <a:rPr lang="ja-JP" altLang="en-US" sz="1050" dirty="0">
                <a:latin typeface="+mn-lt"/>
                <a:ea typeface="+mn-ea"/>
              </a:rPr>
              <a:t>番ポ自動工事依頼ボタン、</a:t>
            </a:r>
            <a:r>
              <a:rPr kumimoji="1" lang="ja-JP" altLang="en-US" sz="105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lang="ja-JP" altLang="en-US" sz="1050" dirty="0">
                <a:latin typeface="+mn-lt"/>
                <a:ea typeface="+mn-ea"/>
              </a:rPr>
              <a:t>ボタン、</a:t>
            </a:r>
            <a:r>
              <a:rPr kumimoji="1" lang="ja-JP" altLang="en-US" sz="105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番ポ自動工事結果確認ボタン</a:t>
            </a:r>
            <a:r>
              <a:rPr lang="ja-JP" altLang="en-US" sz="1050" dirty="0">
                <a:latin typeface="+mn-lt"/>
                <a:ea typeface="+mn-ea"/>
              </a:rPr>
              <a:t>の押下可否制御を以下に示す</a:t>
            </a:r>
            <a:endParaRPr lang="ja-JP" altLang="en-US" dirty="0">
              <a:latin typeface="+mn-ea"/>
            </a:endParaRPr>
          </a:p>
          <a:p>
            <a:endParaRPr lang="en-US" altLang="ja-JP" dirty="0">
              <a:latin typeface="+mn-ea"/>
            </a:endParaRPr>
          </a:p>
        </p:txBody>
      </p:sp>
      <p:sp>
        <p:nvSpPr>
          <p:cNvPr id="7" name="テキスト ボックス 6">
            <a:extLst>
              <a:ext uri="{FF2B5EF4-FFF2-40B4-BE49-F238E27FC236}">
                <a16:creationId xmlns:a16="http://schemas.microsoft.com/office/drawing/2014/main" id="{3514890C-B6A0-C5FE-D7DC-69CD7E5FDF0B}"/>
              </a:ext>
            </a:extLst>
          </p:cNvPr>
          <p:cNvSpPr txBox="1"/>
          <p:nvPr/>
        </p:nvSpPr>
        <p:spPr>
          <a:xfrm>
            <a:off x="398632" y="6033363"/>
            <a:ext cx="5305940" cy="152414"/>
          </a:xfrm>
          <a:prstGeom prst="rect">
            <a:avLst/>
          </a:prstGeom>
          <a:noFill/>
        </p:spPr>
        <p:txBody>
          <a:bodyPr wrap="none" lIns="0" tIns="0" rIns="0" bIns="0" rtlCol="0">
            <a:spAutoFit/>
          </a:bodyPr>
          <a:lstStyle/>
          <a:p>
            <a:pPr algn="l">
              <a:lnSpc>
                <a:spcPct val="110000"/>
              </a:lnSpc>
            </a:pPr>
            <a:r>
              <a:rPr lang="ja-JP" altLang="en-US" sz="1000" dirty="0">
                <a:solidFill>
                  <a:prstClr val="black"/>
                </a:solidFill>
                <a:latin typeface="Meiryo UI"/>
                <a:ea typeface="Meiryo UI"/>
              </a:rPr>
              <a:t>注）</a:t>
            </a:r>
            <a:r>
              <a:rPr lang="en-US" altLang="ja-JP" sz="1000" dirty="0">
                <a:solidFill>
                  <a:prstClr val="black"/>
                </a:solidFill>
                <a:latin typeface="Meiryo UI"/>
                <a:ea typeface="Meiryo UI"/>
              </a:rPr>
              <a:t>*1</a:t>
            </a:r>
            <a:r>
              <a:rPr lang="ja-JP" altLang="en-US" sz="1000" dirty="0">
                <a:solidFill>
                  <a:prstClr val="black"/>
                </a:solidFill>
                <a:latin typeface="Meiryo UI"/>
                <a:ea typeface="Meiryo UI"/>
              </a:rPr>
              <a:t>：</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lang="ja-JP" altLang="en-US" sz="1000" b="0" dirty="0">
                <a:solidFill>
                  <a:srgbClr val="000000"/>
                </a:solidFill>
                <a:latin typeface="+mn-lt"/>
                <a:ea typeface="+mn-ea"/>
              </a:rPr>
              <a:t>ボタン</a:t>
            </a:r>
            <a:r>
              <a:rPr lang="ja-JP" altLang="en-US" sz="1000" dirty="0">
                <a:solidFill>
                  <a:srgbClr val="000000"/>
                </a:solidFill>
                <a:latin typeface="Meiryo UI"/>
                <a:ea typeface="Meiryo UI"/>
              </a:rPr>
              <a:t>押下不可のため、番ポ自動工事結果参照画面に遷移しない</a:t>
            </a:r>
            <a:endParaRPr lang="en-US" altLang="ja-JP" sz="1000" dirty="0">
              <a:solidFill>
                <a:srgbClr val="000000"/>
              </a:solidFill>
              <a:latin typeface="Meiryo UI"/>
              <a:ea typeface="Meiryo UI"/>
            </a:endParaRPr>
          </a:p>
        </p:txBody>
      </p:sp>
      <p:sp>
        <p:nvSpPr>
          <p:cNvPr id="9" name="テキスト ボックス 8">
            <a:extLst>
              <a:ext uri="{FF2B5EF4-FFF2-40B4-BE49-F238E27FC236}">
                <a16:creationId xmlns:a16="http://schemas.microsoft.com/office/drawing/2014/main" id="{C00B78E4-A9D0-5F79-CF06-E919361A056A}"/>
              </a:ext>
            </a:extLst>
          </p:cNvPr>
          <p:cNvSpPr txBox="1"/>
          <p:nvPr/>
        </p:nvSpPr>
        <p:spPr>
          <a:xfrm>
            <a:off x="227313" y="6565621"/>
            <a:ext cx="9845896" cy="321691"/>
          </a:xfrm>
          <a:prstGeom prst="rect">
            <a:avLst/>
          </a:prstGeom>
          <a:noFill/>
        </p:spPr>
        <p:txBody>
          <a:bodyPr wrap="square" lIns="0" tIns="0" rIns="0" bIns="0" rtlCol="0">
            <a:spAutoFit/>
          </a:bodyPr>
          <a:lstStyle/>
          <a:p>
            <a:pPr marL="85725" indent="-85725" algn="l">
              <a:lnSpc>
                <a:spcPct val="110000"/>
              </a:lnSpc>
            </a:pPr>
            <a:r>
              <a:rPr lang="ja-JP" altLang="en-US" sz="1000" dirty="0">
                <a:latin typeface="Meiryo UI"/>
                <a:ea typeface="Meiryo UI"/>
              </a:rPr>
              <a:t>・工事日がリリース日よりも前のオーダについては、</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CUSTOM</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ミニコンから受信したオーダ情報の項目「</a:t>
            </a:r>
            <a:r>
              <a:rPr kumimoji="1" lang="zh-TW"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自ＳＯ情報（記事）</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／オーダ記事」</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に番ポ有無が有を示す文言</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a:ea typeface="Meiryo UI"/>
              </a:rPr>
              <a:t>が設定されていないため、</a:t>
            </a:r>
            <a:r>
              <a:rPr lang="ja-JP" altLang="en-US" sz="1000" b="0" dirty="0">
                <a:latin typeface="+mn-lt"/>
                <a:ea typeface="+mn-ea"/>
              </a:rPr>
              <a:t>番ポ自動工事依頼ボタン</a:t>
            </a:r>
            <a:r>
              <a:rPr lang="ja-JP" altLang="en-US" sz="1000" b="0" dirty="0">
                <a:latin typeface="Meiryo UI"/>
                <a:ea typeface="Meiryo UI"/>
              </a:rPr>
              <a:t>は押下不可</a:t>
            </a:r>
            <a:r>
              <a:rPr lang="ja-JP" altLang="en-US" sz="1000" dirty="0">
                <a:latin typeface="Meiryo UI"/>
                <a:ea typeface="Meiryo UI"/>
              </a:rPr>
              <a:t>であり</a:t>
            </a:r>
            <a:r>
              <a:rPr lang="ja-JP" altLang="en-US" sz="1000" b="0" dirty="0">
                <a:latin typeface="Meiryo UI"/>
                <a:ea typeface="Meiryo UI"/>
              </a:rPr>
              <a:t>番ポ工事依頼は実施不可となる</a:t>
            </a:r>
            <a:endParaRPr lang="en-US" altLang="ja-JP" sz="1000" b="0" dirty="0">
              <a:latin typeface="Meiryo UI"/>
              <a:ea typeface="Meiryo UI"/>
            </a:endParaRPr>
          </a:p>
        </p:txBody>
      </p:sp>
      <p:sp>
        <p:nvSpPr>
          <p:cNvPr id="2" name="テキスト ボックス 1">
            <a:extLst>
              <a:ext uri="{FF2B5EF4-FFF2-40B4-BE49-F238E27FC236}">
                <a16:creationId xmlns:a16="http://schemas.microsoft.com/office/drawing/2014/main" id="{27FF5A68-6052-E251-7A19-4E157AC88379}"/>
              </a:ext>
            </a:extLst>
          </p:cNvPr>
          <p:cNvSpPr txBox="1"/>
          <p:nvPr/>
        </p:nvSpPr>
        <p:spPr>
          <a:xfrm>
            <a:off x="222300" y="2209356"/>
            <a:ext cx="11934680" cy="321691"/>
          </a:xfrm>
          <a:prstGeom prst="rect">
            <a:avLst/>
          </a:prstGeom>
          <a:noFill/>
        </p:spPr>
        <p:txBody>
          <a:bodyPr wrap="square" lIns="0" tIns="0" rIns="0" bIns="0" rtlCol="0">
            <a:spAutoFit/>
          </a:bodyPr>
          <a:lstStyle/>
          <a:p>
            <a:pPr marL="85725" indent="-85725" algn="l">
              <a:lnSpc>
                <a:spcPct val="110000"/>
              </a:lnSpc>
            </a:pPr>
            <a:r>
              <a:rPr lang="ja-JP" altLang="en-US" sz="1000" dirty="0">
                <a:latin typeface="Meiryo UI"/>
                <a:ea typeface="Meiryo UI"/>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番ポ自動工事依頼ボタン押下後の各ボタンの押下可否は、</a:t>
            </a:r>
            <a:r>
              <a:rPr lang="ja-JP" altLang="en-US" sz="1000" dirty="0">
                <a:latin typeface="+mn-ea"/>
                <a:ea typeface="+mn-ea"/>
              </a:rPr>
              <a:t>（ひかり電話）工事依頼情報流通（番ポ工事）</a:t>
            </a:r>
            <a:r>
              <a:rPr lang="en-US" altLang="ja-JP" sz="1000" dirty="0">
                <a:latin typeface="+mn-ea"/>
                <a:ea typeface="+mn-ea"/>
              </a:rPr>
              <a:t>IF</a:t>
            </a:r>
            <a:r>
              <a:rPr lang="ja-JP" altLang="en-US" sz="1000" dirty="0">
                <a:latin typeface="+mn-ea"/>
                <a:ea typeface="+mn-ea"/>
              </a:rPr>
              <a:t>に対して</a:t>
            </a:r>
            <a:r>
              <a:rPr lang="en-US" altLang="ja-JP" sz="1000" dirty="0">
                <a:latin typeface="+mn-ea"/>
                <a:ea typeface="+mn-ea"/>
              </a:rPr>
              <a:t>BB-CASTAR</a:t>
            </a:r>
            <a:r>
              <a:rPr lang="ja-JP" altLang="en-US" sz="1000" dirty="0">
                <a:latin typeface="+mn-ea"/>
                <a:ea typeface="+mn-ea"/>
              </a:rPr>
              <a:t>から応答電文で返却される「</a:t>
            </a:r>
            <a:r>
              <a:rPr lang="en-US" altLang="ja-JP" sz="1000" dirty="0">
                <a:latin typeface="+mn-ea"/>
                <a:ea typeface="+mn-ea"/>
              </a:rPr>
              <a:t>BB-CASTAR</a:t>
            </a:r>
            <a:r>
              <a:rPr lang="ja-JP" altLang="en-US" sz="1000" dirty="0">
                <a:latin typeface="+mn-ea"/>
                <a:ea typeface="+mn-ea"/>
              </a:rPr>
              <a:t>処理結果コード」をもとに</a:t>
            </a:r>
            <a:r>
              <a:rPr lang="en-US" altLang="ja-JP" sz="1000" dirty="0">
                <a:latin typeface="+mn-ea"/>
                <a:ea typeface="+mn-ea"/>
              </a:rPr>
              <a:t>HHC</a:t>
            </a:r>
            <a:r>
              <a:rPr lang="ja-JP" altLang="en-US" sz="1000" dirty="0">
                <a:latin typeface="+mn-ea"/>
                <a:ea typeface="+mn-ea"/>
              </a:rPr>
              <a:t>サーバにて設定する番ポ自動工事ステータスをもとに制御する。</a:t>
            </a:r>
            <a:r>
              <a:rPr lang="ja-JP" altLang="en-US" sz="1000" dirty="0">
                <a:latin typeface="Meiryo UI"/>
                <a:ea typeface="Meiryo UI"/>
              </a:rPr>
              <a:t>押下可否制御を以下に示す</a:t>
            </a:r>
            <a:endParaRPr lang="en-US" altLang="ja-JP" sz="1000" dirty="0">
              <a:latin typeface="Meiryo UI"/>
              <a:ea typeface="Meiryo UI"/>
            </a:endParaRPr>
          </a:p>
        </p:txBody>
      </p:sp>
      <p:graphicFrame>
        <p:nvGraphicFramePr>
          <p:cNvPr id="6" name="表 5">
            <a:extLst>
              <a:ext uri="{FF2B5EF4-FFF2-40B4-BE49-F238E27FC236}">
                <a16:creationId xmlns:a16="http://schemas.microsoft.com/office/drawing/2014/main" id="{3ACC1480-979E-7653-FD39-D1917313335C}"/>
              </a:ext>
            </a:extLst>
          </p:cNvPr>
          <p:cNvGraphicFramePr>
            <a:graphicFrameLocks noGrp="1"/>
          </p:cNvGraphicFramePr>
          <p:nvPr>
            <p:extLst>
              <p:ext uri="{D42A27DB-BD31-4B8C-83A1-F6EECF244321}">
                <p14:modId xmlns:p14="http://schemas.microsoft.com/office/powerpoint/2010/main" val="2509783559"/>
              </p:ext>
            </p:extLst>
          </p:nvPr>
        </p:nvGraphicFramePr>
        <p:xfrm>
          <a:off x="358408" y="2595005"/>
          <a:ext cx="11448000" cy="3374400"/>
        </p:xfrm>
        <a:graphic>
          <a:graphicData uri="http://schemas.openxmlformats.org/drawingml/2006/table">
            <a:tbl>
              <a:tblPr firstRow="1" bandRow="1">
                <a:tableStyleId>{5C22544A-7EE6-4342-B048-85BDC9FD1C3A}</a:tableStyleId>
              </a:tblPr>
              <a:tblGrid>
                <a:gridCol w="2592000">
                  <a:extLst>
                    <a:ext uri="{9D8B030D-6E8A-4147-A177-3AD203B41FA5}">
                      <a16:colId xmlns:a16="http://schemas.microsoft.com/office/drawing/2014/main" val="1529878492"/>
                    </a:ext>
                  </a:extLst>
                </a:gridCol>
                <a:gridCol w="1008000">
                  <a:extLst>
                    <a:ext uri="{9D8B030D-6E8A-4147-A177-3AD203B41FA5}">
                      <a16:colId xmlns:a16="http://schemas.microsoft.com/office/drawing/2014/main" val="1721338839"/>
                    </a:ext>
                  </a:extLst>
                </a:gridCol>
                <a:gridCol w="1800000">
                  <a:extLst>
                    <a:ext uri="{9D8B030D-6E8A-4147-A177-3AD203B41FA5}">
                      <a16:colId xmlns:a16="http://schemas.microsoft.com/office/drawing/2014/main" val="2009052045"/>
                    </a:ext>
                  </a:extLst>
                </a:gridCol>
                <a:gridCol w="1944000">
                  <a:extLst>
                    <a:ext uri="{9D8B030D-6E8A-4147-A177-3AD203B41FA5}">
                      <a16:colId xmlns:a16="http://schemas.microsoft.com/office/drawing/2014/main" val="2802672131"/>
                    </a:ext>
                  </a:extLst>
                </a:gridCol>
                <a:gridCol w="1548000">
                  <a:extLst>
                    <a:ext uri="{9D8B030D-6E8A-4147-A177-3AD203B41FA5}">
                      <a16:colId xmlns:a16="http://schemas.microsoft.com/office/drawing/2014/main" val="3670590419"/>
                    </a:ext>
                  </a:extLst>
                </a:gridCol>
                <a:gridCol w="2556000">
                  <a:extLst>
                    <a:ext uri="{9D8B030D-6E8A-4147-A177-3AD203B41FA5}">
                      <a16:colId xmlns:a16="http://schemas.microsoft.com/office/drawing/2014/main" val="1950272615"/>
                    </a:ext>
                  </a:extLst>
                </a:gridCol>
              </a:tblGrid>
              <a:tr h="216000">
                <a:tc gridSpan="2">
                  <a:txBody>
                    <a:bodyPr/>
                    <a:lstStyle/>
                    <a:p>
                      <a:pPr algn="ctr"/>
                      <a:r>
                        <a:rPr kumimoji="1" lang="en-US" altLang="ja-JP" sz="1000" b="0" dirty="0">
                          <a:solidFill>
                            <a:schemeClr val="tx1"/>
                          </a:solidFill>
                        </a:rPr>
                        <a:t>HHC</a:t>
                      </a:r>
                      <a:r>
                        <a:rPr kumimoji="1" lang="ja-JP" altLang="en-US" sz="1000" b="0" dirty="0">
                          <a:solidFill>
                            <a:schemeClr val="tx1"/>
                          </a:solidFill>
                        </a:rPr>
                        <a:t>サーバから受信する情報</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pPr algn="ct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rPr>
                        <a:t>交換機自動工事オーダ選択</a:t>
                      </a:r>
                      <a:r>
                        <a:rPr lang="ja-JP" altLang="en-US" sz="1000" b="0" dirty="0">
                          <a:solidFill>
                            <a:schemeClr val="tx1"/>
                          </a:solidFill>
                          <a:latin typeface="+mn-ea"/>
                        </a:rPr>
                        <a:t>画面</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rPr>
                        <a:t>交換機自動工事オーダ選択</a:t>
                      </a:r>
                      <a:r>
                        <a:rPr lang="ja-JP" altLang="en-US" sz="1000" b="0" dirty="0">
                          <a:solidFill>
                            <a:schemeClr val="tx1"/>
                          </a:solidFill>
                          <a:latin typeface="+mn-ea"/>
                        </a:rPr>
                        <a:t>画面／</a:t>
                      </a:r>
                      <a:r>
                        <a:rPr lang="zh-TW" altLang="en-US" sz="1000" b="0" dirty="0">
                          <a:solidFill>
                            <a:schemeClr val="tx1"/>
                          </a:solidFill>
                          <a:latin typeface="+mn-ea"/>
                        </a:rPr>
                        <a:t>工程情報確認画面／</a:t>
                      </a:r>
                      <a:endParaRPr lang="en-US" altLang="zh-TW" sz="1000" b="0" dirty="0">
                        <a:solidFill>
                          <a:schemeClr val="tx1"/>
                        </a:solidFill>
                        <a:latin typeface="+mn-ea"/>
                      </a:endParaRPr>
                    </a:p>
                    <a:p>
                      <a:pPr marL="0" marR="0" lvl="0" indent="0" algn="ctr" defTabSz="1221913" rtl="0" eaLnBrk="1" fontAlgn="auto" latinLnBrk="0" hangingPunct="1">
                        <a:lnSpc>
                          <a:spcPct val="100000"/>
                        </a:lnSpc>
                        <a:spcBef>
                          <a:spcPts val="0"/>
                        </a:spcBef>
                        <a:spcAft>
                          <a:spcPts val="0"/>
                        </a:spcAft>
                        <a:buClrTx/>
                        <a:buSzTx/>
                        <a:buFontTx/>
                        <a:buNone/>
                        <a:tabLst/>
                        <a:defRPr/>
                      </a:pPr>
                      <a:r>
                        <a:rPr lang="en-US" altLang="zh-TW" sz="1000" b="0" dirty="0">
                          <a:solidFill>
                            <a:schemeClr val="tx1"/>
                          </a:solidFill>
                          <a:latin typeface="+mn-ea"/>
                        </a:rPr>
                        <a:t>SO</a:t>
                      </a:r>
                      <a:r>
                        <a:rPr lang="zh-TW" altLang="en-US" sz="1000" b="0" dirty="0">
                          <a:solidFill>
                            <a:schemeClr val="tx1"/>
                          </a:solidFill>
                          <a:latin typeface="+mn-ea"/>
                        </a:rPr>
                        <a:t>完了登録確認画面</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chemeClr val="tx1"/>
                          </a:solidFill>
                          <a:latin typeface="+mn-lt"/>
                          <a:ea typeface="+mn-ea"/>
                        </a:rPr>
                        <a:t>番ポ自動工事結果参照画面</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rowSpan="2">
                  <a:txBody>
                    <a:bodyPr/>
                    <a:lstStyle/>
                    <a:p>
                      <a:pPr algn="ctr"/>
                      <a:r>
                        <a:rPr kumimoji="1" lang="ja-JP" altLang="en-US" sz="1000" b="0" dirty="0">
                          <a:solidFill>
                            <a:schemeClr val="tx1"/>
                          </a:solidFill>
                        </a:rPr>
                        <a:t>備考</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95754585"/>
                  </a:ext>
                </a:extLst>
              </a:tr>
              <a:tr h="360000">
                <a:tc>
                  <a:txBody>
                    <a:bodyPr/>
                    <a:lstStyle/>
                    <a:p>
                      <a:pPr algn="ctr"/>
                      <a:r>
                        <a:rPr kumimoji="1" lang="en-US" altLang="ja-JP" sz="1000" b="0" dirty="0">
                          <a:solidFill>
                            <a:schemeClr val="tx1"/>
                          </a:solidFill>
                        </a:rPr>
                        <a:t>BB-CASTAR</a:t>
                      </a:r>
                      <a:r>
                        <a:rPr kumimoji="1" lang="ja-JP" altLang="en-US" sz="1000" b="0" dirty="0">
                          <a:solidFill>
                            <a:schemeClr val="tx1"/>
                          </a:solidFill>
                        </a:rPr>
                        <a:t>処理結果コード</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dirty="0">
                          <a:solidFill>
                            <a:schemeClr val="tx1"/>
                          </a:solidFill>
                          <a:latin typeface="+mn-ea"/>
                          <a:ea typeface="+mn-ea"/>
                        </a:rPr>
                        <a:t>番ポ自動</a:t>
                      </a:r>
                      <a:r>
                        <a:rPr kumimoji="1" lang="ja-JP" altLang="en-US" sz="1000" b="0" dirty="0">
                          <a:solidFill>
                            <a:schemeClr val="tx1"/>
                          </a:solidFill>
                        </a:rPr>
                        <a:t>工事</a:t>
                      </a:r>
                      <a:endParaRPr kumimoji="1" lang="en-US" altLang="ja-JP" sz="1000" b="0" dirty="0">
                        <a:solidFill>
                          <a:schemeClr val="tx1"/>
                        </a:solidFill>
                      </a:endParaRPr>
                    </a:p>
                    <a:p>
                      <a:pPr algn="ctr"/>
                      <a:r>
                        <a:rPr kumimoji="1" lang="ja-JP" altLang="en-US" sz="1000" b="0" dirty="0">
                          <a:solidFill>
                            <a:schemeClr val="tx1"/>
                          </a:solidFill>
                        </a:rPr>
                        <a:t>ステータス</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chemeClr val="tx1"/>
                          </a:solidFill>
                          <a:latin typeface="+mn-lt"/>
                          <a:ea typeface="+mn-ea"/>
                        </a:rPr>
                        <a:t>番ポ自動工事依頼</a:t>
                      </a:r>
                      <a:endParaRPr lang="en-US" altLang="ja-JP" sz="1000" b="0" dirty="0">
                        <a:solidFill>
                          <a:schemeClr val="tx1"/>
                        </a:solidFill>
                        <a:latin typeface="+mn-lt"/>
                        <a:ea typeface="+mn-ea"/>
                      </a:endParaRPr>
                    </a:p>
                    <a:p>
                      <a:pPr algn="ctr"/>
                      <a:r>
                        <a:rPr lang="ja-JP" altLang="en-US" sz="1000" b="0" dirty="0">
                          <a:solidFill>
                            <a:schemeClr val="tx1"/>
                          </a:solidFill>
                          <a:latin typeface="+mn-lt"/>
                          <a:ea typeface="+mn-ea"/>
                        </a:rPr>
                        <a:t>ボタン</a:t>
                      </a:r>
                      <a:r>
                        <a:rPr kumimoji="1" lang="ja-JP" altLang="en-US" sz="1000" b="0" dirty="0">
                          <a:solidFill>
                            <a:schemeClr val="tx1"/>
                          </a:solidFill>
                          <a:latin typeface="+mn-lt"/>
                          <a:ea typeface="+mn-ea"/>
                        </a:rPr>
                        <a:t>押下可否</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b="0" dirty="0">
                          <a:solidFill>
                            <a:schemeClr val="tx1"/>
                          </a:solidFill>
                          <a:latin typeface="+mn-lt"/>
                          <a:ea typeface="+mn-ea"/>
                        </a:rPr>
                        <a:t>ボタン</a:t>
                      </a:r>
                      <a:r>
                        <a:rPr kumimoji="1" lang="ja-JP" altLang="en-US" sz="1000" b="0" dirty="0">
                          <a:solidFill>
                            <a:schemeClr val="tx1"/>
                          </a:solidFill>
                          <a:latin typeface="+mn-lt"/>
                          <a:ea typeface="+mn-ea"/>
                        </a:rPr>
                        <a:t>押下可否</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番ポ自動工事結果確認</a:t>
                      </a:r>
                      <a:endParaRPr kumimoji="1" lang="en-US" altLang="ja-JP" sz="1000" b="0" dirty="0">
                        <a:solidFill>
                          <a:schemeClr val="tx1"/>
                        </a:solidFill>
                      </a:endParaRPr>
                    </a:p>
                    <a:p>
                      <a:pPr algn="ctr"/>
                      <a:r>
                        <a:rPr kumimoji="1" lang="ja-JP" altLang="en-US" sz="1000" b="0" dirty="0">
                          <a:solidFill>
                            <a:schemeClr val="tx1"/>
                          </a:solidFill>
                        </a:rPr>
                        <a:t>ボタン押下可否</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v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09160615"/>
                  </a:ext>
                </a:extLst>
              </a:tr>
              <a:tr h="0">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ー</a:t>
                      </a:r>
                      <a:r>
                        <a:rPr kumimoji="1" lang="en-US" altLang="ja-JP" sz="1000" b="0" dirty="0">
                          <a:solidFill>
                            <a:schemeClr val="tx1"/>
                          </a:solidFill>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900" b="0" dirty="0">
                          <a:solidFill>
                            <a:schemeClr val="tx1"/>
                          </a:solidFill>
                        </a:rPr>
                        <a:t>一度も番ポ自動工事依頼ボタンを押下していない状態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51638953"/>
                  </a:ext>
                </a:extLst>
              </a:tr>
              <a:tr h="0">
                <a:tc>
                  <a:txBody>
                    <a:bodyPr/>
                    <a:lstStyle/>
                    <a:p>
                      <a:r>
                        <a:rPr kumimoji="1" lang="en-US" altLang="ja-JP" sz="1000" b="0" dirty="0">
                          <a:solidFill>
                            <a:schemeClr val="tx1"/>
                          </a:solidFill>
                        </a:rPr>
                        <a:t>00</a:t>
                      </a:r>
                      <a:r>
                        <a:rPr kumimoji="1" lang="ja-JP" altLang="en-US" sz="1000" b="0" dirty="0">
                          <a:solidFill>
                            <a:schemeClr val="tx1"/>
                          </a:solidFill>
                        </a:rPr>
                        <a:t>：正常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02:</a:t>
                      </a:r>
                      <a:r>
                        <a:rPr kumimoji="1" lang="ja-JP" altLang="en-US" sz="1000" b="0" dirty="0">
                          <a:solidFill>
                            <a:schemeClr val="tx1"/>
                          </a:solidFill>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20501"/>
                  </a:ext>
                </a:extLst>
              </a:tr>
              <a:tr h="0">
                <a:tc>
                  <a:txBody>
                    <a:bodyPr/>
                    <a:lstStyle/>
                    <a:p>
                      <a:r>
                        <a:rPr kumimoji="1" lang="en-US" altLang="ja-JP" sz="1000" b="0" dirty="0">
                          <a:solidFill>
                            <a:schemeClr val="tx1"/>
                          </a:solidFill>
                        </a:rPr>
                        <a:t>06</a:t>
                      </a:r>
                      <a:r>
                        <a:rPr kumimoji="1" lang="ja-JP" altLang="en-US" sz="1000" b="0" dirty="0">
                          <a:solidFill>
                            <a:schemeClr val="tx1"/>
                          </a:solidFill>
                        </a:rPr>
                        <a:t>：対象ＳＯなし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03:</a:t>
                      </a:r>
                      <a:r>
                        <a:rPr kumimoji="1" lang="ja-JP" altLang="en-US" sz="1000" b="0" dirty="0">
                          <a:solidFill>
                            <a:schemeClr val="tx1"/>
                          </a:solidFill>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851106"/>
                  </a:ext>
                </a:extLst>
              </a:tr>
              <a:tr h="0">
                <a:tc>
                  <a:txBody>
                    <a:bodyPr/>
                    <a:lstStyle/>
                    <a:p>
                      <a:r>
                        <a:rPr kumimoji="1" lang="en-US" altLang="ja-JP" sz="1000" b="0" dirty="0">
                          <a:solidFill>
                            <a:schemeClr val="tx1"/>
                          </a:solidFill>
                        </a:rPr>
                        <a:t>07</a:t>
                      </a:r>
                      <a:r>
                        <a:rPr kumimoji="1" lang="ja-JP" altLang="en-US" sz="1000" b="0" dirty="0">
                          <a:solidFill>
                            <a:schemeClr val="tx1"/>
                          </a:solidFill>
                        </a:rPr>
                        <a:t>：必須項目なし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03:</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2237750"/>
                  </a:ext>
                </a:extLst>
              </a:tr>
              <a:tr h="0">
                <a:tc>
                  <a:txBody>
                    <a:bodyPr/>
                    <a:lstStyle/>
                    <a:p>
                      <a:r>
                        <a:rPr kumimoji="1" lang="en-US" altLang="ja-JP" sz="1000" b="0">
                          <a:solidFill>
                            <a:schemeClr val="tx1"/>
                          </a:solidFill>
                        </a:rPr>
                        <a:t>08</a:t>
                      </a:r>
                      <a:r>
                        <a:rPr kumimoji="1" lang="ja-JP" altLang="en-US" sz="1000" b="0">
                          <a:solidFill>
                            <a:schemeClr val="tx1"/>
                          </a:solidFill>
                        </a:rPr>
                        <a:t>：フォーマット</a:t>
                      </a:r>
                      <a:r>
                        <a:rPr kumimoji="1" lang="ja-JP" altLang="en-US" sz="1000" b="0" dirty="0">
                          <a:solidFill>
                            <a:schemeClr val="tx1"/>
                          </a:solidFill>
                        </a:rPr>
                        <a:t>不正</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03:</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1820660"/>
                  </a:ext>
                </a:extLst>
              </a:tr>
              <a:tr h="0">
                <a:tc>
                  <a:txBody>
                    <a:bodyPr/>
                    <a:lstStyle/>
                    <a:p>
                      <a:r>
                        <a:rPr kumimoji="1" lang="en-US" altLang="ja-JP" sz="1000" b="0" dirty="0">
                          <a:solidFill>
                            <a:schemeClr val="tx1"/>
                          </a:solidFill>
                        </a:rPr>
                        <a:t>09</a:t>
                      </a:r>
                      <a:r>
                        <a:rPr kumimoji="1" lang="ja-JP" altLang="en-US" sz="1000" b="0" dirty="0">
                          <a:solidFill>
                            <a:schemeClr val="tx1"/>
                          </a:solidFill>
                        </a:rPr>
                        <a:t>：データ型不正</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03:</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9545120"/>
                  </a:ext>
                </a:extLst>
              </a:tr>
              <a:tr h="0">
                <a:tc>
                  <a:txBody>
                    <a:bodyPr/>
                    <a:lstStyle/>
                    <a:p>
                      <a:r>
                        <a:rPr kumimoji="1" lang="en-US" altLang="ja-JP" sz="1000" b="0">
                          <a:solidFill>
                            <a:schemeClr val="tx1"/>
                          </a:solidFill>
                        </a:rPr>
                        <a:t>15</a:t>
                      </a:r>
                      <a:r>
                        <a:rPr kumimoji="1" lang="ja-JP" altLang="en-US" sz="1000" b="0">
                          <a:solidFill>
                            <a:schemeClr val="tx1"/>
                          </a:solidFill>
                        </a:rPr>
                        <a:t>：その他</a:t>
                      </a:r>
                      <a:r>
                        <a:rPr kumimoji="1" lang="ja-JP" altLang="en-US" sz="1000" b="0" dirty="0">
                          <a:solidFill>
                            <a:schemeClr val="tx1"/>
                          </a:solidFill>
                        </a:rPr>
                        <a:t>エラー（</a:t>
                      </a:r>
                      <a:r>
                        <a:rPr kumimoji="1" lang="en-US" altLang="ja-JP" sz="1000" b="0" dirty="0">
                          <a:solidFill>
                            <a:schemeClr val="tx1"/>
                          </a:solidFill>
                        </a:rPr>
                        <a:t>Exception</a:t>
                      </a:r>
                      <a:r>
                        <a:rPr kumimoji="1" lang="ja-JP" altLang="en-US" sz="1000" b="0" dirty="0">
                          <a:solidFill>
                            <a:schemeClr val="tx1"/>
                          </a:solidFill>
                        </a:rPr>
                        <a:t>）</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03:</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953775"/>
                  </a:ext>
                </a:extLst>
              </a:tr>
              <a:tr h="0">
                <a:tc>
                  <a:txBody>
                    <a:bodyPr/>
                    <a:lstStyle/>
                    <a:p>
                      <a:r>
                        <a:rPr kumimoji="1" lang="en-US" altLang="ja-JP" sz="1000" b="0" dirty="0">
                          <a:solidFill>
                            <a:schemeClr val="tx1"/>
                          </a:solidFill>
                        </a:rPr>
                        <a:t>50</a:t>
                      </a:r>
                      <a:r>
                        <a:rPr kumimoji="1" lang="ja-JP" altLang="en-US" sz="1000" b="0" dirty="0">
                          <a:solidFill>
                            <a:schemeClr val="tx1"/>
                          </a:solidFill>
                        </a:rPr>
                        <a:t>：並行運転期間（正常）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02:</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826703"/>
                  </a:ext>
                </a:extLst>
              </a:tr>
              <a:tr h="0">
                <a:tc>
                  <a:txBody>
                    <a:bodyPr/>
                    <a:lstStyle/>
                    <a:p>
                      <a:r>
                        <a:rPr kumimoji="1" lang="en-US" altLang="ja-JP" sz="1000" b="0" dirty="0">
                          <a:solidFill>
                            <a:schemeClr val="tx1"/>
                          </a:solidFill>
                        </a:rPr>
                        <a:t>51</a:t>
                      </a:r>
                      <a:r>
                        <a:rPr kumimoji="1" lang="ja-JP" altLang="en-US" sz="1000" b="0" dirty="0">
                          <a:solidFill>
                            <a:schemeClr val="tx1"/>
                          </a:solidFill>
                        </a:rPr>
                        <a:t>：並行運転期間（手動開始済み）</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02:</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2717341"/>
                  </a:ext>
                </a:extLst>
              </a:tr>
              <a:tr h="0">
                <a:tc>
                  <a:txBody>
                    <a:bodyPr/>
                    <a:lstStyle/>
                    <a:p>
                      <a:r>
                        <a:rPr kumimoji="1" lang="en-US" altLang="ja-JP" sz="1000" b="0" dirty="0">
                          <a:solidFill>
                            <a:schemeClr val="tx1"/>
                          </a:solidFill>
                        </a:rPr>
                        <a:t>61</a:t>
                      </a:r>
                      <a:r>
                        <a:rPr kumimoji="1" lang="ja-JP" altLang="en-US" sz="1000" b="0" dirty="0">
                          <a:solidFill>
                            <a:schemeClr val="tx1"/>
                          </a:solidFill>
                        </a:rPr>
                        <a:t>：番ポ工事手動開始済み</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02:</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243802"/>
                  </a:ext>
                </a:extLst>
              </a:tr>
              <a:tr h="216000">
                <a:tc>
                  <a:txBody>
                    <a:bodyPr/>
                    <a:lstStyle/>
                    <a:p>
                      <a:r>
                        <a:rPr kumimoji="1" lang="en-US" altLang="ja-JP" sz="1000" b="0" dirty="0">
                          <a:solidFill>
                            <a:schemeClr val="tx1"/>
                          </a:solidFill>
                        </a:rPr>
                        <a:t>99</a:t>
                      </a:r>
                      <a:r>
                        <a:rPr kumimoji="1" lang="ja-JP" altLang="en-US" sz="1000" b="0" dirty="0">
                          <a:solidFill>
                            <a:schemeClr val="tx1"/>
                          </a:solidFill>
                        </a:rPr>
                        <a:t>：通信異常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r>
                        <a:rPr kumimoji="1" lang="en-US" altLang="ja-JP" sz="1000" b="0" dirty="0">
                          <a:solidFill>
                            <a:schemeClr val="tx1"/>
                          </a:solidFill>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3053834"/>
                  </a:ext>
                </a:extLst>
              </a:tr>
            </a:tbl>
          </a:graphicData>
        </a:graphic>
      </p:graphicFrame>
      <p:sp>
        <p:nvSpPr>
          <p:cNvPr id="8" name="楕円 7">
            <a:extLst>
              <a:ext uri="{FF2B5EF4-FFF2-40B4-BE49-F238E27FC236}">
                <a16:creationId xmlns:a16="http://schemas.microsoft.com/office/drawing/2014/main" id="{F8E2EBD7-FD32-579C-A1DA-9402D667C19E}"/>
              </a:ext>
            </a:extLst>
          </p:cNvPr>
          <p:cNvSpPr/>
          <p:nvPr/>
        </p:nvSpPr>
        <p:spPr bwMode="auto">
          <a:xfrm>
            <a:off x="176438" y="6339730"/>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4" name="楕円 3">
            <a:extLst>
              <a:ext uri="{FF2B5EF4-FFF2-40B4-BE49-F238E27FC236}">
                <a16:creationId xmlns:a16="http://schemas.microsoft.com/office/drawing/2014/main" id="{B752F7AE-7F64-A71E-147A-D1A255F6358C}"/>
              </a:ext>
            </a:extLst>
          </p:cNvPr>
          <p:cNvSpPr/>
          <p:nvPr/>
        </p:nvSpPr>
        <p:spPr bwMode="auto">
          <a:xfrm>
            <a:off x="5507729" y="2466572"/>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12" name="楕円 11">
            <a:extLst>
              <a:ext uri="{FF2B5EF4-FFF2-40B4-BE49-F238E27FC236}">
                <a16:creationId xmlns:a16="http://schemas.microsoft.com/office/drawing/2014/main" id="{A135832F-5C56-B5EE-D84A-00D44F09B155}"/>
              </a:ext>
            </a:extLst>
          </p:cNvPr>
          <p:cNvSpPr/>
          <p:nvPr/>
        </p:nvSpPr>
        <p:spPr bwMode="auto">
          <a:xfrm>
            <a:off x="3736504" y="2468683"/>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13" name="楕円 12">
            <a:extLst>
              <a:ext uri="{FF2B5EF4-FFF2-40B4-BE49-F238E27FC236}">
                <a16:creationId xmlns:a16="http://schemas.microsoft.com/office/drawing/2014/main" id="{C83B912B-C678-9F2C-005E-DA25FED32F88}"/>
              </a:ext>
            </a:extLst>
          </p:cNvPr>
          <p:cNvSpPr/>
          <p:nvPr/>
        </p:nvSpPr>
        <p:spPr bwMode="auto">
          <a:xfrm>
            <a:off x="-6733" y="1488232"/>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38978536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15FD3E1-A302-8969-F4BE-B5CCB51B4057}"/>
              </a:ext>
            </a:extLst>
          </p:cNvPr>
          <p:cNvSpPr>
            <a:spLocks noGrp="1"/>
          </p:cNvSpPr>
          <p:nvPr>
            <p:ph type="sldNum" sz="quarter" idx="4"/>
          </p:nvPr>
        </p:nvSpPr>
        <p:spPr/>
        <p:txBody>
          <a:bodyPr/>
          <a:lstStyle/>
          <a:p>
            <a:r>
              <a:rPr lang="en-US" altLang="ja-JP" dirty="0"/>
              <a:t>01.3-</a:t>
            </a:r>
            <a:fld id="{4C5E2FD1-144F-442B-9A84-40AAF03513A2}" type="slidenum">
              <a:rPr lang="en-US" altLang="ja-JP" smtClean="0"/>
              <a:pPr/>
              <a:t>14</a:t>
            </a:fld>
            <a:endParaRPr lang="en-US" altLang="ja-JP" dirty="0"/>
          </a:p>
        </p:txBody>
      </p:sp>
      <p:sp>
        <p:nvSpPr>
          <p:cNvPr id="5" name="コンテンツ プレースホルダー 5">
            <a:extLst>
              <a:ext uri="{FF2B5EF4-FFF2-40B4-BE49-F238E27FC236}">
                <a16:creationId xmlns:a16="http://schemas.microsoft.com/office/drawing/2014/main" id="{92568009-21E3-EDC5-5A00-1ED5DF0EA85A}"/>
              </a:ext>
            </a:extLst>
          </p:cNvPr>
          <p:cNvSpPr>
            <a:spLocks noGrp="1"/>
          </p:cNvSpPr>
          <p:nvPr>
            <p:ph sz="quarter" idx="10"/>
          </p:nvPr>
        </p:nvSpPr>
        <p:spPr>
          <a:xfrm>
            <a:off x="190110" y="660139"/>
            <a:ext cx="12456000" cy="1440000"/>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１１</a:t>
            </a:r>
            <a:r>
              <a:rPr lang="ja-JP" altLang="en-US" sz="1050" u="sng" dirty="0">
                <a:latin typeface="+mn-ea"/>
                <a:ea typeface="+mn-ea"/>
                <a:cs typeface="Meiryo UI" panose="020B0604030504040204" pitchFamily="50" charset="-128"/>
              </a:rPr>
              <a:t>／２１）</a:t>
            </a:r>
          </a:p>
          <a:p>
            <a:pPr>
              <a:spcBef>
                <a:spcPts val="0"/>
              </a:spcBef>
            </a:pPr>
            <a:r>
              <a:rPr lang="ja-JP" altLang="en-US" dirty="0">
                <a:latin typeface="+mn-ea"/>
              </a:rPr>
              <a:t>　</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sng" strike="noStrike" kern="1200" cap="none" spc="0" normalizeH="0" baseline="0" noProof="0" dirty="0">
                <a:ln>
                  <a:noFill/>
                </a:ln>
                <a:effectLst/>
                <a:uLnTx/>
                <a:uFillTx/>
                <a:latin typeface="+mn-ea"/>
                <a:ea typeface="+mn-ea"/>
                <a:cs typeface="Meiryo UI" panose="020B0604030504040204" pitchFamily="50" charset="-128"/>
              </a:rPr>
              <a:t>ひかり電話ポートイン：有派遣工事</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lang="ja-JP" altLang="en-US" dirty="0">
                <a:latin typeface="+mn-ea"/>
              </a:rPr>
              <a:t>　　 </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】【A】</a:t>
            </a:r>
            <a:r>
              <a:rPr lang="ja-JP" altLang="en-US" dirty="0">
                <a:latin typeface="+mn-ea"/>
              </a:rPr>
              <a:t>ＳＯ情報確認</a:t>
            </a:r>
            <a:r>
              <a:rPr lang="en-US" altLang="ja-JP" dirty="0">
                <a:latin typeface="+mn-ea"/>
              </a:rPr>
              <a:t>―</a:t>
            </a:r>
            <a:r>
              <a:rPr lang="ja-JP" altLang="en-US" dirty="0">
                <a:latin typeface="+mn-ea"/>
              </a:rPr>
              <a:t>ひかり電話画面に以下の変更を行う</a:t>
            </a:r>
            <a:endParaRPr lang="en-US" altLang="ja-JP" dirty="0">
              <a:latin typeface="+mn-ea"/>
            </a:endParaRPr>
          </a:p>
          <a:p>
            <a:pPr>
              <a:spcBef>
                <a:spcPts val="0"/>
              </a:spcBef>
              <a:spcAft>
                <a:spcPts val="0"/>
              </a:spcAft>
            </a:pPr>
            <a:r>
              <a:rPr lang="ja-JP" altLang="en-US" dirty="0">
                <a:latin typeface="+mn-ea"/>
              </a:rPr>
              <a:t>　</a:t>
            </a:r>
            <a:r>
              <a:rPr lang="ja-JP" altLang="en-US" sz="1050" dirty="0">
                <a:latin typeface="+mn-ea"/>
                <a:ea typeface="+mn-ea"/>
              </a:rPr>
              <a:t>・番ポ自動工事依頼ボタン押下により、</a:t>
            </a:r>
            <a:r>
              <a:rPr lang="en-US" altLang="ja-JP" sz="1050" dirty="0">
                <a:latin typeface="+mn-ea"/>
                <a:ea typeface="+mn-ea"/>
              </a:rPr>
              <a:t>BB-CASTAR</a:t>
            </a:r>
            <a:r>
              <a:rPr lang="ja-JP" altLang="en-US" sz="1050" dirty="0">
                <a:latin typeface="+mn-ea"/>
                <a:ea typeface="+mn-ea"/>
              </a:rPr>
              <a:t>に（ひかり電話）工事依頼情報流通（番ポ工事）を送信可能とする</a:t>
            </a:r>
            <a:endParaRPr lang="ja-JP" altLang="en-US" dirty="0">
              <a:latin typeface="+mn-ea"/>
            </a:endParaRPr>
          </a:p>
          <a:p>
            <a:pPr>
              <a:spcBef>
                <a:spcPts val="0"/>
              </a:spcBef>
            </a:pPr>
            <a:r>
              <a:rPr lang="ja-JP" altLang="en-US" dirty="0">
                <a:latin typeface="+mn-ea"/>
              </a:rPr>
              <a:t>　</a:t>
            </a:r>
            <a:r>
              <a:rPr lang="en-US" altLang="ja-JP" sz="1050" u="sng" dirty="0">
                <a:latin typeface="+mn-ea"/>
                <a:ea typeface="+mn-ea"/>
                <a:cs typeface="Meiryo UI" panose="020B0604030504040204" pitchFamily="50" charset="-128"/>
              </a:rPr>
              <a:t>【</a:t>
            </a:r>
            <a:r>
              <a:rPr lang="ja-JP" altLang="en-US" sz="1050" u="sng" dirty="0">
                <a:latin typeface="+mn-ea"/>
                <a:ea typeface="+mn-ea"/>
                <a:cs typeface="Meiryo UI" panose="020B0604030504040204" pitchFamily="50" charset="-128"/>
              </a:rPr>
              <a:t>メタル電話ポートイン</a:t>
            </a:r>
            <a:r>
              <a:rPr lang="en-US" altLang="ja-JP" sz="1050" u="sng" dirty="0">
                <a:latin typeface="+mn-ea"/>
                <a:ea typeface="+mn-ea"/>
                <a:cs typeface="Meiryo UI" panose="020B0604030504040204" pitchFamily="50" charset="-128"/>
              </a:rPr>
              <a:t>】</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】【C】</a:t>
            </a:r>
            <a:r>
              <a:rPr lang="ja-JP" altLang="en-US" dirty="0">
                <a:latin typeface="+mn-ea"/>
              </a:rPr>
              <a:t>交換機自動工事オーダ選択画面に以下の変更を行う</a:t>
            </a:r>
          </a:p>
          <a:p>
            <a:pPr>
              <a:spcBef>
                <a:spcPts val="0"/>
              </a:spcBef>
            </a:pPr>
            <a:r>
              <a:rPr lang="ja-JP" altLang="en-US" dirty="0">
                <a:latin typeface="+mn-ea"/>
              </a:rPr>
              <a:t>　・番ポ自動工事依頼ボタンを追加し、</a:t>
            </a:r>
            <a:r>
              <a:rPr lang="en-US" altLang="ja-JP" dirty="0">
                <a:latin typeface="+mn-ea"/>
              </a:rPr>
              <a:t>BB-CASTAR</a:t>
            </a:r>
            <a:r>
              <a:rPr lang="ja-JP" altLang="en-US" dirty="0">
                <a:latin typeface="+mn-ea"/>
              </a:rPr>
              <a:t>に（ひかり電話）工事依頼情報流通（番ポ工事）を送信可能とする</a:t>
            </a:r>
            <a:endParaRPr lang="en-US" altLang="ja-JP" dirty="0">
              <a:latin typeface="+mn-ea"/>
            </a:endParaRPr>
          </a:p>
          <a:p>
            <a:pPr>
              <a:spcBef>
                <a:spcPts val="0"/>
              </a:spcBef>
            </a:pPr>
            <a:r>
              <a:rPr lang="ja-JP" altLang="en-US" dirty="0">
                <a:latin typeface="+mn-ea"/>
              </a:rPr>
              <a:t>　　</a:t>
            </a:r>
            <a:r>
              <a:rPr lang="ja-JP" altLang="en-US" sz="1050" dirty="0">
                <a:latin typeface="+mn-ea"/>
                <a:ea typeface="+mn-ea"/>
              </a:rPr>
              <a:t> </a:t>
            </a:r>
            <a:r>
              <a:rPr lang="en-US" altLang="ja-JP" sz="1050" dirty="0">
                <a:latin typeface="+mn-ea"/>
                <a:ea typeface="+mn-ea"/>
              </a:rPr>
              <a:t>BB-CASTAR</a:t>
            </a:r>
            <a:r>
              <a:rPr lang="ja-JP" altLang="en-US" sz="1050" dirty="0">
                <a:latin typeface="+mn-ea"/>
                <a:ea typeface="+mn-ea"/>
              </a:rPr>
              <a:t>から（ひかり電話）工事依頼情報流通（番ポ工事）の応答電文で受信した「</a:t>
            </a:r>
            <a:r>
              <a:rPr lang="en-US" altLang="ja-JP" sz="1050" dirty="0">
                <a:latin typeface="+mn-ea"/>
                <a:ea typeface="+mn-ea"/>
              </a:rPr>
              <a:t>BB-CASTAR</a:t>
            </a:r>
            <a:r>
              <a:rPr lang="ja-JP" altLang="en-US" sz="1050" dirty="0">
                <a:latin typeface="+mn-ea"/>
                <a:ea typeface="+mn-ea"/>
              </a:rPr>
              <a:t>処理結果コード」に応じてメッセージを表示する</a:t>
            </a:r>
            <a:endParaRPr lang="en-US" altLang="ja-JP" dirty="0">
              <a:latin typeface="+mn-ea"/>
            </a:endParaRPr>
          </a:p>
        </p:txBody>
      </p:sp>
      <p:graphicFrame>
        <p:nvGraphicFramePr>
          <p:cNvPr id="6" name="表 5">
            <a:extLst>
              <a:ext uri="{FF2B5EF4-FFF2-40B4-BE49-F238E27FC236}">
                <a16:creationId xmlns:a16="http://schemas.microsoft.com/office/drawing/2014/main" id="{14B5A912-FA19-FADA-D133-F18E8CB0BB65}"/>
              </a:ext>
            </a:extLst>
          </p:cNvPr>
          <p:cNvGraphicFramePr>
            <a:graphicFrameLocks noGrp="1"/>
          </p:cNvGraphicFramePr>
          <p:nvPr>
            <p:extLst>
              <p:ext uri="{D42A27DB-BD31-4B8C-83A1-F6EECF244321}">
                <p14:modId xmlns:p14="http://schemas.microsoft.com/office/powerpoint/2010/main" val="602456538"/>
              </p:ext>
            </p:extLst>
          </p:nvPr>
        </p:nvGraphicFramePr>
        <p:xfrm>
          <a:off x="257722" y="2536231"/>
          <a:ext cx="12358156" cy="4144800"/>
        </p:xfrm>
        <a:graphic>
          <a:graphicData uri="http://schemas.openxmlformats.org/drawingml/2006/table">
            <a:tbl>
              <a:tblPr firstRow="1" bandRow="1">
                <a:tableStyleId>{5C22544A-7EE6-4342-B048-85BDC9FD1C3A}</a:tableStyleId>
              </a:tblPr>
              <a:tblGrid>
                <a:gridCol w="2700000">
                  <a:extLst>
                    <a:ext uri="{9D8B030D-6E8A-4147-A177-3AD203B41FA5}">
                      <a16:colId xmlns:a16="http://schemas.microsoft.com/office/drawing/2014/main" val="1529878492"/>
                    </a:ext>
                  </a:extLst>
                </a:gridCol>
                <a:gridCol w="667904">
                  <a:extLst>
                    <a:ext uri="{9D8B030D-6E8A-4147-A177-3AD203B41FA5}">
                      <a16:colId xmlns:a16="http://schemas.microsoft.com/office/drawing/2014/main" val="2009052045"/>
                    </a:ext>
                  </a:extLst>
                </a:gridCol>
                <a:gridCol w="4464000">
                  <a:extLst>
                    <a:ext uri="{9D8B030D-6E8A-4147-A177-3AD203B41FA5}">
                      <a16:colId xmlns:a16="http://schemas.microsoft.com/office/drawing/2014/main" val="2802672131"/>
                    </a:ext>
                  </a:extLst>
                </a:gridCol>
                <a:gridCol w="864000">
                  <a:extLst>
                    <a:ext uri="{9D8B030D-6E8A-4147-A177-3AD203B41FA5}">
                      <a16:colId xmlns:a16="http://schemas.microsoft.com/office/drawing/2014/main" val="3864377734"/>
                    </a:ext>
                  </a:extLst>
                </a:gridCol>
                <a:gridCol w="1898252">
                  <a:extLst>
                    <a:ext uri="{9D8B030D-6E8A-4147-A177-3AD203B41FA5}">
                      <a16:colId xmlns:a16="http://schemas.microsoft.com/office/drawing/2014/main" val="3670590419"/>
                    </a:ext>
                  </a:extLst>
                </a:gridCol>
                <a:gridCol w="1764000">
                  <a:extLst>
                    <a:ext uri="{9D8B030D-6E8A-4147-A177-3AD203B41FA5}">
                      <a16:colId xmlns:a16="http://schemas.microsoft.com/office/drawing/2014/main" val="2946732753"/>
                    </a:ext>
                  </a:extLst>
                </a:gridCol>
              </a:tblGrid>
              <a:tr h="376680">
                <a:tc>
                  <a:txBody>
                    <a:bodyPr/>
                    <a:lstStyle/>
                    <a:p>
                      <a:pPr algn="ctr"/>
                      <a:r>
                        <a:rPr kumimoji="1" lang="en-US" altLang="ja-JP" sz="1000" b="0" dirty="0">
                          <a:solidFill>
                            <a:schemeClr val="tx1"/>
                          </a:solidFill>
                        </a:rPr>
                        <a:t>BB-CASTAR</a:t>
                      </a:r>
                      <a:r>
                        <a:rPr kumimoji="1" lang="ja-JP" altLang="en-US" sz="1000" b="0" dirty="0">
                          <a:solidFill>
                            <a:schemeClr val="tx1"/>
                          </a:solidFill>
                        </a:rPr>
                        <a:t>処理結果コード</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chemeClr val="tx1"/>
                          </a:solidFill>
                          <a:latin typeface="+mn-lt"/>
                          <a:ea typeface="+mn-ea"/>
                        </a:rPr>
                        <a:t>メッセージ</a:t>
                      </a:r>
                      <a:r>
                        <a:rPr lang="en-US" altLang="ja-JP" sz="1000" b="0" dirty="0">
                          <a:solidFill>
                            <a:schemeClr val="tx1"/>
                          </a:solidFill>
                          <a:latin typeface="+mn-lt"/>
                          <a:ea typeface="+mn-ea"/>
                        </a:rPr>
                        <a:t>ID</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メッセージ内容</a:t>
                      </a:r>
                      <a:endParaRPr lang="en-US" altLang="ja-JP" sz="1000" b="0" dirty="0">
                        <a:solidFill>
                          <a:schemeClr val="tx1"/>
                        </a:solidFill>
                        <a:latin typeface="+mn-lt"/>
                        <a:ea typeface="+mn-ea"/>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メッセージ上での</a:t>
                      </a:r>
                      <a:endParaRPr kumimoji="1" lang="en-US" altLang="ja-JP" sz="1000" b="0" dirty="0">
                        <a:solidFill>
                          <a:schemeClr val="tx1"/>
                        </a:solidFill>
                      </a:endParaRPr>
                    </a:p>
                    <a:p>
                      <a:pPr algn="ctr"/>
                      <a:r>
                        <a:rPr kumimoji="1" lang="ja-JP" altLang="en-US" sz="1000" b="0" dirty="0">
                          <a:solidFill>
                            <a:schemeClr val="tx1"/>
                          </a:solidFill>
                        </a:rPr>
                        <a:t>ボタン操作</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ボタン操作後の遷移画面</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備考</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09160615"/>
                  </a:ext>
                </a:extLst>
              </a:tr>
              <a:tr h="376800">
                <a:tc>
                  <a:txBody>
                    <a:bodyPr/>
                    <a:lstStyle/>
                    <a:p>
                      <a:r>
                        <a:rPr kumimoji="1" lang="en-US" altLang="ja-JP" sz="1000" b="0" dirty="0">
                          <a:solidFill>
                            <a:schemeClr val="tx1"/>
                          </a:solidFill>
                        </a:rPr>
                        <a:t>00</a:t>
                      </a:r>
                      <a:r>
                        <a:rPr kumimoji="1" lang="ja-JP" altLang="en-US" sz="1000" b="0" dirty="0">
                          <a:solidFill>
                            <a:schemeClr val="tx1"/>
                          </a:solidFill>
                        </a:rPr>
                        <a:t>：正常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ー</a:t>
                      </a:r>
                    </a:p>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20501"/>
                  </a:ext>
                </a:extLst>
              </a:tr>
              <a:tr h="376800">
                <a:tc>
                  <a:txBody>
                    <a:bodyPr/>
                    <a:lstStyle/>
                    <a:p>
                      <a:r>
                        <a:rPr kumimoji="1" lang="en-US" altLang="ja-JP" sz="1000" b="0" dirty="0">
                          <a:solidFill>
                            <a:schemeClr val="tx1"/>
                          </a:solidFill>
                        </a:rPr>
                        <a:t>06</a:t>
                      </a:r>
                      <a:r>
                        <a:rPr kumimoji="1" lang="ja-JP" altLang="en-US" sz="1000" b="0" dirty="0">
                          <a:solidFill>
                            <a:schemeClr val="tx1"/>
                          </a:solidFill>
                        </a:rPr>
                        <a:t>：対象ＳＯなし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ETC0092</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BB-CASTAR</a:t>
                      </a:r>
                      <a:r>
                        <a:rPr kumimoji="1" lang="ja-JP" altLang="en-US" sz="1000" b="0" dirty="0">
                          <a:solidFill>
                            <a:schemeClr val="tx1"/>
                          </a:solidFill>
                        </a:rPr>
                        <a:t>に該当オーダが存在しません。</a:t>
                      </a:r>
                      <a:r>
                        <a:rPr kumimoji="1" lang="en-US" altLang="ja-JP" sz="1000" b="0" dirty="0">
                          <a:solidFill>
                            <a:schemeClr val="tx1"/>
                          </a:solidFill>
                        </a:rPr>
                        <a:t>BB-CASTAR</a:t>
                      </a:r>
                      <a:r>
                        <a:rPr kumimoji="1" lang="ja-JP" altLang="en-US" sz="1000" b="0" dirty="0">
                          <a:solidFill>
                            <a:schemeClr val="tx1"/>
                          </a:solidFill>
                        </a:rPr>
                        <a:t>担当者へ確認してください。</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閉じる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rPr>
                        <a:t>ＳＯ情報確認</a:t>
                      </a:r>
                      <a:r>
                        <a:rPr lang="en-US" altLang="ja-JP" sz="1000" dirty="0">
                          <a:solidFill>
                            <a:schemeClr val="tx1"/>
                          </a:solidFill>
                          <a:latin typeface="+mn-ea"/>
                        </a:rPr>
                        <a:t>―</a:t>
                      </a:r>
                      <a:r>
                        <a:rPr lang="ja-JP" altLang="en-US" sz="1000" dirty="0">
                          <a:solidFill>
                            <a:schemeClr val="tx1"/>
                          </a:solidFill>
                          <a:latin typeface="+mn-ea"/>
                        </a:rPr>
                        <a:t>ひかり電話画面／交換機自動工事オーダ選択画面</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851106"/>
                  </a:ext>
                </a:extLst>
              </a:tr>
              <a:tr h="376800">
                <a:tc>
                  <a:txBody>
                    <a:bodyPr/>
                    <a:lstStyle/>
                    <a:p>
                      <a:r>
                        <a:rPr kumimoji="1" lang="en-US" altLang="ja-JP" sz="1000" b="0" dirty="0">
                          <a:solidFill>
                            <a:schemeClr val="tx1"/>
                          </a:solidFill>
                        </a:rPr>
                        <a:t>07</a:t>
                      </a:r>
                      <a:r>
                        <a:rPr kumimoji="1" lang="ja-JP" altLang="en-US" sz="1000" b="0" dirty="0">
                          <a:solidFill>
                            <a:schemeClr val="tx1"/>
                          </a:solidFill>
                        </a:rPr>
                        <a:t>：必須項目なし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dirty="0">
                          <a:solidFill>
                            <a:schemeClr val="tx1"/>
                          </a:solidFill>
                          <a:effectLst/>
                          <a:latin typeface="Meiryo UI" panose="020B0604030504040204" pitchFamily="50" charset="-128"/>
                          <a:ea typeface="Meiryo UI" panose="020B0604030504040204" pitchFamily="50" charset="-128"/>
                        </a:rPr>
                        <a:t>ETC0042</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番ポ自動工事依頼でシステムエラーが発生しました。システム管理者へ連絡してください。</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閉じる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rPr>
                        <a:t>ＳＯ情報確認</a:t>
                      </a:r>
                      <a:r>
                        <a:rPr lang="en-US" altLang="ja-JP" sz="1000" dirty="0">
                          <a:solidFill>
                            <a:schemeClr val="tx1"/>
                          </a:solidFill>
                          <a:latin typeface="+mn-ea"/>
                        </a:rPr>
                        <a:t>―</a:t>
                      </a:r>
                      <a:r>
                        <a:rPr lang="ja-JP" altLang="en-US" sz="1000" dirty="0">
                          <a:solidFill>
                            <a:schemeClr val="tx1"/>
                          </a:solidFill>
                          <a:latin typeface="+mn-ea"/>
                        </a:rPr>
                        <a:t>ひかり電話画面／交換機自動工事オーダ選択画面</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2237750"/>
                  </a:ext>
                </a:extLst>
              </a:tr>
              <a:tr h="376800">
                <a:tc>
                  <a:txBody>
                    <a:bodyPr/>
                    <a:lstStyle/>
                    <a:p>
                      <a:r>
                        <a:rPr kumimoji="1" lang="en-US" altLang="ja-JP" sz="1000" b="0" dirty="0">
                          <a:solidFill>
                            <a:schemeClr val="tx1"/>
                          </a:solidFill>
                        </a:rPr>
                        <a:t>08</a:t>
                      </a:r>
                      <a:r>
                        <a:rPr kumimoji="1" lang="ja-JP" altLang="en-US" sz="1000" b="0" dirty="0">
                          <a:solidFill>
                            <a:schemeClr val="tx1"/>
                          </a:solidFill>
                        </a:rPr>
                        <a:t>：フォーマット不正</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dirty="0">
                          <a:solidFill>
                            <a:schemeClr val="tx1"/>
                          </a:solidFill>
                          <a:effectLst/>
                          <a:latin typeface="Meiryo UI" panose="020B0604030504040204" pitchFamily="50" charset="-128"/>
                          <a:ea typeface="Meiryo UI" panose="020B0604030504040204" pitchFamily="50" charset="-128"/>
                        </a:rPr>
                        <a:t>ETC0042</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番ポ自動工事依頼でシステムエラーが発生しました。システム管理者へ連絡してください。</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閉じる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rPr>
                        <a:t>ＳＯ情報確認</a:t>
                      </a:r>
                      <a:r>
                        <a:rPr lang="en-US" altLang="ja-JP" sz="1000" dirty="0">
                          <a:solidFill>
                            <a:schemeClr val="tx1"/>
                          </a:solidFill>
                          <a:latin typeface="+mn-ea"/>
                        </a:rPr>
                        <a:t>―</a:t>
                      </a:r>
                      <a:r>
                        <a:rPr lang="ja-JP" altLang="en-US" sz="1000" dirty="0">
                          <a:solidFill>
                            <a:schemeClr val="tx1"/>
                          </a:solidFill>
                          <a:latin typeface="+mn-ea"/>
                        </a:rPr>
                        <a:t>ひかり電話画面／交換機自動工事オーダ選択画面</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1820660"/>
                  </a:ext>
                </a:extLst>
              </a:tr>
              <a:tr h="376800">
                <a:tc>
                  <a:txBody>
                    <a:bodyPr/>
                    <a:lstStyle/>
                    <a:p>
                      <a:r>
                        <a:rPr kumimoji="1" lang="en-US" altLang="ja-JP" sz="1000" b="0" dirty="0">
                          <a:solidFill>
                            <a:schemeClr val="tx1"/>
                          </a:solidFill>
                        </a:rPr>
                        <a:t>09</a:t>
                      </a:r>
                      <a:r>
                        <a:rPr kumimoji="1" lang="ja-JP" altLang="en-US" sz="1000" b="0" dirty="0">
                          <a:solidFill>
                            <a:schemeClr val="tx1"/>
                          </a:solidFill>
                        </a:rPr>
                        <a:t>：データ型不正</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dirty="0">
                          <a:solidFill>
                            <a:schemeClr val="tx1"/>
                          </a:solidFill>
                          <a:effectLst/>
                          <a:latin typeface="Meiryo UI" panose="020B0604030504040204" pitchFamily="50" charset="-128"/>
                          <a:ea typeface="Meiryo UI" panose="020B0604030504040204" pitchFamily="50" charset="-128"/>
                        </a:rPr>
                        <a:t>ETC0042</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番ポ自動工事依頼でシステムエラーが発生しました。システム管理者へ連絡してください。</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閉じる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rPr>
                        <a:t>ＳＯ情報確認</a:t>
                      </a:r>
                      <a:r>
                        <a:rPr lang="en-US" altLang="ja-JP" sz="1000" dirty="0">
                          <a:solidFill>
                            <a:schemeClr val="tx1"/>
                          </a:solidFill>
                          <a:latin typeface="+mn-ea"/>
                        </a:rPr>
                        <a:t>―</a:t>
                      </a:r>
                      <a:r>
                        <a:rPr lang="ja-JP" altLang="en-US" sz="1000" dirty="0">
                          <a:solidFill>
                            <a:schemeClr val="tx1"/>
                          </a:solidFill>
                          <a:latin typeface="+mn-ea"/>
                        </a:rPr>
                        <a:t>ひかり電話画面／交換機自動工事オーダ選択画面</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9545120"/>
                  </a:ext>
                </a:extLst>
              </a:tr>
              <a:tr h="376800">
                <a:tc>
                  <a:txBody>
                    <a:bodyPr/>
                    <a:lstStyle/>
                    <a:p>
                      <a:r>
                        <a:rPr kumimoji="1" lang="en-US" altLang="ja-JP" sz="1000" b="0" dirty="0">
                          <a:solidFill>
                            <a:schemeClr val="tx1"/>
                          </a:solidFill>
                        </a:rPr>
                        <a:t>15</a:t>
                      </a:r>
                      <a:r>
                        <a:rPr kumimoji="1" lang="ja-JP" altLang="en-US" sz="1000" b="0" dirty="0">
                          <a:solidFill>
                            <a:schemeClr val="tx1"/>
                          </a:solidFill>
                        </a:rPr>
                        <a:t>：その他エラー（</a:t>
                      </a:r>
                      <a:r>
                        <a:rPr kumimoji="1" lang="en-US" altLang="ja-JP" sz="1000" b="0" dirty="0">
                          <a:solidFill>
                            <a:schemeClr val="tx1"/>
                          </a:solidFill>
                        </a:rPr>
                        <a:t>Exception</a:t>
                      </a:r>
                      <a:r>
                        <a:rPr kumimoji="1" lang="ja-JP" altLang="en-US" sz="1000" b="0" dirty="0">
                          <a:solidFill>
                            <a:schemeClr val="tx1"/>
                          </a:solidFill>
                        </a:rPr>
                        <a:t>）</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dirty="0">
                          <a:solidFill>
                            <a:schemeClr val="tx1"/>
                          </a:solidFill>
                          <a:effectLst/>
                          <a:latin typeface="Meiryo UI" panose="020B0604030504040204" pitchFamily="50" charset="-128"/>
                          <a:ea typeface="Meiryo UI" panose="020B0604030504040204" pitchFamily="50" charset="-128"/>
                        </a:rPr>
                        <a:t>ETC0042</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番ポ自動工事依頼でシステムエラーが発生しました。システム管理者へ連絡してください。</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閉じる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rPr>
                        <a:t>ＳＯ情報確認</a:t>
                      </a:r>
                      <a:r>
                        <a:rPr lang="en-US" altLang="ja-JP" sz="1000" dirty="0">
                          <a:solidFill>
                            <a:schemeClr val="tx1"/>
                          </a:solidFill>
                          <a:latin typeface="+mn-ea"/>
                        </a:rPr>
                        <a:t>―</a:t>
                      </a:r>
                      <a:r>
                        <a:rPr lang="ja-JP" altLang="en-US" sz="1000" dirty="0">
                          <a:solidFill>
                            <a:schemeClr val="tx1"/>
                          </a:solidFill>
                          <a:latin typeface="+mn-ea"/>
                        </a:rPr>
                        <a:t>ひかり電話画面／交換機自動工事オーダ選択画面</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953775"/>
                  </a:ext>
                </a:extLst>
              </a:tr>
              <a:tr h="376800">
                <a:tc>
                  <a:txBody>
                    <a:bodyPr/>
                    <a:lstStyle/>
                    <a:p>
                      <a:r>
                        <a:rPr kumimoji="1" lang="en-US" altLang="ja-JP" sz="1000" b="0" dirty="0">
                          <a:solidFill>
                            <a:schemeClr val="tx1"/>
                          </a:solidFill>
                        </a:rPr>
                        <a:t>50</a:t>
                      </a:r>
                      <a:r>
                        <a:rPr kumimoji="1" lang="ja-JP" altLang="en-US" sz="1000" b="0" dirty="0">
                          <a:solidFill>
                            <a:schemeClr val="tx1"/>
                          </a:solidFill>
                        </a:rPr>
                        <a:t>：並行運転期間（正常）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826703"/>
                  </a:ext>
                </a:extLst>
              </a:tr>
              <a:tr h="376800">
                <a:tc>
                  <a:txBody>
                    <a:bodyPr/>
                    <a:lstStyle/>
                    <a:p>
                      <a:r>
                        <a:rPr kumimoji="1" lang="en-US" altLang="ja-JP" sz="1000" b="0" dirty="0">
                          <a:solidFill>
                            <a:schemeClr val="tx1"/>
                          </a:solidFill>
                        </a:rPr>
                        <a:t>51</a:t>
                      </a:r>
                      <a:r>
                        <a:rPr kumimoji="1" lang="ja-JP" altLang="en-US" sz="1000" b="0" dirty="0">
                          <a:solidFill>
                            <a:schemeClr val="tx1"/>
                          </a:solidFill>
                        </a:rPr>
                        <a:t>：並行運転期間（手動開始済み）</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2717341"/>
                  </a:ext>
                </a:extLst>
              </a:tr>
              <a:tr h="376800">
                <a:tc>
                  <a:txBody>
                    <a:bodyPr/>
                    <a:lstStyle/>
                    <a:p>
                      <a:r>
                        <a:rPr kumimoji="1" lang="en-US" altLang="ja-JP" sz="1000" b="0" dirty="0">
                          <a:solidFill>
                            <a:schemeClr val="tx1"/>
                          </a:solidFill>
                        </a:rPr>
                        <a:t>61</a:t>
                      </a:r>
                      <a:r>
                        <a:rPr kumimoji="1" lang="ja-JP" altLang="en-US" sz="1000" b="0" dirty="0">
                          <a:solidFill>
                            <a:schemeClr val="tx1"/>
                          </a:solidFill>
                        </a:rPr>
                        <a:t>：番ポ工事手動開始済み</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243802"/>
                  </a:ext>
                </a:extLst>
              </a:tr>
              <a:tr h="376800">
                <a:tc>
                  <a:txBody>
                    <a:bodyPr/>
                    <a:lstStyle/>
                    <a:p>
                      <a:r>
                        <a:rPr kumimoji="1" lang="en-US" altLang="ja-JP" sz="1000" b="0" dirty="0">
                          <a:solidFill>
                            <a:schemeClr val="tx1"/>
                          </a:solidFill>
                        </a:rPr>
                        <a:t>99</a:t>
                      </a:r>
                      <a:r>
                        <a:rPr kumimoji="1" lang="ja-JP" altLang="en-US" sz="1000" b="0" dirty="0">
                          <a:solidFill>
                            <a:schemeClr val="tx1"/>
                          </a:solidFill>
                        </a:rPr>
                        <a:t>：通信異常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dirty="0">
                          <a:solidFill>
                            <a:schemeClr val="tx1"/>
                          </a:solidFill>
                          <a:effectLst/>
                          <a:latin typeface="Meiryo UI" panose="020B0604030504040204" pitchFamily="50" charset="-128"/>
                          <a:ea typeface="Meiryo UI" panose="020B0604030504040204" pitchFamily="50" charset="-128"/>
                        </a:rPr>
                        <a:t>ETC0048</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番ポ自動工事依頼処理で通信異常が発生しました。（</a:t>
                      </a:r>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BB-CASTAR</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との通信不可）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閉じる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rPr>
                        <a:t>ＳＯ情報確認</a:t>
                      </a:r>
                      <a:r>
                        <a:rPr lang="en-US" altLang="ja-JP" sz="1000" dirty="0">
                          <a:solidFill>
                            <a:schemeClr val="tx1"/>
                          </a:solidFill>
                          <a:latin typeface="+mn-ea"/>
                        </a:rPr>
                        <a:t>―</a:t>
                      </a:r>
                      <a:r>
                        <a:rPr lang="ja-JP" altLang="en-US" sz="1000" dirty="0">
                          <a:solidFill>
                            <a:schemeClr val="tx1"/>
                          </a:solidFill>
                          <a:latin typeface="+mn-ea"/>
                        </a:rPr>
                        <a:t>ひかり電話画面／交換機自動工事オーダ選択画面</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3053834"/>
                  </a:ext>
                </a:extLst>
              </a:tr>
            </a:tbl>
          </a:graphicData>
        </a:graphic>
      </p:graphicFrame>
      <p:sp>
        <p:nvSpPr>
          <p:cNvPr id="7" name="テキスト ボックス 6">
            <a:extLst>
              <a:ext uri="{FF2B5EF4-FFF2-40B4-BE49-F238E27FC236}">
                <a16:creationId xmlns:a16="http://schemas.microsoft.com/office/drawing/2014/main" id="{B0B426E8-2FF9-5702-262D-388675C4EB61}"/>
              </a:ext>
            </a:extLst>
          </p:cNvPr>
          <p:cNvSpPr txBox="1"/>
          <p:nvPr/>
        </p:nvSpPr>
        <p:spPr>
          <a:xfrm>
            <a:off x="240250" y="2312030"/>
            <a:ext cx="10998576" cy="152414"/>
          </a:xfrm>
          <a:prstGeom prst="rect">
            <a:avLst/>
          </a:prstGeom>
          <a:noFill/>
        </p:spPr>
        <p:txBody>
          <a:bodyPr wrap="square" lIns="0" tIns="0" rIns="0" bIns="0" rtlCol="0">
            <a:spAutoFit/>
          </a:bodyPr>
          <a:lstStyle/>
          <a:p>
            <a:pPr marL="85725" indent="-85725" algn="l">
              <a:lnSpc>
                <a:spcPct val="110000"/>
              </a:lnSpc>
            </a:pPr>
            <a:r>
              <a:rPr lang="ja-JP" altLang="en-US" sz="1000" dirty="0">
                <a:solidFill>
                  <a:prstClr val="black"/>
                </a:solidFill>
                <a:latin typeface="Meiryo UI"/>
                <a:ea typeface="Meiryo UI"/>
              </a:rPr>
              <a:t>・「</a:t>
            </a:r>
            <a:r>
              <a:rPr lang="en-US" altLang="ja-JP" sz="1000" dirty="0">
                <a:solidFill>
                  <a:prstClr val="black"/>
                </a:solidFill>
                <a:latin typeface="Meiryo UI"/>
                <a:ea typeface="Meiryo UI"/>
              </a:rPr>
              <a:t>BB-CASTAR</a:t>
            </a:r>
            <a:r>
              <a:rPr lang="ja-JP" altLang="en-US" sz="1000" dirty="0">
                <a:solidFill>
                  <a:prstClr val="black"/>
                </a:solidFill>
                <a:latin typeface="Meiryo UI"/>
                <a:ea typeface="Meiryo UI"/>
              </a:rPr>
              <a:t>処理結果コード」</a:t>
            </a:r>
            <a:r>
              <a:rPr lang="ja-JP" altLang="en-US" sz="1000" dirty="0">
                <a:latin typeface="+mn-ea"/>
                <a:ea typeface="+mn-ea"/>
              </a:rPr>
              <a:t>に応じて表示するメッセージを以下に示す</a:t>
            </a:r>
            <a:endParaRPr lang="en-US" altLang="ja-JP" sz="1000" dirty="0">
              <a:solidFill>
                <a:srgbClr val="000000"/>
              </a:solidFill>
              <a:latin typeface="Meiryo UI"/>
              <a:ea typeface="Meiryo UI"/>
            </a:endParaRPr>
          </a:p>
        </p:txBody>
      </p:sp>
      <p:sp>
        <p:nvSpPr>
          <p:cNvPr id="4" name="楕円 3">
            <a:extLst>
              <a:ext uri="{FF2B5EF4-FFF2-40B4-BE49-F238E27FC236}">
                <a16:creationId xmlns:a16="http://schemas.microsoft.com/office/drawing/2014/main" id="{E828D4F4-B675-8B08-C3CB-F1518864A9F6}"/>
              </a:ext>
            </a:extLst>
          </p:cNvPr>
          <p:cNvSpPr/>
          <p:nvPr/>
        </p:nvSpPr>
        <p:spPr bwMode="auto">
          <a:xfrm>
            <a:off x="3387625" y="3130894"/>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138810385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481A4B1D-7AF4-43A6-DB8C-4BB7C032E03F}"/>
              </a:ext>
            </a:extLst>
          </p:cNvPr>
          <p:cNvGraphicFramePr>
            <a:graphicFrameLocks noGrp="1"/>
          </p:cNvGraphicFramePr>
          <p:nvPr>
            <p:extLst>
              <p:ext uri="{D42A27DB-BD31-4B8C-83A1-F6EECF244321}">
                <p14:modId xmlns:p14="http://schemas.microsoft.com/office/powerpoint/2010/main" val="827893702"/>
              </p:ext>
            </p:extLst>
          </p:nvPr>
        </p:nvGraphicFramePr>
        <p:xfrm>
          <a:off x="297547" y="1776264"/>
          <a:ext cx="12224653" cy="7344816"/>
        </p:xfrm>
        <a:graphic>
          <a:graphicData uri="http://schemas.openxmlformats.org/drawingml/2006/table">
            <a:tbl>
              <a:tblPr/>
              <a:tblGrid>
                <a:gridCol w="12224653">
                  <a:extLst>
                    <a:ext uri="{9D8B030D-6E8A-4147-A177-3AD203B41FA5}">
                      <a16:colId xmlns:a16="http://schemas.microsoft.com/office/drawing/2014/main" val="20000"/>
                    </a:ext>
                  </a:extLst>
                </a:gridCol>
              </a:tblGrid>
              <a:tr h="372522">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番ポ自動工事結果参照</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画面（１／２）</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97229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スライド番号プレースホルダー 2">
            <a:extLst>
              <a:ext uri="{FF2B5EF4-FFF2-40B4-BE49-F238E27FC236}">
                <a16:creationId xmlns:a16="http://schemas.microsoft.com/office/drawing/2014/main" id="{95E84C1A-4356-1CFD-50EA-AF601498211A}"/>
              </a:ext>
            </a:extLst>
          </p:cNvPr>
          <p:cNvSpPr>
            <a:spLocks noGrp="1"/>
          </p:cNvSpPr>
          <p:nvPr>
            <p:ph type="sldNum" sz="quarter" idx="4"/>
          </p:nvPr>
        </p:nvSpPr>
        <p:spPr/>
        <p:txBody>
          <a:bodyPr/>
          <a:lstStyle/>
          <a:p>
            <a:r>
              <a:rPr lang="en-US" altLang="ja-JP" dirty="0"/>
              <a:t>01.3-</a:t>
            </a:r>
            <a:fld id="{4C5E2FD1-144F-442B-9A84-40AAF03513A2}" type="slidenum">
              <a:rPr lang="en-US" altLang="ja-JP" smtClean="0"/>
              <a:pPr/>
              <a:t>15</a:t>
            </a:fld>
            <a:endParaRPr lang="en-US" altLang="ja-JP" dirty="0"/>
          </a:p>
        </p:txBody>
      </p:sp>
      <p:sp>
        <p:nvSpPr>
          <p:cNvPr id="4" name="コンテンツ プレースホルダー 5">
            <a:extLst>
              <a:ext uri="{FF2B5EF4-FFF2-40B4-BE49-F238E27FC236}">
                <a16:creationId xmlns:a16="http://schemas.microsoft.com/office/drawing/2014/main" id="{6F247FFA-3ABB-1A72-8304-A7DBF52BFC8E}"/>
              </a:ext>
            </a:extLst>
          </p:cNvPr>
          <p:cNvSpPr>
            <a:spLocks noGrp="1"/>
          </p:cNvSpPr>
          <p:nvPr>
            <p:ph sz="quarter" idx="10"/>
          </p:nvPr>
        </p:nvSpPr>
        <p:spPr>
          <a:xfrm>
            <a:off x="190110" y="660139"/>
            <a:ext cx="12456000" cy="972109"/>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サーバ（１２／２１）</a:t>
            </a:r>
          </a:p>
          <a:p>
            <a:pPr fontAlgn="auto">
              <a:spcBef>
                <a:spcPts val="0"/>
              </a:spcBef>
              <a:spcAft>
                <a:spcPts val="0"/>
              </a:spcAft>
              <a:defRPr/>
            </a:pPr>
            <a:r>
              <a:rPr lang="ja-JP" altLang="en-US" dirty="0">
                <a:latin typeface="+mn-ea"/>
              </a:rPr>
              <a:t>　</a:t>
            </a:r>
            <a:r>
              <a:rPr lang="en-US" altLang="ja-JP" u="sng" dirty="0">
                <a:latin typeface="+mn-ea"/>
              </a:rPr>
              <a:t>【</a:t>
            </a:r>
            <a:r>
              <a:rPr lang="ja-JP" altLang="en-US" u="sng" dirty="0">
                <a:latin typeface="+mn-ea"/>
              </a:rPr>
              <a:t>ひかり電話ポートイン：有派遣工事、メタル電話ポートイン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rPr>
              <a:t>【</a:t>
            </a:r>
            <a:r>
              <a:rPr lang="ja-JP" altLang="en-US" sz="1050" dirty="0">
                <a:latin typeface="+mn-ea"/>
                <a:ea typeface="+mn-ea"/>
              </a:rPr>
              <a:t>ウ</a:t>
            </a:r>
            <a:r>
              <a:rPr lang="en-US" altLang="ja-JP" sz="1050" dirty="0">
                <a:latin typeface="+mn-ea"/>
                <a:ea typeface="+mn-ea"/>
              </a:rPr>
              <a:t>】【</a:t>
            </a:r>
            <a:r>
              <a:rPr lang="ja-JP" altLang="en-US" sz="1050" dirty="0">
                <a:latin typeface="+mn-ea"/>
                <a:ea typeface="+mn-ea"/>
              </a:rPr>
              <a:t>カ</a:t>
            </a:r>
            <a:r>
              <a:rPr lang="en-US" altLang="ja-JP" sz="1050" dirty="0">
                <a:latin typeface="+mn-ea"/>
                <a:ea typeface="+mn-ea"/>
              </a:rPr>
              <a:t>】【F】</a:t>
            </a:r>
            <a:r>
              <a:rPr lang="ja-JP" altLang="en-US" sz="1050" dirty="0">
                <a:latin typeface="+mn-ea"/>
                <a:ea typeface="+mn-ea"/>
              </a:rPr>
              <a:t>番ポ自動工事結果参照画面、電話番号表示画面を新規に追加し、</a:t>
            </a:r>
            <a:r>
              <a:rPr lang="en-US" altLang="ja-JP" sz="1050" dirty="0">
                <a:latin typeface="+mn-ea"/>
                <a:ea typeface="+mn-ea"/>
              </a:rPr>
              <a:t>BB-CASTAR</a:t>
            </a:r>
            <a:r>
              <a:rPr lang="ja-JP" altLang="en-US" sz="1050" dirty="0">
                <a:latin typeface="+mn-ea"/>
                <a:ea typeface="+mn-ea"/>
              </a:rPr>
              <a:t>から受信した着信試験用の電話番号、番号取得事業者の連絡先情報等、番ポ工事結果の全件表示を可能とする（最大</a:t>
            </a:r>
            <a:r>
              <a:rPr lang="en-US" altLang="ja-JP" sz="1050" dirty="0">
                <a:latin typeface="+mn-ea"/>
                <a:ea typeface="+mn-ea"/>
              </a:rPr>
              <a:t>300</a:t>
            </a:r>
            <a:r>
              <a:rPr lang="ja-JP" altLang="en-US" sz="1050" dirty="0">
                <a:latin typeface="+mn-ea"/>
                <a:ea typeface="+mn-ea"/>
              </a:rPr>
              <a:t>電番）</a:t>
            </a:r>
            <a:endParaRPr lang="en-US" altLang="ja-JP" sz="1050" dirty="0">
              <a:latin typeface="+mn-ea"/>
              <a:ea typeface="+mn-ea"/>
            </a:endParaRPr>
          </a:p>
          <a:p>
            <a:r>
              <a:rPr lang="ja-JP" altLang="en-US" dirty="0">
                <a:latin typeface="+mn-ea"/>
              </a:rPr>
              <a:t>　　番ポ自動工事結果参照画面のイメージを以下に示す</a:t>
            </a:r>
          </a:p>
          <a:p>
            <a:endParaRPr lang="en-US" altLang="ja-JP" dirty="0">
              <a:latin typeface="+mn-ea"/>
            </a:endParaRPr>
          </a:p>
        </p:txBody>
      </p:sp>
      <p:graphicFrame>
        <p:nvGraphicFramePr>
          <p:cNvPr id="9" name="表 8">
            <a:extLst>
              <a:ext uri="{FF2B5EF4-FFF2-40B4-BE49-F238E27FC236}">
                <a16:creationId xmlns:a16="http://schemas.microsoft.com/office/drawing/2014/main" id="{3312906B-9D0D-7E36-140D-79079B699A1B}"/>
              </a:ext>
            </a:extLst>
          </p:cNvPr>
          <p:cNvGraphicFramePr>
            <a:graphicFrameLocks noGrp="1"/>
          </p:cNvGraphicFramePr>
          <p:nvPr>
            <p:extLst>
              <p:ext uri="{D42A27DB-BD31-4B8C-83A1-F6EECF244321}">
                <p14:modId xmlns:p14="http://schemas.microsoft.com/office/powerpoint/2010/main" val="1751217636"/>
              </p:ext>
            </p:extLst>
          </p:nvPr>
        </p:nvGraphicFramePr>
        <p:xfrm>
          <a:off x="7625803" y="2760630"/>
          <a:ext cx="4810975" cy="4344138"/>
        </p:xfrm>
        <a:graphic>
          <a:graphicData uri="http://schemas.openxmlformats.org/drawingml/2006/table">
            <a:tbl>
              <a:tblPr firstRow="1" bandRow="1"/>
              <a:tblGrid>
                <a:gridCol w="327608">
                  <a:extLst>
                    <a:ext uri="{9D8B030D-6E8A-4147-A177-3AD203B41FA5}">
                      <a16:colId xmlns:a16="http://schemas.microsoft.com/office/drawing/2014/main" val="1538776126"/>
                    </a:ext>
                  </a:extLst>
                </a:gridCol>
                <a:gridCol w="133566">
                  <a:extLst>
                    <a:ext uri="{9D8B030D-6E8A-4147-A177-3AD203B41FA5}">
                      <a16:colId xmlns:a16="http://schemas.microsoft.com/office/drawing/2014/main" val="1041818836"/>
                    </a:ext>
                  </a:extLst>
                </a:gridCol>
                <a:gridCol w="1728000">
                  <a:extLst>
                    <a:ext uri="{9D8B030D-6E8A-4147-A177-3AD203B41FA5}">
                      <a16:colId xmlns:a16="http://schemas.microsoft.com/office/drawing/2014/main" val="2155624188"/>
                    </a:ext>
                  </a:extLst>
                </a:gridCol>
                <a:gridCol w="1541801">
                  <a:extLst>
                    <a:ext uri="{9D8B030D-6E8A-4147-A177-3AD203B41FA5}">
                      <a16:colId xmlns:a16="http://schemas.microsoft.com/office/drawing/2014/main" val="1479894086"/>
                    </a:ext>
                  </a:extLst>
                </a:gridCol>
                <a:gridCol w="1080000">
                  <a:extLst>
                    <a:ext uri="{9D8B030D-6E8A-4147-A177-3AD203B41FA5}">
                      <a16:colId xmlns:a16="http://schemas.microsoft.com/office/drawing/2014/main" val="2312545442"/>
                    </a:ext>
                  </a:extLst>
                </a:gridCol>
              </a:tblGrid>
              <a:tr h="224538">
                <a:tc>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eiryo UI" panose="020B0604030504040204" pitchFamily="50" charset="-128"/>
                          <a:ea typeface="Meiryo UI" panose="020B0604030504040204" pitchFamily="50" charset="-128"/>
                        </a:rPr>
                        <a:t>項番</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2">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eiryo UI" panose="020B0604030504040204" pitchFamily="50" charset="-128"/>
                          <a:ea typeface="Meiryo UI" panose="020B0604030504040204" pitchFamily="50" charset="-128"/>
                        </a:rPr>
                        <a:t>項目名</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kumimoji="1" lang="ja-JP" altLang="en-US"/>
                    </a:p>
                  </a:txBody>
                  <a:tcPr/>
                </a:tc>
                <a:tc>
                  <a:txBody>
                    <a:bodyPr/>
                    <a:lstStyle/>
                    <a:p>
                      <a:pPr algn="ctr"/>
                      <a:r>
                        <a:rPr kumimoji="1" lang="ja-JP" altLang="en-US" sz="1000" b="0" i="0" baseline="0" dirty="0">
                          <a:solidFill>
                            <a:schemeClr val="tx1"/>
                          </a:solidFill>
                          <a:latin typeface="Meiryo UI" panose="020B0604030504040204" pitchFamily="50" charset="-128"/>
                          <a:ea typeface="Meiryo UI" panose="020B0604030504040204" pitchFamily="50" charset="-128"/>
                        </a:rPr>
                        <a:t>表示内容</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a:r>
                        <a:rPr kumimoji="1" lang="ja-JP" altLang="en-US" sz="1000" b="0" i="0" baseline="0" dirty="0">
                          <a:solidFill>
                            <a:schemeClr val="tx1"/>
                          </a:solidFill>
                          <a:latin typeface="Meiryo UI" panose="020B0604030504040204" pitchFamily="50" charset="-128"/>
                          <a:ea typeface="Meiryo UI" panose="020B0604030504040204" pitchFamily="50" charset="-128"/>
                        </a:rPr>
                        <a:t>流通契機</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1</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marR="0" lvl="0" indent="-45720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統合オーダ</a:t>
                      </a:r>
                      <a:r>
                        <a:rPr kumimoji="1" lang="en-US" altLang="ja-JP" sz="1000" b="0" i="0" baseline="0" dirty="0">
                          <a:solidFill>
                            <a:schemeClr val="tx1"/>
                          </a:solidFill>
                          <a:latin typeface="Meiryo UI" panose="020B0604030504040204" pitchFamily="50" charset="-128"/>
                          <a:ea typeface="Meiryo UI" panose="020B0604030504040204" pitchFamily="50" charset="-128"/>
                        </a:rPr>
                        <a:t>ID</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半角英数字：</a:t>
                      </a:r>
                      <a:r>
                        <a:rPr lang="en-US" altLang="ja-JP" sz="1000" b="0" i="0" u="none" strike="noStrike" dirty="0">
                          <a:solidFill>
                            <a:schemeClr val="tx1"/>
                          </a:solidFill>
                          <a:effectLst/>
                          <a:latin typeface="+mn-ea"/>
                          <a:ea typeface="+mn-ea"/>
                          <a:cs typeface="Meiryo UI" panose="020B0604030504040204" pitchFamily="50" charset="-128"/>
                        </a:rPr>
                        <a:t>14</a:t>
                      </a:r>
                      <a:r>
                        <a:rPr lang="ja-JP" altLang="en-US" sz="1000" b="0" i="0" u="none" strike="noStrike" dirty="0">
                          <a:solidFill>
                            <a:schemeClr val="tx1"/>
                          </a:solidFill>
                          <a:effectLst/>
                          <a:latin typeface="+mn-ea"/>
                          <a:ea typeface="+mn-ea"/>
                          <a:cs typeface="Meiryo UI" panose="020B0604030504040204" pitchFamily="50" charset="-128"/>
                        </a:rPr>
                        <a:t>桁</a:t>
                      </a: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rowSpan="11">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marR="0" lvl="0" indent="-457200" algn="l" defTabSz="1221913" rtl="0" eaLnBrk="1" fontAlgn="auto" latinLnBrk="0" hangingPunct="1">
                        <a:lnSpc>
                          <a:spcPct val="100000"/>
                        </a:lnSpc>
                        <a:spcBef>
                          <a:spcPts val="0"/>
                        </a:spcBef>
                        <a:spcAft>
                          <a:spcPts val="0"/>
                        </a:spcAft>
                        <a:buClrTx/>
                        <a:buSzTx/>
                        <a:buFontTx/>
                        <a:buNone/>
                        <a:tabLst/>
                        <a:defRPr/>
                      </a:pPr>
                      <a:r>
                        <a:rPr kumimoji="1" lang="ja-JP" altLang="en-US" sz="1000" kern="1200" dirty="0">
                          <a:solidFill>
                            <a:schemeClr val="tx1"/>
                          </a:solidFill>
                          <a:latin typeface="+mn-ea"/>
                          <a:ea typeface="Meiryo UI"/>
                          <a:cs typeface="Meiryo UI" panose="020B0604030504040204" pitchFamily="50" charset="-128"/>
                        </a:rPr>
                        <a:t>工事結果情報流通（番ポ工事）（事業者情報）</a:t>
                      </a:r>
                      <a:endParaRPr kumimoji="1" lang="zh-TW"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428485779"/>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2</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移転元事業者</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rPr>
                        <a:t>全角：最大</a:t>
                      </a:r>
                      <a:r>
                        <a:rPr kumimoji="1" lang="en-US" altLang="ja-JP"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rPr>
                        <a:t>30</a:t>
                      </a:r>
                      <a:r>
                        <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rPr>
                        <a:t>桁</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endParaRPr/>
                    </a:p>
                  </a:txBody>
                  <a:tcPr marL="18000" marR="18000" marT="36000" marB="36000"/>
                </a:tc>
                <a:extLst>
                  <a:ext uri="{0D108BD9-81ED-4DB2-BD59-A6C34878D82A}">
                    <a16:rowId xmlns:a16="http://schemas.microsoft.com/office/drawing/2014/main" val="2189350561"/>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3</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l"/>
                      <a:r>
                        <a:rPr kumimoji="1" lang="zh-TW" altLang="en-US" sz="1000" baseline="0" dirty="0">
                          <a:solidFill>
                            <a:schemeClr val="tx1"/>
                          </a:solidFill>
                          <a:latin typeface="Meiryo UI" panose="020B0604030504040204" pitchFamily="50" charset="-128"/>
                          <a:ea typeface="Meiryo UI" panose="020B0604030504040204" pitchFamily="50" charset="-128"/>
                        </a:rPr>
                        <a:t>移転元事業者連絡先担当者</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全角：最大</a:t>
                      </a:r>
                      <a:r>
                        <a:rPr lang="en-US" altLang="ja-JP" sz="1000" b="0" i="0" u="none" strike="noStrike" dirty="0">
                          <a:solidFill>
                            <a:schemeClr val="tx1"/>
                          </a:solidFill>
                          <a:effectLst/>
                          <a:latin typeface="+mn-ea"/>
                          <a:ea typeface="+mn-ea"/>
                          <a:cs typeface="Meiryo UI" panose="020B0604030504040204" pitchFamily="50" charset="-128"/>
                        </a:rPr>
                        <a:t>30</a:t>
                      </a:r>
                      <a:r>
                        <a:rPr lang="ja-JP" altLang="en-US" sz="1000" b="0" i="0" u="none" strike="noStrike" dirty="0">
                          <a:solidFill>
                            <a:schemeClr val="tx1"/>
                          </a:solidFill>
                          <a:effectLst/>
                          <a:latin typeface="+mn-ea"/>
                          <a:ea typeface="+mn-ea"/>
                          <a:cs typeface="Meiryo UI" panose="020B0604030504040204" pitchFamily="50" charset="-128"/>
                        </a:rPr>
                        <a:t>桁</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endParaRPr/>
                    </a:p>
                  </a:txBody>
                  <a:tcPr marL="18000" marR="18000" marT="36000" marB="36000"/>
                </a:tc>
                <a:extLst>
                  <a:ext uri="{0D108BD9-81ED-4DB2-BD59-A6C34878D82A}">
                    <a16:rowId xmlns:a16="http://schemas.microsoft.com/office/drawing/2014/main" val="897794291"/>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4</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algn="l"/>
                      <a:r>
                        <a:rPr kumimoji="1" lang="zh-TW" altLang="en-US" sz="1000" b="0" i="0" baseline="0" dirty="0">
                          <a:solidFill>
                            <a:schemeClr val="tx1"/>
                          </a:solidFill>
                          <a:latin typeface="Meiryo UI" panose="020B0604030504040204" pitchFamily="50" charset="-128"/>
                          <a:ea typeface="Meiryo UI" panose="020B0604030504040204" pitchFamily="50" charset="-128"/>
                        </a:rPr>
                        <a:t>移転元事業者連絡先電話番号</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zh-CN" altLang="en-US" sz="1000" b="0" i="0" u="none" strike="noStrike" dirty="0">
                          <a:solidFill>
                            <a:srgbClr val="000000"/>
                          </a:solidFill>
                          <a:effectLst/>
                          <a:latin typeface="+mn-ea"/>
                          <a:ea typeface="+mn-ea"/>
                          <a:cs typeface="Meiryo UI" panose="020B0604030504040204" pitchFamily="50" charset="-128"/>
                        </a:rPr>
                        <a:t>半角数字</a:t>
                      </a:r>
                      <a:r>
                        <a:rPr lang="ja-JP" altLang="en-US" sz="1000" b="0" i="0" u="none" strike="noStrike" dirty="0">
                          <a:solidFill>
                            <a:srgbClr val="000000"/>
                          </a:solidFill>
                          <a:effectLst/>
                          <a:latin typeface="+mn-ea"/>
                          <a:ea typeface="+mn-ea"/>
                          <a:cs typeface="Meiryo UI" panose="020B0604030504040204" pitchFamily="50" charset="-128"/>
                        </a:rPr>
                        <a:t>記号</a:t>
                      </a:r>
                      <a:r>
                        <a:rPr lang="zh-CN" altLang="en-US" sz="1000" b="0" i="0" u="none" strike="noStrike" dirty="0">
                          <a:solidFill>
                            <a:srgbClr val="000000"/>
                          </a:solidFill>
                          <a:effectLst/>
                          <a:latin typeface="+mn-ea"/>
                          <a:ea typeface="+mn-ea"/>
                          <a:cs typeface="Meiryo UI" panose="020B0604030504040204" pitchFamily="50" charset="-128"/>
                        </a:rPr>
                        <a:t>：</a:t>
                      </a:r>
                      <a:r>
                        <a:rPr lang="en-US" altLang="zh-CN" sz="1000" b="0" i="0" u="none" strike="noStrike" dirty="0">
                          <a:solidFill>
                            <a:srgbClr val="000000"/>
                          </a:solidFill>
                          <a:effectLst/>
                          <a:latin typeface="+mn-ea"/>
                          <a:ea typeface="+mn-ea"/>
                          <a:cs typeface="Meiryo UI" panose="020B0604030504040204" pitchFamily="50" charset="-128"/>
                        </a:rPr>
                        <a:t>13</a:t>
                      </a:r>
                      <a:r>
                        <a:rPr lang="zh-CN" altLang="en-US" sz="1000" b="0" i="0" u="none" strike="noStrike" dirty="0">
                          <a:solidFill>
                            <a:srgbClr val="000000"/>
                          </a:solidFill>
                          <a:effectLst/>
                          <a:latin typeface="+mn-ea"/>
                          <a:ea typeface="+mn-ea"/>
                          <a:cs typeface="Meiryo UI" panose="020B0604030504040204" pitchFamily="50" charset="-128"/>
                        </a:rPr>
                        <a:t>桁</a:t>
                      </a:r>
                      <a:r>
                        <a:rPr lang="ja-JP" altLang="en-US" sz="1000" b="0" i="0" u="none" strike="noStrike" dirty="0">
                          <a:solidFill>
                            <a:srgbClr val="000000"/>
                          </a:solidFill>
                          <a:effectLst/>
                          <a:latin typeface="+mn-ea"/>
                          <a:ea typeface="+mn-ea"/>
                          <a:cs typeface="Meiryo UI" panose="020B0604030504040204" pitchFamily="50" charset="-128"/>
                        </a:rPr>
                        <a:t> *</a:t>
                      </a:r>
                      <a:r>
                        <a:rPr lang="en-US" altLang="ja-JP" sz="1000" b="0" i="0" u="none" strike="noStrike" dirty="0">
                          <a:solidFill>
                            <a:srgbClr val="000000"/>
                          </a:solidFill>
                          <a:effectLst/>
                          <a:latin typeface="+mn-ea"/>
                          <a:ea typeface="+mn-ea"/>
                          <a:cs typeface="Meiryo UI" panose="020B0604030504040204" pitchFamily="50" charset="-128"/>
                        </a:rPr>
                        <a:t>2</a:t>
                      </a:r>
                      <a:endParaRPr lang="zh-CN" altLang="en-US" sz="1000" b="0" i="0" u="none" strike="noStrike" dirty="0">
                        <a:solidFill>
                          <a:srgbClr val="000000"/>
                        </a:solidFill>
                        <a:effectLst/>
                        <a:latin typeface="+mn-ea"/>
                        <a:ea typeface="+mn-ea"/>
                        <a:cs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a:p>
                  </a:txBody>
                  <a:tcPr marL="18000" marR="18000" marT="36000" marB="36000"/>
                </a:tc>
                <a:extLst>
                  <a:ext uri="{0D108BD9-81ED-4DB2-BD59-A6C34878D82A}">
                    <a16:rowId xmlns:a16="http://schemas.microsoft.com/office/drawing/2014/main" val="3024300281"/>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5</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オーダ番号</a:t>
                      </a:r>
                      <a:r>
                        <a:rPr kumimoji="1" lang="en-US" altLang="ja-JP" sz="1000" b="0" i="0" baseline="0" dirty="0">
                          <a:solidFill>
                            <a:schemeClr val="tx1"/>
                          </a:solidFill>
                          <a:latin typeface="Meiryo UI" panose="020B0604030504040204" pitchFamily="50" charset="-128"/>
                          <a:ea typeface="Meiryo UI" panose="020B0604030504040204" pitchFamily="50" charset="-128"/>
                        </a:rPr>
                        <a:t>*1</a:t>
                      </a:r>
                      <a:endParaRPr kumimoji="1" lang="zh-TW"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r>
                        <a:rPr lang="zh-CN" altLang="en-US" sz="1000" dirty="0">
                          <a:latin typeface="+mn-ea"/>
                          <a:ea typeface="+mn-ea"/>
                        </a:rPr>
                        <a:t>半角英数字：</a:t>
                      </a:r>
                      <a:r>
                        <a:rPr lang="en-US" altLang="zh-CN" sz="1000" dirty="0">
                          <a:latin typeface="+mn-ea"/>
                          <a:ea typeface="+mn-ea"/>
                        </a:rPr>
                        <a:t>16</a:t>
                      </a:r>
                      <a:r>
                        <a:rPr lang="zh-CN" altLang="en-US" sz="1000" dirty="0">
                          <a:latin typeface="+mn-ea"/>
                          <a:ea typeface="+mn-ea"/>
                        </a:rPr>
                        <a:t>桁</a:t>
                      </a:r>
                      <a:endParaRPr lang="ja-JP" altLang="en-US" sz="1000" dirty="0">
                        <a:latin typeface="+mn-ea"/>
                        <a:ea typeface="+mn-ea"/>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endParaRPr/>
                    </a:p>
                  </a:txBody>
                  <a:tcPr marL="18000" marR="18000" marT="36000" marB="36000"/>
                </a:tc>
                <a:extLst>
                  <a:ext uri="{0D108BD9-81ED-4DB2-BD59-A6C34878D82A}">
                    <a16:rowId xmlns:a16="http://schemas.microsoft.com/office/drawing/2014/main" val="3981282210"/>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6</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p>
                      <a:pPr marL="0" lvl="1" algn="l"/>
                      <a:r>
                        <a:rPr kumimoji="1" lang="zh-TW" altLang="en-US" sz="1000" b="0" i="0" baseline="0" dirty="0">
                          <a:solidFill>
                            <a:schemeClr val="tx1"/>
                          </a:solidFill>
                          <a:latin typeface="Meiryo UI" panose="020B0604030504040204" pitchFamily="50" charset="-128"/>
                          <a:ea typeface="Meiryo UI" panose="020B0604030504040204" pitchFamily="50" charset="-128"/>
                        </a:rPr>
                        <a:t>番号取得事業者</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r>
                        <a:rPr lang="ja-JP" altLang="en-US" sz="1000" dirty="0">
                          <a:latin typeface="+mn-ea"/>
                          <a:ea typeface="+mn-ea"/>
                        </a:rPr>
                        <a:t>全角：最大</a:t>
                      </a:r>
                      <a:r>
                        <a:rPr lang="en-US" altLang="ja-JP" sz="1000" dirty="0">
                          <a:latin typeface="+mn-ea"/>
                          <a:ea typeface="+mn-ea"/>
                        </a:rPr>
                        <a:t>30</a:t>
                      </a:r>
                      <a:r>
                        <a:rPr lang="ja-JP" altLang="en-US" sz="1000" dirty="0">
                          <a:latin typeface="+mn-ea"/>
                          <a:ea typeface="+mn-ea"/>
                        </a:rPr>
                        <a:t>桁</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endParaRPr/>
                    </a:p>
                  </a:txBody>
                  <a:tcPr marL="18000" marR="18000" marT="36000" marB="36000"/>
                </a:tc>
                <a:extLst>
                  <a:ext uri="{0D108BD9-81ED-4DB2-BD59-A6C34878D82A}">
                    <a16:rowId xmlns:a16="http://schemas.microsoft.com/office/drawing/2014/main" val="2361700969"/>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7</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p>
                      <a:pPr marL="0" lvl="1" algn="l"/>
                      <a:r>
                        <a:rPr kumimoji="1" lang="zh-TW" altLang="en-US" sz="1000" b="0" i="0" baseline="0" dirty="0">
                          <a:solidFill>
                            <a:schemeClr val="tx1"/>
                          </a:solidFill>
                          <a:latin typeface="Meiryo UI" panose="020B0604030504040204" pitchFamily="50" charset="-128"/>
                          <a:ea typeface="Meiryo UI" panose="020B0604030504040204" pitchFamily="50" charset="-128"/>
                        </a:rPr>
                        <a:t>番号取得事業者連絡先担当者</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dirty="0">
                          <a:latin typeface="+mn-ea"/>
                          <a:ea typeface="+mn-ea"/>
                        </a:rPr>
                        <a:t>全角：最大</a:t>
                      </a:r>
                      <a:r>
                        <a:rPr lang="en-US" altLang="ja-JP" sz="1000" dirty="0">
                          <a:latin typeface="+mn-ea"/>
                          <a:ea typeface="+mn-ea"/>
                        </a:rPr>
                        <a:t>30</a:t>
                      </a:r>
                      <a:r>
                        <a:rPr lang="ja-JP" altLang="en-US" sz="1000" dirty="0">
                          <a:latin typeface="+mn-ea"/>
                          <a:ea typeface="+mn-ea"/>
                        </a:rPr>
                        <a:t>桁</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endParaRPr/>
                    </a:p>
                  </a:txBody>
                  <a:tcPr marL="18000" marR="18000" marT="36000" marB="36000"/>
                </a:tc>
                <a:extLst>
                  <a:ext uri="{0D108BD9-81ED-4DB2-BD59-A6C34878D82A}">
                    <a16:rowId xmlns:a16="http://schemas.microsoft.com/office/drawing/2014/main" val="2786991373"/>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8</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p>
                      <a:pPr marL="0" lvl="1" algn="l"/>
                      <a:r>
                        <a:rPr kumimoji="1" lang="zh-TW" altLang="en-US" sz="1000" b="0" i="0" baseline="0" dirty="0">
                          <a:solidFill>
                            <a:schemeClr val="tx1"/>
                          </a:solidFill>
                          <a:latin typeface="Meiryo UI" panose="020B0604030504040204" pitchFamily="50" charset="-128"/>
                          <a:ea typeface="Meiryo UI" panose="020B0604030504040204" pitchFamily="50" charset="-128"/>
                        </a:rPr>
                        <a:t>番号取得事業者連絡先電話番号</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r>
                        <a:rPr lang="zh-CN" altLang="en-US" sz="1000" dirty="0">
                          <a:latin typeface="+mn-ea"/>
                          <a:ea typeface="+mn-ea"/>
                        </a:rPr>
                        <a:t>半角数字</a:t>
                      </a:r>
                      <a:r>
                        <a:rPr lang="ja-JP" altLang="en-US" sz="1000" dirty="0">
                          <a:latin typeface="+mn-ea"/>
                          <a:ea typeface="+mn-ea"/>
                        </a:rPr>
                        <a:t>記号</a:t>
                      </a:r>
                      <a:r>
                        <a:rPr lang="zh-CN" altLang="en-US" sz="1000" dirty="0">
                          <a:latin typeface="+mn-ea"/>
                          <a:ea typeface="+mn-ea"/>
                        </a:rPr>
                        <a:t>：</a:t>
                      </a:r>
                      <a:r>
                        <a:rPr lang="en-US" altLang="zh-CN" sz="1000" dirty="0">
                          <a:latin typeface="+mn-ea"/>
                          <a:ea typeface="+mn-ea"/>
                        </a:rPr>
                        <a:t>13</a:t>
                      </a:r>
                      <a:r>
                        <a:rPr lang="zh-CN" altLang="en-US" sz="1000" dirty="0">
                          <a:latin typeface="+mn-ea"/>
                          <a:ea typeface="+mn-ea"/>
                        </a:rPr>
                        <a:t>桁 </a:t>
                      </a:r>
                      <a:r>
                        <a:rPr lang="ja-JP" altLang="en-US" sz="1000" b="0" i="0" u="none" strike="noStrike" dirty="0">
                          <a:solidFill>
                            <a:srgbClr val="000000"/>
                          </a:solidFill>
                          <a:effectLst/>
                          <a:latin typeface="+mn-ea"/>
                          <a:ea typeface="+mn-ea"/>
                          <a:cs typeface="Meiryo UI" panose="020B0604030504040204" pitchFamily="50" charset="-128"/>
                        </a:rPr>
                        <a:t>*</a:t>
                      </a:r>
                      <a:r>
                        <a:rPr lang="en-US" altLang="ja-JP" sz="1000" b="0" i="0" u="none" strike="noStrike" dirty="0">
                          <a:solidFill>
                            <a:srgbClr val="000000"/>
                          </a:solidFill>
                          <a:effectLst/>
                          <a:latin typeface="+mn-ea"/>
                          <a:ea typeface="+mn-ea"/>
                          <a:cs typeface="Meiryo UI" panose="020B0604030504040204" pitchFamily="50" charset="-128"/>
                        </a:rPr>
                        <a:t>2</a:t>
                      </a:r>
                      <a:endParaRPr lang="zh-CN" altLang="en-US" sz="1000" dirty="0">
                        <a:latin typeface="+mn-ea"/>
                        <a:ea typeface="+mn-ea"/>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a:p>
                  </a:txBody>
                  <a:tcPr marL="18000" marR="18000" marT="36000" marB="36000"/>
                </a:tc>
                <a:extLst>
                  <a:ext uri="{0D108BD9-81ED-4DB2-BD59-A6C34878D82A}">
                    <a16:rowId xmlns:a16="http://schemas.microsoft.com/office/drawing/2014/main" val="999052688"/>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9</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電話番号</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半角数字記号：</a:t>
                      </a:r>
                      <a:r>
                        <a:rPr lang="en-US" altLang="ja-JP" sz="1000" b="0" i="0" u="none" strike="noStrike" dirty="0">
                          <a:solidFill>
                            <a:srgbClr val="000000"/>
                          </a:solidFill>
                          <a:effectLst/>
                          <a:latin typeface="+mn-ea"/>
                          <a:ea typeface="+mn-ea"/>
                          <a:cs typeface="Meiryo UI" panose="020B0604030504040204" pitchFamily="50" charset="-128"/>
                        </a:rPr>
                        <a:t>12</a:t>
                      </a:r>
                      <a:r>
                        <a:rPr lang="ja-JP" altLang="en-US" sz="1000" b="0" i="0" u="none" strike="noStrike" dirty="0">
                          <a:solidFill>
                            <a:srgbClr val="000000"/>
                          </a:solidFill>
                          <a:effectLst/>
                          <a:latin typeface="+mn-ea"/>
                          <a:ea typeface="+mn-ea"/>
                          <a:cs typeface="Meiryo UI" panose="020B0604030504040204" pitchFamily="50" charset="-128"/>
                        </a:rPr>
                        <a:t>桁 *</a:t>
                      </a:r>
                      <a:r>
                        <a:rPr lang="en-US" altLang="ja-JP" sz="1000" b="0" i="0" u="none" strike="noStrike" dirty="0">
                          <a:solidFill>
                            <a:srgbClr val="000000"/>
                          </a:solidFill>
                          <a:effectLst/>
                          <a:latin typeface="+mn-ea"/>
                          <a:ea typeface="+mn-ea"/>
                          <a:cs typeface="Meiryo UI" panose="020B0604030504040204" pitchFamily="50" charset="-128"/>
                        </a:rPr>
                        <a:t>2</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a:p>
                  </a:txBody>
                  <a:tcPr marL="18000" marR="18000" marT="36000" marB="36000"/>
                </a:tc>
                <a:extLst>
                  <a:ext uri="{0D108BD9-81ED-4DB2-BD59-A6C34878D82A}">
                    <a16:rowId xmlns:a16="http://schemas.microsoft.com/office/drawing/2014/main" val="3494338311"/>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10</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回線数</a:t>
                      </a:r>
                      <a:r>
                        <a:rPr kumimoji="1" lang="en-US" altLang="ja-JP" sz="1000" b="0" i="0" baseline="0" dirty="0">
                          <a:solidFill>
                            <a:schemeClr val="tx1"/>
                          </a:solidFill>
                          <a:latin typeface="Meiryo UI" panose="020B0604030504040204" pitchFamily="50" charset="-128"/>
                          <a:ea typeface="Meiryo UI" panose="020B0604030504040204" pitchFamily="50" charset="-128"/>
                        </a:rPr>
                        <a:t>*3</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半角数字：</a:t>
                      </a:r>
                      <a:r>
                        <a:rPr lang="en-US" altLang="ja-JP" sz="1000" b="0" i="0" u="none" strike="noStrike" dirty="0">
                          <a:solidFill>
                            <a:schemeClr val="tx1"/>
                          </a:solidFill>
                          <a:effectLst/>
                          <a:latin typeface="+mn-ea"/>
                          <a:ea typeface="+mn-ea"/>
                          <a:cs typeface="Meiryo UI" panose="020B0604030504040204" pitchFamily="50" charset="-128"/>
                        </a:rPr>
                        <a:t>3</a:t>
                      </a:r>
                      <a:r>
                        <a:rPr lang="ja-JP" altLang="en-US" sz="1000" b="0" i="0" u="none" strike="noStrike" dirty="0">
                          <a:solidFill>
                            <a:schemeClr val="tx1"/>
                          </a:solidFill>
                          <a:effectLst/>
                          <a:latin typeface="+mn-ea"/>
                          <a:ea typeface="+mn-ea"/>
                          <a:cs typeface="Meiryo UI" panose="020B0604030504040204" pitchFamily="50" charset="-128"/>
                        </a:rPr>
                        <a:t>桁</a:t>
                      </a: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a:p>
                  </a:txBody>
                  <a:tcPr marL="18000" marR="18000" marT="36000" marB="36000"/>
                </a:tc>
                <a:extLst>
                  <a:ext uri="{0D108BD9-81ED-4DB2-BD59-A6C34878D82A}">
                    <a16:rowId xmlns:a16="http://schemas.microsoft.com/office/drawing/2014/main" val="1756342175"/>
                  </a:ext>
                </a:extLst>
              </a:tr>
              <a:tr h="22320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11</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algn="l"/>
                      <a:r>
                        <a:rPr kumimoji="1" lang="en-US" altLang="ja-JP" sz="1000" b="0" i="0" baseline="0" dirty="0">
                          <a:solidFill>
                            <a:schemeClr val="tx1"/>
                          </a:solidFill>
                          <a:latin typeface="Meiryo UI" panose="020B0604030504040204" pitchFamily="50" charset="-128"/>
                          <a:ea typeface="Meiryo UI" panose="020B0604030504040204" pitchFamily="50" charset="-128"/>
                        </a:rPr>
                        <a:t>ENUM</a:t>
                      </a:r>
                      <a:r>
                        <a:rPr kumimoji="1" lang="ja-JP" altLang="en-US" sz="1000" b="0" i="0" baseline="0" dirty="0">
                          <a:solidFill>
                            <a:schemeClr val="tx1"/>
                          </a:solidFill>
                          <a:latin typeface="Meiryo UI" panose="020B0604030504040204" pitchFamily="50" charset="-128"/>
                          <a:ea typeface="Meiryo UI" panose="020B0604030504040204" pitchFamily="50" charset="-128"/>
                        </a:rPr>
                        <a:t>切替工事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kumimoji="1" lang="ja-JP" altLang="en-US"/>
                    </a:p>
                  </a:txBody>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無、有</a:t>
                      </a:r>
                      <a:endParaRPr kumimoji="1" lang="en-US" altLang="ja-JP"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37682750"/>
                  </a:ext>
                </a:extLst>
              </a:tr>
              <a:tr h="223200">
                <a:tc rowSpan="3">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12</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番ポ工事結果</a:t>
                      </a:r>
                      <a:endParaRPr kumimoji="1" lang="zh-TW" altLang="en-US" sz="100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pPr algn="l"/>
                      <a:endParaRPr kumimoji="1" lang="zh-TW" altLang="en-US" sz="100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marR="0" lvl="1" indent="0" algn="l" defTabSz="1221913" rtl="0" eaLnBrk="1" fontAlgn="auto" latinLnBrk="0" hangingPunct="1">
                        <a:lnSpc>
                          <a:spcPct val="100000"/>
                        </a:lnSpc>
                        <a:spcBef>
                          <a:spcPts val="0"/>
                        </a:spcBef>
                        <a:spcAft>
                          <a:spcPts val="0"/>
                        </a:spcAft>
                        <a:buClrTx/>
                        <a:buSzTx/>
                        <a:buFontTx/>
                        <a:buNone/>
                        <a:tabLst/>
                        <a:defRPr/>
                      </a:pPr>
                      <a:r>
                        <a:rPr kumimoji="1" lang="ja-JP" altLang="en-US" sz="1000" kern="1200" dirty="0">
                          <a:solidFill>
                            <a:schemeClr val="tx1"/>
                          </a:solidFill>
                          <a:latin typeface="+mn-ea"/>
                          <a:ea typeface="Meiryo UI"/>
                          <a:cs typeface="Meiryo UI" panose="020B0604030504040204" pitchFamily="50" charset="-128"/>
                        </a:rPr>
                        <a:t>工事結果情報流通（番ポ工事）（工事結果情報）</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5368151"/>
                  </a:ext>
                </a:extLst>
              </a:tr>
              <a:tr h="223200">
                <a:tc vMerge="1">
                  <a:txBody>
                    <a:bodyPr/>
                    <a:lstStyle/>
                    <a:p>
                      <a:pPr algn="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rowSpan="2">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　</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番ポ工事結果受信日時</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lvl="1" algn="l"/>
                      <a:r>
                        <a:rPr kumimoji="1" lang="en-US" altLang="ja-JP" sz="1000" b="0" i="0" baseline="0" dirty="0">
                          <a:solidFill>
                            <a:schemeClr val="tx1"/>
                          </a:solidFill>
                          <a:latin typeface="Meiryo UI" panose="020B0604030504040204" pitchFamily="50" charset="-128"/>
                          <a:ea typeface="Meiryo UI" panose="020B0604030504040204" pitchFamily="50" charset="-128"/>
                        </a:rPr>
                        <a:t>YYYY/MM/DD</a:t>
                      </a:r>
                    </a:p>
                    <a:p>
                      <a:pPr marL="0" lvl="1" algn="l"/>
                      <a:r>
                        <a:rPr kumimoji="1" lang="en-US" altLang="ja-JP" sz="1000" b="0" i="0" baseline="0" dirty="0">
                          <a:solidFill>
                            <a:schemeClr val="tx1"/>
                          </a:solidFill>
                          <a:latin typeface="Meiryo UI" panose="020B0604030504040204" pitchFamily="50" charset="-128"/>
                          <a:ea typeface="Meiryo UI" panose="020B0604030504040204" pitchFamily="50" charset="-128"/>
                        </a:rPr>
                        <a:t>HH:MM</a:t>
                      </a:r>
                      <a:r>
                        <a:rPr kumimoji="1" lang="ja-JP" altLang="en-US" sz="1000" b="0" i="0" baseline="0" dirty="0">
                          <a:solidFill>
                            <a:schemeClr val="tx1"/>
                          </a:solidFill>
                          <a:latin typeface="Meiryo UI" panose="020B0604030504040204" pitchFamily="50" charset="-128"/>
                          <a:ea typeface="Meiryo UI" panose="020B0604030504040204" pitchFamily="50" charset="-128"/>
                        </a:rPr>
                        <a:t>形式</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737549302"/>
                  </a:ext>
                </a:extLst>
              </a:tr>
              <a:tr h="223200">
                <a:tc vMerge="1">
                  <a:txBody>
                    <a:bodyPr/>
                    <a:lstStyle/>
                    <a:p>
                      <a:pPr algn="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endParaRPr dirty="0"/>
                    </a:p>
                  </a:txBody>
                  <a:tcPr marL="18000" marR="18000" marT="36000" marB="36000">
                    <a:lnL w="9525" cap="flat" cmpd="sng" algn="ctr">
                      <a:solidFill>
                        <a:sysClr val="windowText" lastClr="000000"/>
                      </a:solidFill>
                      <a:prstDash val="solid"/>
                      <a:round/>
                      <a:headEnd type="none" w="med" len="med"/>
                      <a:tailEnd type="none" w="med" len="med"/>
                    </a:lnL>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番ポ工事結果</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1"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完了</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dirty="0"/>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862169696"/>
                  </a:ext>
                </a:extLst>
              </a:tr>
              <a:tr h="223200">
                <a:tc rowSpan="3">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13</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2">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番号取得事業者に応じた受信時刻（目安）</a:t>
                      </a:r>
                      <a:r>
                        <a:rPr kumimoji="1" lang="en-US" altLang="ja-JP" sz="1000" b="0" i="0" baseline="0" dirty="0">
                          <a:solidFill>
                            <a:schemeClr val="tx1"/>
                          </a:solidFill>
                          <a:latin typeface="Meiryo UI" panose="020B0604030504040204" pitchFamily="50" charset="-128"/>
                          <a:ea typeface="Meiryo UI" panose="020B0604030504040204" pitchFamily="50" charset="-128"/>
                        </a:rPr>
                        <a:t>*4</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1"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p>
                      <a:pPr marL="0" marR="0" lvl="1"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ー</a:t>
                      </a:r>
                    </a:p>
                  </a:txBody>
                  <a:tcPr marL="18000" marR="18000" marT="36000" marB="36000">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3585200"/>
                  </a:ext>
                </a:extLst>
              </a:tr>
              <a:tr h="223200">
                <a:tc vMerge="1">
                  <a:txBody>
                    <a:bodyPr/>
                    <a:lstStyle/>
                    <a:p>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baseline="0" dirty="0">
                          <a:solidFill>
                            <a:schemeClr val="tx1"/>
                          </a:solidFill>
                          <a:latin typeface="Meiryo UI" panose="020B0604030504040204" pitchFamily="50" charset="-128"/>
                          <a:ea typeface="Meiryo UI" panose="020B0604030504040204" pitchFamily="50" charset="-128"/>
                        </a:rPr>
                        <a:t>NTT</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1"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baseline="0" dirty="0">
                          <a:solidFill>
                            <a:schemeClr val="tx1"/>
                          </a:solidFill>
                          <a:latin typeface="Meiryo UI" panose="020B0604030504040204" pitchFamily="50" charset="-128"/>
                          <a:ea typeface="Meiryo UI" panose="020B0604030504040204" pitchFamily="50" charset="-128"/>
                        </a:rPr>
                        <a:t>HH:MM</a:t>
                      </a:r>
                      <a:r>
                        <a:rPr kumimoji="1" lang="ja-JP" altLang="en-US" sz="1000" b="0" i="0" baseline="0" dirty="0">
                          <a:solidFill>
                            <a:schemeClr val="tx1"/>
                          </a:solidFill>
                          <a:latin typeface="Meiryo UI" panose="020B0604030504040204" pitchFamily="50" charset="-128"/>
                          <a:ea typeface="Meiryo UI" panose="020B0604030504040204" pitchFamily="50" charset="-128"/>
                        </a:rPr>
                        <a:t>形式</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marL="0" marR="0" lvl="1" indent="0" algn="l" defTabSz="1221913"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3245884"/>
                  </a:ext>
                </a:extLst>
              </a:tr>
              <a:tr h="223200">
                <a:tc vMerge="1">
                  <a:txBody>
                    <a:bodyPr/>
                    <a:lstStyle/>
                    <a:p>
                      <a:endParaRPr dirty="0"/>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他事業者</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1"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baseline="0" dirty="0">
                          <a:solidFill>
                            <a:schemeClr val="tx1"/>
                          </a:solidFill>
                          <a:latin typeface="Meiryo UI" panose="020B0604030504040204" pitchFamily="50" charset="-128"/>
                          <a:ea typeface="Meiryo UI" panose="020B0604030504040204" pitchFamily="50" charset="-128"/>
                        </a:rPr>
                        <a:t>HH:MM</a:t>
                      </a:r>
                      <a:r>
                        <a:rPr kumimoji="1" lang="ja-JP" altLang="en-US" sz="1000" b="0" i="0" baseline="0" dirty="0">
                          <a:solidFill>
                            <a:schemeClr val="tx1"/>
                          </a:solidFill>
                          <a:latin typeface="Meiryo UI" panose="020B0604030504040204" pitchFamily="50" charset="-128"/>
                          <a:ea typeface="Meiryo UI" panose="020B0604030504040204" pitchFamily="50" charset="-128"/>
                        </a:rPr>
                        <a:t>形式</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marL="0" marR="0" lvl="1" indent="0" algn="l" defTabSz="1221913"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2780081"/>
                  </a:ext>
                </a:extLst>
              </a:tr>
            </a:tbl>
          </a:graphicData>
        </a:graphic>
      </p:graphicFrame>
      <p:sp>
        <p:nvSpPr>
          <p:cNvPr id="11" name="テキスト ボックス 10">
            <a:extLst>
              <a:ext uri="{FF2B5EF4-FFF2-40B4-BE49-F238E27FC236}">
                <a16:creationId xmlns:a16="http://schemas.microsoft.com/office/drawing/2014/main" id="{BFB53D3E-7941-0DC6-607B-4760EAD34ED7}"/>
              </a:ext>
            </a:extLst>
          </p:cNvPr>
          <p:cNvSpPr txBox="1"/>
          <p:nvPr/>
        </p:nvSpPr>
        <p:spPr>
          <a:xfrm>
            <a:off x="7553074" y="7123249"/>
            <a:ext cx="4990804" cy="707886"/>
          </a:xfrm>
          <a:prstGeom prst="rect">
            <a:avLst/>
          </a:prstGeom>
          <a:noFill/>
        </p:spPr>
        <p:txBody>
          <a:bodyPr wrap="square">
            <a:spAutoFit/>
          </a:bodyPr>
          <a:lstStyle/>
          <a:p>
            <a:pPr algn="l" fontAlgn="ctr">
              <a:defRPr/>
            </a:pPr>
            <a:r>
              <a:rPr kumimoji="1" lang="ja-JP" altLang="en-US" sz="1000" b="0" i="0" u="none" strike="noStrike" kern="1200" cap="none" spc="0" normalizeH="0" baseline="0" noProof="0" dirty="0">
                <a:ln>
                  <a:noFill/>
                </a:ln>
                <a:effectLst/>
                <a:uLnTx/>
                <a:uFillTx/>
                <a:latin typeface="Meiryo UI"/>
                <a:ea typeface="Meiryo UI"/>
                <a:cs typeface="+mn-cs"/>
              </a:rPr>
              <a:t>注）*</a:t>
            </a:r>
            <a:r>
              <a:rPr kumimoji="1" lang="en-US" altLang="ja-JP" sz="1000" b="0" i="0" u="none" strike="noStrike" kern="1200" cap="none" spc="0" normalizeH="0" baseline="0" noProof="0" dirty="0">
                <a:ln>
                  <a:noFill/>
                </a:ln>
                <a:effectLst/>
                <a:uLnTx/>
                <a:uFillTx/>
                <a:latin typeface="Meiryo UI"/>
                <a:ea typeface="Meiryo UI"/>
                <a:cs typeface="+mn-cs"/>
              </a:rPr>
              <a:t>1</a:t>
            </a:r>
            <a:r>
              <a:rPr kumimoji="1" lang="ja-JP" altLang="en-US" sz="1000" b="0" i="0" u="none" strike="noStrike" kern="1200" cap="none" spc="0" normalizeH="0" baseline="0" noProof="0" dirty="0">
                <a:ln>
                  <a:noFill/>
                </a:ln>
                <a:effectLst/>
                <a:uLnTx/>
                <a:uFillTx/>
                <a:latin typeface="Meiryo UI"/>
                <a:ea typeface="Meiryo UI"/>
                <a:cs typeface="+mn-cs"/>
              </a:rPr>
              <a:t>：</a:t>
            </a:r>
            <a:r>
              <a:rPr lang="ja-JP" altLang="en-US" sz="1000" dirty="0">
                <a:latin typeface="Meiryo UI"/>
                <a:ea typeface="Meiryo UI"/>
              </a:rPr>
              <a:t>オーダ番号、</a:t>
            </a:r>
            <a:r>
              <a:rPr kumimoji="1" lang="ja-JP" altLang="en-US" sz="1000" b="0" i="0" baseline="0" dirty="0">
                <a:latin typeface="Meiryo UI" panose="020B0604030504040204" pitchFamily="50" charset="-128"/>
                <a:ea typeface="Meiryo UI" panose="020B0604030504040204" pitchFamily="50" charset="-128"/>
              </a:rPr>
              <a:t>番ポ工事結果受信日時</a:t>
            </a:r>
            <a:r>
              <a:rPr lang="ja-JP" altLang="en-US" sz="1000" dirty="0">
                <a:latin typeface="Meiryo UI"/>
                <a:ea typeface="Meiryo UI"/>
              </a:rPr>
              <a:t>の昇順にレコードを表示する</a:t>
            </a:r>
            <a:endParaRPr kumimoji="1" lang="en-US" altLang="ja-JP" sz="1000" b="0" i="0" u="none" strike="noStrike" kern="1200" cap="none" spc="0" normalizeH="0" baseline="0" noProof="0" dirty="0">
              <a:ln>
                <a:noFill/>
              </a:ln>
              <a:effectLst/>
              <a:uLnTx/>
              <a:uFillTx/>
              <a:latin typeface="Meiryo UI"/>
              <a:ea typeface="Meiryo UI"/>
              <a:cs typeface="+mn-cs"/>
            </a:endParaRPr>
          </a:p>
          <a:p>
            <a:pPr marL="266700" marR="0" lvl="0" algn="l" defTabSz="914400" rtl="0" eaLnBrk="1" fontAlgn="ctr" latinLnBrk="0" hangingPunct="1">
              <a:lnSpc>
                <a:spcPct val="100000"/>
              </a:lnSpc>
              <a:spcBef>
                <a:spcPct val="0"/>
              </a:spcBef>
              <a:spcAft>
                <a:spcPct val="0"/>
              </a:spcAft>
              <a:buClrTx/>
              <a:buSzTx/>
              <a:buFontTx/>
              <a:buNone/>
              <a:tabLst/>
              <a:defRPr/>
            </a:pPr>
            <a:r>
              <a:rPr lang="en-US" altLang="ja-JP" sz="1000" dirty="0">
                <a:latin typeface="Meiryo UI"/>
                <a:ea typeface="Meiryo UI"/>
              </a:rPr>
              <a:t>*2</a:t>
            </a:r>
            <a:r>
              <a:rPr lang="ja-JP" altLang="en-US" sz="1000" dirty="0">
                <a:latin typeface="Meiryo UI"/>
                <a:ea typeface="Meiryo UI"/>
              </a:rPr>
              <a:t>：電話番号はハイフンあり</a:t>
            </a:r>
            <a:r>
              <a:rPr lang="en-US" altLang="ja-JP" sz="1000" dirty="0">
                <a:latin typeface="Meiryo UI"/>
                <a:ea typeface="Meiryo UI"/>
              </a:rPr>
              <a:t>/</a:t>
            </a:r>
            <a:r>
              <a:rPr lang="ja-JP" altLang="en-US" sz="1000" dirty="0">
                <a:latin typeface="Meiryo UI"/>
                <a:ea typeface="Meiryo UI"/>
              </a:rPr>
              <a:t>なしの両方のケースが存在する</a:t>
            </a:r>
            <a:endParaRPr lang="en-US" altLang="ja-JP" sz="1000" dirty="0">
              <a:latin typeface="Meiryo UI"/>
              <a:ea typeface="Meiryo UI"/>
            </a:endParaRPr>
          </a:p>
          <a:p>
            <a:pPr marL="266700" marR="0" lvl="0" algn="l" defTabSz="914400" rtl="0" eaLnBrk="1" fontAlgn="ctr" latinLnBrk="0" hangingPunct="1">
              <a:lnSpc>
                <a:spcPct val="100000"/>
              </a:lnSpc>
              <a:spcBef>
                <a:spcPct val="0"/>
              </a:spcBef>
              <a:spcAft>
                <a:spcPct val="0"/>
              </a:spcAft>
              <a:buClrTx/>
              <a:buSzTx/>
              <a:buFontTx/>
              <a:buNone/>
              <a:tabLst/>
              <a:defRPr/>
            </a:pPr>
            <a:r>
              <a:rPr lang="en-US" altLang="ja-JP" sz="1000" dirty="0">
                <a:latin typeface="Meiryo UI"/>
                <a:ea typeface="Meiryo UI"/>
              </a:rPr>
              <a:t>*3</a:t>
            </a:r>
            <a:r>
              <a:rPr lang="ja-JP" altLang="en-US" sz="1000" dirty="0">
                <a:latin typeface="Meiryo UI"/>
                <a:ea typeface="Meiryo UI"/>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移転元事業者に対する１番号取得事業者の電話番号総数を表示する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266700" algn="l" fontAlgn="ctr">
              <a:defRPr/>
            </a:pPr>
            <a:r>
              <a:rPr lang="en-US" altLang="ja-JP" sz="1000" dirty="0">
                <a:latin typeface="Meiryo UI"/>
                <a:ea typeface="Meiryo UI"/>
              </a:rPr>
              <a:t>*4</a:t>
            </a:r>
            <a:r>
              <a:rPr lang="ja-JP" altLang="en-US" sz="1000" dirty="0">
                <a:latin typeface="Meiryo UI"/>
                <a:ea typeface="Meiryo UI"/>
              </a:rPr>
              <a:t>：表示内容の詳細は「</a:t>
            </a:r>
            <a:r>
              <a:rPr lang="ja-JP" altLang="en-US" sz="1000" dirty="0">
                <a:latin typeface="+mn-ea"/>
                <a:ea typeface="+mn-ea"/>
                <a:cs typeface="Meiryo UI" panose="020B0604030504040204" pitchFamily="50" charset="-128"/>
              </a:rPr>
              <a:t>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a:t>
            </a:r>
            <a:r>
              <a:rPr lang="ja-JP" altLang="en-US" sz="1000" dirty="0">
                <a:latin typeface="+mn-ea"/>
                <a:ea typeface="+mn-ea"/>
              </a:rPr>
              <a:t>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サーバ（１５／２１）</a:t>
            </a:r>
            <a:r>
              <a:rPr lang="ja-JP" altLang="en-US" sz="1000" dirty="0">
                <a:latin typeface="Meiryo UI"/>
                <a:ea typeface="Meiryo UI"/>
              </a:rPr>
              <a:t>」参照</a:t>
            </a:r>
            <a:endParaRPr lang="en-US" altLang="ja-JP" sz="1000" dirty="0">
              <a:latin typeface="Meiryo UI"/>
              <a:ea typeface="Meiryo UI"/>
            </a:endParaRPr>
          </a:p>
        </p:txBody>
      </p:sp>
      <p:graphicFrame>
        <p:nvGraphicFramePr>
          <p:cNvPr id="2" name="表 1">
            <a:extLst>
              <a:ext uri="{FF2B5EF4-FFF2-40B4-BE49-F238E27FC236}">
                <a16:creationId xmlns:a16="http://schemas.microsoft.com/office/drawing/2014/main" id="{A6736C2E-FA7F-74FD-1B76-8FBF03C1131C}"/>
              </a:ext>
            </a:extLst>
          </p:cNvPr>
          <p:cNvGraphicFramePr>
            <a:graphicFrameLocks noGrp="1"/>
          </p:cNvGraphicFramePr>
          <p:nvPr>
            <p:extLst>
              <p:ext uri="{D42A27DB-BD31-4B8C-83A1-F6EECF244321}">
                <p14:modId xmlns:p14="http://schemas.microsoft.com/office/powerpoint/2010/main" val="1065493479"/>
              </p:ext>
            </p:extLst>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3</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6" name="正方形/長方形 5">
            <a:extLst>
              <a:ext uri="{FF2B5EF4-FFF2-40B4-BE49-F238E27FC236}">
                <a16:creationId xmlns:a16="http://schemas.microsoft.com/office/drawing/2014/main" id="{45C90C6F-08BC-0D4A-7DDA-4B52C36D7F73}"/>
              </a:ext>
            </a:extLst>
          </p:cNvPr>
          <p:cNvSpPr/>
          <p:nvPr/>
        </p:nvSpPr>
        <p:spPr bwMode="auto">
          <a:xfrm>
            <a:off x="2528140" y="2760630"/>
            <a:ext cx="2880320" cy="360040"/>
          </a:xfrm>
          <a:prstGeom prst="rect">
            <a:avLst/>
          </a:prstGeom>
          <a:solidFill>
            <a:srgbClr val="FFCCFF"/>
          </a:solidFill>
          <a:ln>
            <a:headEnd type="triangle" w="sm" len="sm"/>
            <a:tailEnd type="none" w="sm" len="sm"/>
          </a:ln>
        </p:spPr>
        <p:style>
          <a:lnRef idx="0">
            <a:schemeClr val="accent6"/>
          </a:lnRef>
          <a:fillRef idx="3">
            <a:schemeClr val="accent6"/>
          </a:fillRef>
          <a:effectRef idx="3">
            <a:schemeClr val="accent6"/>
          </a:effectRef>
          <a:fontRef idx="minor">
            <a:schemeClr val="lt1"/>
          </a:fontRef>
        </p:style>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lang="ja-JP" altLang="en-US" sz="105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画面レイアウト差し替え！</a:t>
            </a:r>
            <a:endParaRPr kumimoji="1" lang="ja-JP" altLang="en-US" sz="105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a:extLst>
              <a:ext uri="{FF2B5EF4-FFF2-40B4-BE49-F238E27FC236}">
                <a16:creationId xmlns:a16="http://schemas.microsoft.com/office/drawing/2014/main" id="{A7C98C91-55CC-7EDB-A6C4-04E6F5E2E831}"/>
              </a:ext>
            </a:extLst>
          </p:cNvPr>
          <p:cNvPicPr>
            <a:picLocks noChangeAspect="1"/>
          </p:cNvPicPr>
          <p:nvPr/>
        </p:nvPicPr>
        <p:blipFill>
          <a:blip r:embed="rId2"/>
          <a:stretch>
            <a:fillRect/>
          </a:stretch>
        </p:blipFill>
        <p:spPr>
          <a:xfrm>
            <a:off x="445392" y="2303847"/>
            <a:ext cx="6992734" cy="4489450"/>
          </a:xfrm>
          <a:prstGeom prst="rect">
            <a:avLst/>
          </a:prstGeom>
          <a:ln>
            <a:solidFill>
              <a:schemeClr val="tx1"/>
            </a:solidFill>
          </a:ln>
        </p:spPr>
      </p:pic>
      <p:sp>
        <p:nvSpPr>
          <p:cNvPr id="12" name="AutoShape 81">
            <a:extLst>
              <a:ext uri="{FF2B5EF4-FFF2-40B4-BE49-F238E27FC236}">
                <a16:creationId xmlns:a16="http://schemas.microsoft.com/office/drawing/2014/main" id="{75307B0D-C529-9347-F32E-791D114DDA62}"/>
              </a:ext>
            </a:extLst>
          </p:cNvPr>
          <p:cNvSpPr>
            <a:spLocks/>
          </p:cNvSpPr>
          <p:nvPr/>
        </p:nvSpPr>
        <p:spPr bwMode="auto">
          <a:xfrm>
            <a:off x="468890" y="7320880"/>
            <a:ext cx="3970787" cy="917711"/>
          </a:xfrm>
          <a:prstGeom prst="borderCallout2">
            <a:avLst>
              <a:gd name="adj1" fmla="val -408"/>
              <a:gd name="adj2" fmla="val 40447"/>
              <a:gd name="adj3" fmla="val -59512"/>
              <a:gd name="adj4" fmla="val 77478"/>
              <a:gd name="adj5" fmla="val -94289"/>
              <a:gd name="adj6" fmla="val 104160"/>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番ポ自動工事結果確認</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・ボタン押下により、画面に未表示の</a:t>
            </a:r>
            <a:r>
              <a:rPr lang="ja-JP" altLang="en-US" sz="1000" dirty="0">
                <a:latin typeface="+mn-ea"/>
                <a:ea typeface="+mn-ea"/>
                <a:cs typeface="Meiryo UI" panose="020B0604030504040204" pitchFamily="50" charset="-128"/>
              </a:rPr>
              <a:t>工事結果情報流通（番ポ工事）（事業者情報）</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または</a:t>
            </a:r>
            <a:r>
              <a:rPr lang="ja-JP" altLang="en-US" sz="1000" dirty="0">
                <a:latin typeface="+mn-ea"/>
                <a:ea typeface="+mn-ea"/>
                <a:cs typeface="Meiryo UI" panose="020B0604030504040204" pitchFamily="50" charset="-128"/>
              </a:rPr>
              <a:t>工事結果情報流通（番ポ工事）（工事結果情報）</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が存在する場合（当画面表示中に</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から</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IF</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が流通した場合）は、画面に流通内容を表示する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AutoShape 81">
            <a:extLst>
              <a:ext uri="{FF2B5EF4-FFF2-40B4-BE49-F238E27FC236}">
                <a16:creationId xmlns:a16="http://schemas.microsoft.com/office/drawing/2014/main" id="{91AA7D09-03BF-1042-81B3-766CE887B0C6}"/>
              </a:ext>
            </a:extLst>
          </p:cNvPr>
          <p:cNvSpPr>
            <a:spLocks/>
          </p:cNvSpPr>
          <p:nvPr/>
        </p:nvSpPr>
        <p:spPr bwMode="auto">
          <a:xfrm>
            <a:off x="4611020" y="7320880"/>
            <a:ext cx="2827106" cy="606701"/>
          </a:xfrm>
          <a:prstGeom prst="borderCallout2">
            <a:avLst>
              <a:gd name="adj1" fmla="val 1961"/>
              <a:gd name="adj2" fmla="val 42387"/>
              <a:gd name="adj3" fmla="val -57259"/>
              <a:gd name="adj4" fmla="val 70196"/>
              <a:gd name="adj5" fmla="val -118140"/>
              <a:gd name="adj6" fmla="val 72857"/>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lgn="l" defTabSz="649288"/>
            <a:r>
              <a:rPr lang="en-US" altLang="ja-JP" sz="1000" dirty="0">
                <a:latin typeface="+mn-ea"/>
                <a:ea typeface="+mn-ea"/>
              </a:rPr>
              <a:t>【</a:t>
            </a:r>
            <a:r>
              <a:rPr lang="ja-JP" altLang="en-US" sz="1000" dirty="0">
                <a:latin typeface="+mn-ea"/>
                <a:ea typeface="+mn-ea"/>
              </a:rPr>
              <a:t>閉じる</a:t>
            </a:r>
            <a:r>
              <a:rPr lang="en-US" altLang="ja-JP" sz="1000" dirty="0">
                <a:latin typeface="+mn-ea"/>
                <a:ea typeface="+mn-ea"/>
              </a:rPr>
              <a:t>】</a:t>
            </a:r>
            <a:r>
              <a:rPr lang="ja-JP" altLang="en-US" sz="1000" dirty="0">
                <a:latin typeface="+mn-ea"/>
                <a:ea typeface="+mn-ea"/>
              </a:rPr>
              <a:t>ボタン</a:t>
            </a:r>
            <a:endParaRPr lang="en-US" altLang="ja-JP" sz="1000" dirty="0">
              <a:latin typeface="+mn-ea"/>
              <a:ea typeface="+mn-ea"/>
            </a:endParaRPr>
          </a:p>
          <a:p>
            <a:pPr defTabSz="649288"/>
            <a:r>
              <a:rPr lang="ja-JP" altLang="en-US" sz="1000" dirty="0">
                <a:latin typeface="+mn-ea"/>
                <a:ea typeface="+mn-ea"/>
              </a:rPr>
              <a:t>・ボタン押下に</a:t>
            </a:r>
            <a:r>
              <a:rPr lang="ja-JP" altLang="en-US" sz="1000" b="0" baseline="0" dirty="0">
                <a:latin typeface="Meiryo UI" panose="020B0604030504040204" pitchFamily="50" charset="-128"/>
                <a:ea typeface="Meiryo UI" panose="020B0604030504040204" pitchFamily="50" charset="-128"/>
              </a:rPr>
              <a:t>番ポ自動工事結果参照</a:t>
            </a:r>
            <a:r>
              <a:rPr lang="ja-JP" altLang="en-US" sz="1000" dirty="0">
                <a:latin typeface="+mn-ea"/>
                <a:ea typeface="+mn-ea"/>
              </a:rPr>
              <a:t>画面を閉じる</a:t>
            </a:r>
          </a:p>
        </p:txBody>
      </p:sp>
      <p:sp>
        <p:nvSpPr>
          <p:cNvPr id="10" name="正方形/長方形 9">
            <a:extLst>
              <a:ext uri="{FF2B5EF4-FFF2-40B4-BE49-F238E27FC236}">
                <a16:creationId xmlns:a16="http://schemas.microsoft.com/office/drawing/2014/main" id="{10F656F0-9E08-F22A-79FD-514F09755468}"/>
              </a:ext>
            </a:extLst>
          </p:cNvPr>
          <p:cNvSpPr/>
          <p:nvPr/>
        </p:nvSpPr>
        <p:spPr bwMode="auto">
          <a:xfrm>
            <a:off x="4593188" y="6283719"/>
            <a:ext cx="1440160" cy="288000"/>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52ABB283-FB1E-CB0C-23E7-0516D5E80B4D}"/>
              </a:ext>
            </a:extLst>
          </p:cNvPr>
          <p:cNvSpPr/>
          <p:nvPr/>
        </p:nvSpPr>
        <p:spPr bwMode="auto">
          <a:xfrm>
            <a:off x="6230292" y="6283719"/>
            <a:ext cx="960866" cy="288000"/>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AutoShape 81">
            <a:extLst>
              <a:ext uri="{FF2B5EF4-FFF2-40B4-BE49-F238E27FC236}">
                <a16:creationId xmlns:a16="http://schemas.microsoft.com/office/drawing/2014/main" id="{EED961F6-C0B3-353F-ECB7-E744B754F75F}"/>
              </a:ext>
            </a:extLst>
          </p:cNvPr>
          <p:cNvSpPr>
            <a:spLocks/>
          </p:cNvSpPr>
          <p:nvPr/>
        </p:nvSpPr>
        <p:spPr bwMode="auto">
          <a:xfrm>
            <a:off x="7573202" y="2200952"/>
            <a:ext cx="4880905" cy="6848120"/>
          </a:xfrm>
          <a:prstGeom prst="borderCallout2">
            <a:avLst>
              <a:gd name="adj1" fmla="val 23606"/>
              <a:gd name="adj2" fmla="val -794"/>
              <a:gd name="adj3" fmla="val 23491"/>
              <a:gd name="adj4" fmla="val -5509"/>
              <a:gd name="adj5" fmla="val 34456"/>
              <a:gd name="adj6" fmla="val -12455"/>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から流通する</a:t>
            </a:r>
            <a:r>
              <a:rPr lang="ja-JP" altLang="en-US" sz="1000" dirty="0">
                <a:latin typeface="+mn-ea"/>
                <a:ea typeface="+mn-ea"/>
                <a:cs typeface="Meiryo UI" panose="020B0604030504040204" pitchFamily="50" charset="-128"/>
              </a:rPr>
              <a:t>工事結果情報流通（番ポ工事）（事業者情報）</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および</a:t>
            </a:r>
            <a:r>
              <a:rPr lang="ja-JP" altLang="en-US" sz="1000" dirty="0">
                <a:latin typeface="+mn-ea"/>
                <a:ea typeface="+mn-ea"/>
                <a:cs typeface="Meiryo UI" panose="020B0604030504040204" pitchFamily="50" charset="-128"/>
              </a:rPr>
              <a:t>工事結果情報流通（番ポ工事）（工事結果情報）</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の流通内容を表示可能とする。以下の項目を表示対象とする</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72000" indent="-72000" algn="l" defTabSz="649288"/>
            <a:endParaRPr lang="en-US" altLang="ja-JP" sz="1000" dirty="0">
              <a:latin typeface="+mn-ea"/>
              <a:ea typeface="+mn-ea"/>
            </a:endParaRPr>
          </a:p>
          <a:p>
            <a:pPr marL="72000" indent="-72000" algn="l" defTabSz="649288"/>
            <a:endParaRPr lang="en-US" altLang="ja-JP" sz="1000" dirty="0">
              <a:latin typeface="+mn-ea"/>
              <a:ea typeface="+mn-ea"/>
            </a:endParaRPr>
          </a:p>
          <a:p>
            <a:pPr marL="72000" indent="-72000" algn="l" defTabSz="649288"/>
            <a:endParaRPr lang="en-US" altLang="ja-JP" sz="1000" dirty="0">
              <a:latin typeface="+mn-ea"/>
              <a:ea typeface="+mn-ea"/>
            </a:endParaRPr>
          </a:p>
          <a:p>
            <a:pPr marL="72000" indent="-72000" algn="l" defTabSz="649288"/>
            <a:endParaRPr lang="en-US" altLang="ja-JP" sz="1000" dirty="0">
              <a:latin typeface="+mn-ea"/>
              <a:ea typeface="+mn-ea"/>
            </a:endParaRPr>
          </a:p>
          <a:p>
            <a:pPr marL="72000" indent="-72000" algn="l" defTabSz="649288"/>
            <a:endParaRPr lang="en-US" altLang="ja-JP" sz="1000" dirty="0">
              <a:latin typeface="+mn-ea"/>
              <a:ea typeface="+mn-ea"/>
            </a:endParaRPr>
          </a:p>
          <a:p>
            <a:pPr marL="72000" indent="-72000" algn="l" defTabSz="649288"/>
            <a:endParaRPr lang="en-US" altLang="ja-JP" sz="1000" dirty="0">
              <a:latin typeface="+mn-ea"/>
              <a:ea typeface="+mn-ea"/>
            </a:endParaRPr>
          </a:p>
          <a:p>
            <a:pPr marL="72000" indent="-72000" algn="l" defTabSz="649288"/>
            <a:endParaRPr lang="en-US" altLang="ja-JP" sz="1000" dirty="0">
              <a:latin typeface="+mn-ea"/>
              <a:ea typeface="+mn-ea"/>
            </a:endParaRPr>
          </a:p>
          <a:p>
            <a:pPr marL="72000" indent="-72000" defTabSz="649288"/>
            <a:r>
              <a:rPr lang="ja-JP" altLang="en-US" sz="1000" dirty="0">
                <a:latin typeface="+mn-ea"/>
                <a:ea typeface="+mn-ea"/>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番ポ自動工事結果参照画面表示時に、すでに</a:t>
            </a:r>
            <a:r>
              <a:rPr lang="ja-JP" altLang="en-US" sz="1000" dirty="0">
                <a:latin typeface="+mn-ea"/>
                <a:ea typeface="+mn-ea"/>
                <a:cs typeface="Meiryo UI" panose="020B0604030504040204" pitchFamily="50" charset="-128"/>
              </a:rPr>
              <a:t>工事結果情報流通（番ポ工事）が流通している場合はその流通内容を初期表示する。</a:t>
            </a:r>
            <a:endParaRPr lang="en-US" altLang="ja-JP" sz="1000" dirty="0">
              <a:latin typeface="+mn-ea"/>
              <a:ea typeface="+mn-ea"/>
            </a:endParaRPr>
          </a:p>
          <a:p>
            <a:pPr marL="72000" indent="-72000" algn="l" defTabSz="649288"/>
            <a:endParaRPr lang="en-US" altLang="ja-JP" sz="1000" dirty="0">
              <a:latin typeface="+mn-ea"/>
              <a:ea typeface="+mn-ea"/>
            </a:endParaRPr>
          </a:p>
          <a:p>
            <a:pPr marL="72000" indent="-72000" algn="l" defTabSz="649288"/>
            <a:r>
              <a:rPr lang="ja-JP" altLang="en-US" sz="1000" dirty="0">
                <a:latin typeface="+mn-ea"/>
                <a:ea typeface="+mn-ea"/>
              </a:rPr>
              <a:t>・項番</a:t>
            </a:r>
            <a:r>
              <a:rPr lang="en-US" altLang="ja-JP" sz="1000" dirty="0">
                <a:latin typeface="+mn-ea"/>
                <a:ea typeface="+mn-ea"/>
              </a:rPr>
              <a:t>9</a:t>
            </a:r>
            <a:r>
              <a:rPr lang="ja-JP" altLang="en-US" sz="1000" dirty="0">
                <a:latin typeface="+mn-ea"/>
                <a:ea typeface="+mn-ea"/>
              </a:rPr>
              <a:t>「電話番号」は</a:t>
            </a:r>
            <a:r>
              <a:rPr lang="en-US" altLang="ja-JP" sz="1000" dirty="0">
                <a:latin typeface="+mn-ea"/>
                <a:ea typeface="+mn-ea"/>
              </a:rPr>
              <a:t>4</a:t>
            </a:r>
            <a:r>
              <a:rPr lang="ja-JP" altLang="en-US" sz="1000" dirty="0">
                <a:latin typeface="+mn-ea"/>
                <a:ea typeface="+mn-ea"/>
              </a:rPr>
              <a:t>件まで昇順に表示する。</a:t>
            </a:r>
            <a:r>
              <a:rPr lang="en-US" altLang="ja-JP" sz="1000" dirty="0">
                <a:latin typeface="+mn-ea"/>
                <a:ea typeface="+mn-ea"/>
              </a:rPr>
              <a:t>5</a:t>
            </a:r>
            <a:r>
              <a:rPr lang="ja-JP" altLang="en-US" sz="1000" dirty="0">
                <a:latin typeface="+mn-ea"/>
                <a:ea typeface="+mn-ea"/>
              </a:rPr>
              <a:t>件以上の場合はアンカー表示とし、アンカー押下により電話番号表示画面へ遷移する。アンカー文言のイメージは「３．</a:t>
            </a:r>
            <a:r>
              <a:rPr lang="en-US" altLang="ja-JP" sz="1000" dirty="0">
                <a:latin typeface="+mn-ea"/>
                <a:ea typeface="+mn-ea"/>
              </a:rPr>
              <a:t>3</a:t>
            </a:r>
            <a:r>
              <a:rPr lang="ja-JP" altLang="en-US" sz="1000" dirty="0">
                <a:latin typeface="+mn-ea"/>
                <a:ea typeface="+mn-ea"/>
              </a:rPr>
              <a:t>．０２　タブレット</a:t>
            </a:r>
            <a:r>
              <a:rPr lang="en-US" altLang="ja-JP" sz="1000" dirty="0">
                <a:latin typeface="+mn-ea"/>
                <a:ea typeface="+mn-ea"/>
              </a:rPr>
              <a:t>AP</a:t>
            </a:r>
            <a:r>
              <a:rPr lang="ja-JP" altLang="en-US" sz="1000" dirty="0">
                <a:latin typeface="+mn-ea"/>
                <a:ea typeface="+mn-ea"/>
              </a:rPr>
              <a:t>サーバ（１４／２１）」参照</a:t>
            </a:r>
            <a:endParaRPr lang="en-US" altLang="ja-JP" sz="1000" dirty="0">
              <a:latin typeface="+mn-ea"/>
              <a:ea typeface="+mn-ea"/>
            </a:endParaRPr>
          </a:p>
          <a:p>
            <a:pPr marL="72000" indent="-72000" algn="l" defTabSz="649288"/>
            <a:endParaRPr lang="en-US" altLang="ja-JP" sz="1000" dirty="0">
              <a:latin typeface="+mn-ea"/>
              <a:ea typeface="+mn-ea"/>
            </a:endParaRPr>
          </a:p>
          <a:p>
            <a:pPr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楕円 14">
            <a:extLst>
              <a:ext uri="{FF2B5EF4-FFF2-40B4-BE49-F238E27FC236}">
                <a16:creationId xmlns:a16="http://schemas.microsoft.com/office/drawing/2014/main" id="{ACE036C4-19D1-4844-00F3-CA6CA228460E}"/>
              </a:ext>
            </a:extLst>
          </p:cNvPr>
          <p:cNvSpPr/>
          <p:nvPr/>
        </p:nvSpPr>
        <p:spPr bwMode="auto">
          <a:xfrm>
            <a:off x="7482908" y="6190626"/>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183575854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481A4B1D-7AF4-43A6-DB8C-4BB7C032E03F}"/>
              </a:ext>
            </a:extLst>
          </p:cNvPr>
          <p:cNvGraphicFramePr>
            <a:graphicFrameLocks noGrp="1"/>
          </p:cNvGraphicFramePr>
          <p:nvPr>
            <p:extLst>
              <p:ext uri="{D42A27DB-BD31-4B8C-83A1-F6EECF244321}">
                <p14:modId xmlns:p14="http://schemas.microsoft.com/office/powerpoint/2010/main" val="594401973"/>
              </p:ext>
            </p:extLst>
          </p:nvPr>
        </p:nvGraphicFramePr>
        <p:xfrm>
          <a:off x="297547" y="1776264"/>
          <a:ext cx="12224653" cy="7344816"/>
        </p:xfrm>
        <a:graphic>
          <a:graphicData uri="http://schemas.openxmlformats.org/drawingml/2006/table">
            <a:tbl>
              <a:tblPr/>
              <a:tblGrid>
                <a:gridCol w="12224653">
                  <a:extLst>
                    <a:ext uri="{9D8B030D-6E8A-4147-A177-3AD203B41FA5}">
                      <a16:colId xmlns:a16="http://schemas.microsoft.com/office/drawing/2014/main" val="20000"/>
                    </a:ext>
                  </a:extLst>
                </a:gridCol>
              </a:tblGrid>
              <a:tr h="372522">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番ポ自動工事結果参照</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画面（２／２）</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97229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スライド番号プレースホルダー 2">
            <a:extLst>
              <a:ext uri="{FF2B5EF4-FFF2-40B4-BE49-F238E27FC236}">
                <a16:creationId xmlns:a16="http://schemas.microsoft.com/office/drawing/2014/main" id="{95E84C1A-4356-1CFD-50EA-AF601498211A}"/>
              </a:ext>
            </a:extLst>
          </p:cNvPr>
          <p:cNvSpPr>
            <a:spLocks noGrp="1"/>
          </p:cNvSpPr>
          <p:nvPr>
            <p:ph type="sldNum" sz="quarter" idx="4"/>
          </p:nvPr>
        </p:nvSpPr>
        <p:spPr/>
        <p:txBody>
          <a:bodyPr/>
          <a:lstStyle/>
          <a:p>
            <a:r>
              <a:rPr lang="en-US" altLang="ja-JP" dirty="0"/>
              <a:t>01.3-</a:t>
            </a:r>
            <a:fld id="{4C5E2FD1-144F-442B-9A84-40AAF03513A2}" type="slidenum">
              <a:rPr lang="en-US" altLang="ja-JP" smtClean="0"/>
              <a:pPr/>
              <a:t>16</a:t>
            </a:fld>
            <a:endParaRPr lang="en-US" altLang="ja-JP" dirty="0"/>
          </a:p>
        </p:txBody>
      </p:sp>
      <p:sp>
        <p:nvSpPr>
          <p:cNvPr id="4" name="コンテンツ プレースホルダー 5">
            <a:extLst>
              <a:ext uri="{FF2B5EF4-FFF2-40B4-BE49-F238E27FC236}">
                <a16:creationId xmlns:a16="http://schemas.microsoft.com/office/drawing/2014/main" id="{6F247FFA-3ABB-1A72-8304-A7DBF52BFC8E}"/>
              </a:ext>
            </a:extLst>
          </p:cNvPr>
          <p:cNvSpPr>
            <a:spLocks noGrp="1"/>
          </p:cNvSpPr>
          <p:nvPr>
            <p:ph sz="quarter" idx="10"/>
          </p:nvPr>
        </p:nvSpPr>
        <p:spPr>
          <a:xfrm>
            <a:off x="190110" y="660139"/>
            <a:ext cx="12456000" cy="972109"/>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サーバ（１３／２１）</a:t>
            </a:r>
          </a:p>
          <a:p>
            <a:pPr fontAlgn="auto">
              <a:spcBef>
                <a:spcPts val="0"/>
              </a:spcBef>
              <a:spcAft>
                <a:spcPts val="0"/>
              </a:spcAft>
              <a:defRPr/>
            </a:pPr>
            <a:r>
              <a:rPr lang="ja-JP" altLang="en-US" dirty="0">
                <a:latin typeface="+mn-ea"/>
              </a:rPr>
              <a:t>　</a:t>
            </a:r>
            <a:r>
              <a:rPr lang="en-US" altLang="ja-JP" u="sng" dirty="0">
                <a:latin typeface="+mn-ea"/>
              </a:rPr>
              <a:t>【</a:t>
            </a:r>
            <a:r>
              <a:rPr lang="ja-JP" altLang="en-US" u="sng" dirty="0">
                <a:latin typeface="+mn-ea"/>
              </a:rPr>
              <a:t>ひかり電話ポートイン：有派遣工事、メタル電話ポートイン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rPr>
              <a:t>【</a:t>
            </a:r>
            <a:r>
              <a:rPr lang="ja-JP" altLang="en-US" sz="1050" dirty="0">
                <a:latin typeface="+mn-ea"/>
                <a:ea typeface="+mn-ea"/>
              </a:rPr>
              <a:t>ウ</a:t>
            </a:r>
            <a:r>
              <a:rPr lang="en-US" altLang="ja-JP" sz="1050" dirty="0">
                <a:latin typeface="+mn-ea"/>
                <a:ea typeface="+mn-ea"/>
              </a:rPr>
              <a:t>】【</a:t>
            </a:r>
            <a:r>
              <a:rPr lang="ja-JP" altLang="en-US" sz="1050" dirty="0">
                <a:latin typeface="+mn-ea"/>
                <a:ea typeface="+mn-ea"/>
              </a:rPr>
              <a:t>カ</a:t>
            </a:r>
            <a:r>
              <a:rPr lang="en-US" altLang="ja-JP" sz="1050" dirty="0">
                <a:latin typeface="+mn-ea"/>
                <a:ea typeface="+mn-ea"/>
              </a:rPr>
              <a:t>】【F】</a:t>
            </a:r>
            <a:r>
              <a:rPr lang="ja-JP" altLang="en-US" sz="1050" dirty="0">
                <a:latin typeface="+mn-ea"/>
                <a:ea typeface="+mn-ea"/>
              </a:rPr>
              <a:t>番ポ自動工事結果参照画面、電話番号表示画面を新規に追加し、</a:t>
            </a:r>
            <a:r>
              <a:rPr lang="en-US" altLang="ja-JP" sz="1050" dirty="0">
                <a:latin typeface="+mn-ea"/>
                <a:ea typeface="+mn-ea"/>
              </a:rPr>
              <a:t>BB-CASTAR</a:t>
            </a:r>
            <a:r>
              <a:rPr lang="ja-JP" altLang="en-US" sz="1050" dirty="0">
                <a:latin typeface="+mn-ea"/>
                <a:ea typeface="+mn-ea"/>
              </a:rPr>
              <a:t>から受信した着信試験用の電話番号、番号取得事業者の連絡先情報等、番ポ工事結果の全件表示を可能とする（最大</a:t>
            </a:r>
            <a:r>
              <a:rPr lang="en-US" altLang="ja-JP" sz="1050" dirty="0">
                <a:latin typeface="+mn-ea"/>
                <a:ea typeface="+mn-ea"/>
              </a:rPr>
              <a:t>300</a:t>
            </a:r>
            <a:r>
              <a:rPr lang="ja-JP" altLang="en-US" sz="1050" dirty="0">
                <a:latin typeface="+mn-ea"/>
                <a:ea typeface="+mn-ea"/>
              </a:rPr>
              <a:t>電番）</a:t>
            </a:r>
            <a:endParaRPr lang="en-US" altLang="ja-JP" sz="1050" dirty="0">
              <a:latin typeface="+mn-ea"/>
              <a:ea typeface="+mn-ea"/>
            </a:endParaRPr>
          </a:p>
          <a:p>
            <a:r>
              <a:rPr lang="ja-JP" altLang="en-US" dirty="0">
                <a:latin typeface="+mn-ea"/>
              </a:rPr>
              <a:t>　　番ポ自動工事結果参照画面のイメージを以下に示す</a:t>
            </a:r>
          </a:p>
          <a:p>
            <a:endParaRPr lang="en-US" altLang="ja-JP" dirty="0">
              <a:latin typeface="+mn-ea"/>
            </a:endParaRPr>
          </a:p>
        </p:txBody>
      </p:sp>
      <p:graphicFrame>
        <p:nvGraphicFramePr>
          <p:cNvPr id="2" name="表 1">
            <a:extLst>
              <a:ext uri="{FF2B5EF4-FFF2-40B4-BE49-F238E27FC236}">
                <a16:creationId xmlns:a16="http://schemas.microsoft.com/office/drawing/2014/main" id="{A6736C2E-FA7F-74FD-1B76-8FBF03C1131C}"/>
              </a:ext>
            </a:extLst>
          </p:cNvPr>
          <p:cNvGraphicFramePr>
            <a:graphicFrameLocks noGrp="1"/>
          </p:cNvGraphicFramePr>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3</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8" name="楕円 7">
            <a:extLst>
              <a:ext uri="{FF2B5EF4-FFF2-40B4-BE49-F238E27FC236}">
                <a16:creationId xmlns:a16="http://schemas.microsoft.com/office/drawing/2014/main" id="{394549FB-8003-28F2-C608-33B0315D77E9}"/>
              </a:ext>
            </a:extLst>
          </p:cNvPr>
          <p:cNvSpPr/>
          <p:nvPr/>
        </p:nvSpPr>
        <p:spPr bwMode="auto">
          <a:xfrm>
            <a:off x="12161440" y="17674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pic>
        <p:nvPicPr>
          <p:cNvPr id="6" name="図 5">
            <a:extLst>
              <a:ext uri="{FF2B5EF4-FFF2-40B4-BE49-F238E27FC236}">
                <a16:creationId xmlns:a16="http://schemas.microsoft.com/office/drawing/2014/main" id="{C4B55C96-13CD-AA99-68BD-D9EC2CF2F69D}"/>
              </a:ext>
            </a:extLst>
          </p:cNvPr>
          <p:cNvPicPr>
            <a:picLocks noChangeAspect="1"/>
          </p:cNvPicPr>
          <p:nvPr/>
        </p:nvPicPr>
        <p:blipFill>
          <a:blip r:embed="rId2"/>
          <a:stretch>
            <a:fillRect/>
          </a:stretch>
        </p:blipFill>
        <p:spPr>
          <a:xfrm>
            <a:off x="445392" y="2280320"/>
            <a:ext cx="6992734" cy="4489450"/>
          </a:xfrm>
          <a:prstGeom prst="rect">
            <a:avLst/>
          </a:prstGeom>
          <a:ln>
            <a:solidFill>
              <a:schemeClr val="tx1"/>
            </a:solidFill>
          </a:ln>
        </p:spPr>
      </p:pic>
      <p:sp>
        <p:nvSpPr>
          <p:cNvPr id="7" name="AutoShape 81">
            <a:extLst>
              <a:ext uri="{FF2B5EF4-FFF2-40B4-BE49-F238E27FC236}">
                <a16:creationId xmlns:a16="http://schemas.microsoft.com/office/drawing/2014/main" id="{EED961F6-C0B3-353F-ECB7-E744B754F75F}"/>
              </a:ext>
            </a:extLst>
          </p:cNvPr>
          <p:cNvSpPr>
            <a:spLocks/>
          </p:cNvSpPr>
          <p:nvPr/>
        </p:nvSpPr>
        <p:spPr bwMode="auto">
          <a:xfrm>
            <a:off x="7511542" y="2852704"/>
            <a:ext cx="4876269" cy="1303504"/>
          </a:xfrm>
          <a:prstGeom prst="borderCallout2">
            <a:avLst>
              <a:gd name="adj1" fmla="val 23606"/>
              <a:gd name="adj2" fmla="val -794"/>
              <a:gd name="adj3" fmla="val 40298"/>
              <a:gd name="adj4" fmla="val -4532"/>
              <a:gd name="adj5" fmla="val 97298"/>
              <a:gd name="adj6" fmla="val -7376"/>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marL="72000" indent="-72000" algn="l" defTabSz="649288"/>
            <a:r>
              <a:rPr lang="ja-JP" altLang="en-US" sz="1000" dirty="0">
                <a:latin typeface="+mn-ea"/>
                <a:ea typeface="+mn-ea"/>
              </a:rPr>
              <a:t>（前頁からの続き）</a:t>
            </a:r>
            <a:endParaRPr lang="en-US" altLang="ja-JP" sz="1000" dirty="0">
              <a:latin typeface="+mn-ea"/>
              <a:ea typeface="+mn-ea"/>
            </a:endParaRPr>
          </a:p>
          <a:p>
            <a:pPr marL="72000" indent="-72000" algn="l" defTabSz="649288"/>
            <a:endParaRPr lang="en-US" altLang="ja-JP" sz="1000" dirty="0">
              <a:latin typeface="+mn-ea"/>
              <a:ea typeface="+mn-ea"/>
            </a:endParaRPr>
          </a:p>
          <a:p>
            <a:pPr marL="72000" indent="-72000" algn="l" defTabSz="649288"/>
            <a:r>
              <a:rPr lang="ja-JP" altLang="en-US" sz="1000" dirty="0">
                <a:latin typeface="+mn-ea"/>
                <a:ea typeface="+mn-ea"/>
              </a:rPr>
              <a:t>・</a:t>
            </a:r>
            <a:r>
              <a:rPr lang="ja-JP" altLang="en-US" sz="1000" dirty="0">
                <a:latin typeface="+mn-ea"/>
                <a:ea typeface="+mn-ea"/>
                <a:cs typeface="Meiryo UI" panose="020B0604030504040204" pitchFamily="50" charset="-128"/>
              </a:rPr>
              <a:t>工事結果情報流通（番ポ工事）（工事結果情報）</a:t>
            </a:r>
            <a:r>
              <a:rPr lang="ja-JP" altLang="en-US" sz="1000" dirty="0">
                <a:latin typeface="+mn-ea"/>
                <a:ea typeface="+mn-ea"/>
              </a:rPr>
              <a:t>が流通していない事業者の行の項番</a:t>
            </a:r>
            <a:r>
              <a:rPr lang="en-US" altLang="ja-JP" sz="1000" dirty="0">
                <a:latin typeface="+mn-ea"/>
                <a:ea typeface="+mn-ea"/>
              </a:rPr>
              <a:t>12</a:t>
            </a:r>
            <a:r>
              <a:rPr lang="ja-JP" altLang="en-US" sz="1000" dirty="0">
                <a:latin typeface="+mn-ea"/>
                <a:ea typeface="+mn-ea"/>
              </a:rPr>
              <a:t>は空欄表示となる</a:t>
            </a:r>
            <a:endParaRPr lang="en-US" altLang="ja-JP" sz="1000" dirty="0">
              <a:latin typeface="+mn-ea"/>
              <a:ea typeface="+mn-ea"/>
            </a:endParaRPr>
          </a:p>
          <a:p>
            <a:pPr defTabSz="905502"/>
            <a:endParaRPr kumimoji="1" lang="en-US" altLang="ja-JP" sz="1000" b="0" i="0" u="none" strike="noStrike" cap="none" normalizeH="0" baseline="0" dirty="0">
              <a:ln>
                <a:noFill/>
              </a:ln>
              <a:effectLst/>
              <a:latin typeface="+mn-ea"/>
              <a:ea typeface="+mn-ea"/>
              <a:cs typeface="Meiryo UI" panose="020B0604030504040204" pitchFamily="50" charset="-128"/>
            </a:endParaRPr>
          </a:p>
          <a:p>
            <a:pPr marL="88900" indent="-88900" defTabSz="905502"/>
            <a:r>
              <a:rPr lang="ja-JP" altLang="en-US" sz="1000" dirty="0">
                <a:latin typeface="+mn-ea"/>
                <a:ea typeface="+mn-ea"/>
                <a:cs typeface="Meiryo UI" panose="020B0604030504040204" pitchFamily="50" charset="-128"/>
              </a:rPr>
              <a:t>・双方向番ポ開始前に申し込まれた片方向番ポのオーダについては、工事結果情報流通（番ポ工事）（工事結果情報）</a:t>
            </a:r>
            <a:r>
              <a:rPr kumimoji="1" lang="ja-JP" altLang="en-US" sz="1000" kern="1200" dirty="0">
                <a:latin typeface="+mn-ea"/>
                <a:ea typeface="Meiryo UI"/>
                <a:cs typeface="+mn-cs"/>
              </a:rPr>
              <a:t>が流通したタイミングで</a:t>
            </a:r>
            <a:r>
              <a:rPr lang="ja-JP" altLang="en-US" sz="1000" dirty="0">
                <a:latin typeface="+mn-ea"/>
                <a:ea typeface="Meiryo UI"/>
              </a:rPr>
              <a:t>、項番</a:t>
            </a:r>
            <a:r>
              <a:rPr lang="en-US" altLang="ja-JP" sz="1000" dirty="0">
                <a:latin typeface="+mn-ea"/>
                <a:ea typeface="Meiryo UI"/>
              </a:rPr>
              <a:t>2,6,12</a:t>
            </a:r>
            <a:r>
              <a:rPr lang="ja-JP" altLang="en-US" sz="1000" dirty="0">
                <a:latin typeface="+mn-ea"/>
                <a:ea typeface="Meiryo UI"/>
              </a:rPr>
              <a:t>が表示される。それ以外の項番については常時空白表示となる</a:t>
            </a:r>
            <a:endParaRPr kumimoji="1" lang="ja-JP" altLang="en-US" sz="1000" b="0" i="0" baseline="0" dirty="0">
              <a:latin typeface="Meiryo UI" panose="020B0604030504040204" pitchFamily="50" charset="-128"/>
              <a:ea typeface="Meiryo UI" panose="020B0604030504040204" pitchFamily="50" charset="-128"/>
            </a:endParaRPr>
          </a:p>
          <a:p>
            <a:pPr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46031271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5F663EB4-FAB7-9822-9439-A82FB07694F3}"/>
              </a:ext>
            </a:extLst>
          </p:cNvPr>
          <p:cNvGraphicFramePr>
            <a:graphicFrameLocks noGrp="1"/>
          </p:cNvGraphicFramePr>
          <p:nvPr>
            <p:extLst>
              <p:ext uri="{D42A27DB-BD31-4B8C-83A1-F6EECF244321}">
                <p14:modId xmlns:p14="http://schemas.microsoft.com/office/powerpoint/2010/main" val="842484857"/>
              </p:ext>
            </p:extLst>
          </p:nvPr>
        </p:nvGraphicFramePr>
        <p:xfrm>
          <a:off x="297547" y="1776264"/>
          <a:ext cx="12224653" cy="7098718"/>
        </p:xfrm>
        <a:graphic>
          <a:graphicData uri="http://schemas.openxmlformats.org/drawingml/2006/table">
            <a:tbl>
              <a:tblPr/>
              <a:tblGrid>
                <a:gridCol w="12224653">
                  <a:extLst>
                    <a:ext uri="{9D8B030D-6E8A-4147-A177-3AD203B41FA5}">
                      <a16:colId xmlns:a16="http://schemas.microsoft.com/office/drawing/2014/main" val="20000"/>
                    </a:ext>
                  </a:extLst>
                </a:gridCol>
              </a:tblGrid>
              <a:tr h="360040">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番ポ自動工事結果参照画面</a:t>
                      </a:r>
                      <a:endParaRPr kumimoji="1" lang="ja-JP" altLang="en-US" sz="105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73867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スライド番号プレースホルダー 2">
            <a:extLst>
              <a:ext uri="{FF2B5EF4-FFF2-40B4-BE49-F238E27FC236}">
                <a16:creationId xmlns:a16="http://schemas.microsoft.com/office/drawing/2014/main" id="{148B27FC-9DD8-C6C6-AF0C-D8C3485C66F7}"/>
              </a:ext>
            </a:extLst>
          </p:cNvPr>
          <p:cNvSpPr>
            <a:spLocks noGrp="1"/>
          </p:cNvSpPr>
          <p:nvPr>
            <p:ph type="sldNum" sz="quarter" idx="4"/>
          </p:nvPr>
        </p:nvSpPr>
        <p:spPr/>
        <p:txBody>
          <a:bodyPr/>
          <a:lstStyle/>
          <a:p>
            <a:r>
              <a:rPr lang="en-US" altLang="ja-JP"/>
              <a:t>01.3-</a:t>
            </a:r>
            <a:fld id="{4C5E2FD1-144F-442B-9A84-40AAF03513A2}" type="slidenum">
              <a:rPr lang="en-US" altLang="ja-JP" smtClean="0"/>
              <a:pPr/>
              <a:t>17</a:t>
            </a:fld>
            <a:endParaRPr lang="en-US" altLang="ja-JP" dirty="0"/>
          </a:p>
        </p:txBody>
      </p:sp>
      <p:sp>
        <p:nvSpPr>
          <p:cNvPr id="4" name="コンテンツ プレースホルダー 5">
            <a:extLst>
              <a:ext uri="{FF2B5EF4-FFF2-40B4-BE49-F238E27FC236}">
                <a16:creationId xmlns:a16="http://schemas.microsoft.com/office/drawing/2014/main" id="{93023C5A-4800-A480-47E4-9CD25BB7E3C6}"/>
              </a:ext>
            </a:extLst>
          </p:cNvPr>
          <p:cNvSpPr>
            <a:spLocks noGrp="1"/>
          </p:cNvSpPr>
          <p:nvPr>
            <p:ph sz="quarter" idx="10"/>
          </p:nvPr>
        </p:nvSpPr>
        <p:spPr>
          <a:xfrm>
            <a:off x="192689" y="659420"/>
            <a:ext cx="12456000" cy="972109"/>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サーバ（１４／２１）</a:t>
            </a:r>
          </a:p>
          <a:p>
            <a:pPr fontAlgn="auto">
              <a:spcBef>
                <a:spcPts val="0"/>
              </a:spcBef>
              <a:spcAft>
                <a:spcPts val="0"/>
              </a:spcAft>
              <a:defRPr/>
            </a:pPr>
            <a:r>
              <a:rPr lang="ja-JP" altLang="en-US" dirty="0">
                <a:latin typeface="+mn-ea"/>
              </a:rPr>
              <a:t>　</a:t>
            </a:r>
            <a:r>
              <a:rPr lang="en-US" altLang="ja-JP" u="sng" dirty="0">
                <a:latin typeface="+mn-ea"/>
              </a:rPr>
              <a:t>【</a:t>
            </a:r>
            <a:r>
              <a:rPr lang="ja-JP" altLang="en-US" u="sng" dirty="0">
                <a:latin typeface="+mn-ea"/>
              </a:rPr>
              <a:t>ひかり電話ポートイン：有派遣工事、メタル電話ポートイン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rPr>
              <a:t>【</a:t>
            </a:r>
            <a:r>
              <a:rPr lang="ja-JP" altLang="en-US" sz="1050" dirty="0">
                <a:latin typeface="+mn-ea"/>
                <a:ea typeface="+mn-ea"/>
              </a:rPr>
              <a:t>ウ</a:t>
            </a:r>
            <a:r>
              <a:rPr lang="en-US" altLang="ja-JP" sz="1050" dirty="0">
                <a:latin typeface="+mn-ea"/>
                <a:ea typeface="+mn-ea"/>
              </a:rPr>
              <a:t>】【</a:t>
            </a:r>
            <a:r>
              <a:rPr lang="ja-JP" altLang="en-US" sz="1050" dirty="0">
                <a:latin typeface="+mn-ea"/>
                <a:ea typeface="+mn-ea"/>
              </a:rPr>
              <a:t>カ</a:t>
            </a:r>
            <a:r>
              <a:rPr lang="en-US" altLang="ja-JP" sz="1050" dirty="0">
                <a:latin typeface="+mn-ea"/>
                <a:ea typeface="+mn-ea"/>
              </a:rPr>
              <a:t>】【F】</a:t>
            </a:r>
            <a:r>
              <a:rPr lang="ja-JP" altLang="en-US" sz="1050" dirty="0">
                <a:latin typeface="+mn-ea"/>
                <a:ea typeface="+mn-ea"/>
              </a:rPr>
              <a:t>番ポ自動工事結果参照画面、電話番号表示画面を新規に追加し、</a:t>
            </a:r>
            <a:r>
              <a:rPr lang="en-US" altLang="ja-JP" sz="1050" dirty="0">
                <a:latin typeface="+mn-ea"/>
                <a:ea typeface="+mn-ea"/>
              </a:rPr>
              <a:t>BB-CASTAR</a:t>
            </a:r>
            <a:r>
              <a:rPr lang="ja-JP" altLang="en-US" sz="1050" dirty="0">
                <a:latin typeface="+mn-ea"/>
                <a:ea typeface="+mn-ea"/>
              </a:rPr>
              <a:t>から受信した着信試験用の電話番号、番号取得事業者の連絡先情報等、番ポ工事結果の全件表示を可能とする（最大</a:t>
            </a:r>
            <a:r>
              <a:rPr lang="en-US" altLang="ja-JP" sz="1050" dirty="0">
                <a:latin typeface="+mn-ea"/>
                <a:ea typeface="+mn-ea"/>
              </a:rPr>
              <a:t>300</a:t>
            </a:r>
            <a:r>
              <a:rPr lang="ja-JP" altLang="en-US" sz="1050" dirty="0">
                <a:latin typeface="+mn-ea"/>
                <a:ea typeface="+mn-ea"/>
              </a:rPr>
              <a:t>電番）</a:t>
            </a:r>
            <a:endParaRPr lang="en-US" altLang="ja-JP" sz="1050" dirty="0">
              <a:latin typeface="+mn-ea"/>
              <a:ea typeface="+mn-ea"/>
            </a:endParaRPr>
          </a:p>
          <a:p>
            <a:r>
              <a:rPr lang="ja-JP" altLang="en-US" dirty="0">
                <a:latin typeface="+mn-ea"/>
              </a:rPr>
              <a:t>　　</a:t>
            </a:r>
            <a:r>
              <a:rPr lang="ja-JP" altLang="en-US" sz="1050" dirty="0">
                <a:latin typeface="+mn-lt"/>
                <a:ea typeface="+mn-ea"/>
              </a:rPr>
              <a:t>番ポ自動工事結果参照画面の一覧全項目表示イメージを以下に示す</a:t>
            </a:r>
            <a:endParaRPr lang="ja-JP" altLang="en-US" dirty="0">
              <a:latin typeface="+mn-ea"/>
            </a:endParaRPr>
          </a:p>
          <a:p>
            <a:endParaRPr lang="en-US" altLang="ja-JP" dirty="0">
              <a:latin typeface="+mn-ea"/>
            </a:endParaRPr>
          </a:p>
        </p:txBody>
      </p:sp>
      <p:graphicFrame>
        <p:nvGraphicFramePr>
          <p:cNvPr id="2" name="表 1">
            <a:extLst>
              <a:ext uri="{FF2B5EF4-FFF2-40B4-BE49-F238E27FC236}">
                <a16:creationId xmlns:a16="http://schemas.microsoft.com/office/drawing/2014/main" id="{72202AFD-D248-F6C8-58A4-71CB9EAC77BA}"/>
              </a:ext>
            </a:extLst>
          </p:cNvPr>
          <p:cNvGraphicFramePr>
            <a:graphicFrameLocks noGrp="1"/>
          </p:cNvGraphicFramePr>
          <p:nvPr>
            <p:extLst>
              <p:ext uri="{D42A27DB-BD31-4B8C-83A1-F6EECF244321}">
                <p14:modId xmlns:p14="http://schemas.microsoft.com/office/powerpoint/2010/main" val="870123849"/>
              </p:ext>
            </p:extLst>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3</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pic>
        <p:nvPicPr>
          <p:cNvPr id="15" name="図 14">
            <a:extLst>
              <a:ext uri="{FF2B5EF4-FFF2-40B4-BE49-F238E27FC236}">
                <a16:creationId xmlns:a16="http://schemas.microsoft.com/office/drawing/2014/main" id="{00000000-0008-0000-0000-000002000000}"/>
              </a:ext>
            </a:extLst>
          </p:cNvPr>
          <p:cNvPicPr>
            <a:picLocks noChangeAspect="1"/>
          </p:cNvPicPr>
          <p:nvPr/>
        </p:nvPicPr>
        <p:blipFill>
          <a:blip r:embed="rId2"/>
          <a:stretch>
            <a:fillRect/>
          </a:stretch>
        </p:blipFill>
        <p:spPr>
          <a:xfrm>
            <a:off x="445392" y="3414532"/>
            <a:ext cx="5872875" cy="3770482"/>
          </a:xfrm>
          <a:prstGeom prst="rect">
            <a:avLst/>
          </a:prstGeom>
          <a:ln>
            <a:solidFill>
              <a:schemeClr val="tx1"/>
            </a:solidFill>
          </a:ln>
        </p:spPr>
      </p:pic>
      <p:pic>
        <p:nvPicPr>
          <p:cNvPr id="16" name="図 15">
            <a:extLst>
              <a:ext uri="{FF2B5EF4-FFF2-40B4-BE49-F238E27FC236}">
                <a16:creationId xmlns:a16="http://schemas.microsoft.com/office/drawing/2014/main" id="{00000000-0008-0000-0000-000003000000}"/>
              </a:ext>
            </a:extLst>
          </p:cNvPr>
          <p:cNvPicPr>
            <a:picLocks noChangeAspect="1"/>
          </p:cNvPicPr>
          <p:nvPr/>
        </p:nvPicPr>
        <p:blipFill>
          <a:blip r:embed="rId3"/>
          <a:stretch>
            <a:fillRect/>
          </a:stretch>
        </p:blipFill>
        <p:spPr>
          <a:xfrm>
            <a:off x="6502636" y="3414532"/>
            <a:ext cx="5872875" cy="3770482"/>
          </a:xfrm>
          <a:prstGeom prst="rect">
            <a:avLst/>
          </a:prstGeom>
          <a:ln>
            <a:solidFill>
              <a:schemeClr val="tx1"/>
            </a:solidFill>
          </a:ln>
        </p:spPr>
      </p:pic>
      <p:sp>
        <p:nvSpPr>
          <p:cNvPr id="13" name="正方形/長方形 12">
            <a:extLst>
              <a:ext uri="{FF2B5EF4-FFF2-40B4-BE49-F238E27FC236}">
                <a16:creationId xmlns:a16="http://schemas.microsoft.com/office/drawing/2014/main" id="{D5A1DEF1-8FEB-16E9-FF92-A829D7E01A44}"/>
              </a:ext>
            </a:extLst>
          </p:cNvPr>
          <p:cNvSpPr/>
          <p:nvPr/>
        </p:nvSpPr>
        <p:spPr bwMode="auto">
          <a:xfrm>
            <a:off x="6760840" y="6571735"/>
            <a:ext cx="5256584" cy="173081"/>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C21A1946-EBC7-B47D-9B93-8F7ED4B0DB31}"/>
              </a:ext>
            </a:extLst>
          </p:cNvPr>
          <p:cNvSpPr/>
          <p:nvPr/>
        </p:nvSpPr>
        <p:spPr bwMode="auto">
          <a:xfrm>
            <a:off x="705258" y="6571735"/>
            <a:ext cx="5335502" cy="173081"/>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9FDE6EA-8A2F-AE33-C118-4036AC116735}"/>
              </a:ext>
            </a:extLst>
          </p:cNvPr>
          <p:cNvSpPr/>
          <p:nvPr/>
        </p:nvSpPr>
        <p:spPr bwMode="auto">
          <a:xfrm>
            <a:off x="8417024" y="4443548"/>
            <a:ext cx="792088" cy="643251"/>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AutoShape 81">
            <a:extLst>
              <a:ext uri="{FF2B5EF4-FFF2-40B4-BE49-F238E27FC236}">
                <a16:creationId xmlns:a16="http://schemas.microsoft.com/office/drawing/2014/main" id="{468B8599-04FE-6F54-4F83-0989F316341E}"/>
              </a:ext>
            </a:extLst>
          </p:cNvPr>
          <p:cNvSpPr>
            <a:spLocks/>
          </p:cNvSpPr>
          <p:nvPr/>
        </p:nvSpPr>
        <p:spPr bwMode="auto">
          <a:xfrm>
            <a:off x="8868604" y="2784376"/>
            <a:ext cx="3176164" cy="395051"/>
          </a:xfrm>
          <a:prstGeom prst="borderCallout2">
            <a:avLst>
              <a:gd name="adj1" fmla="val 99355"/>
              <a:gd name="adj2" fmla="val 49407"/>
              <a:gd name="adj3" fmla="val 143200"/>
              <a:gd name="adj4" fmla="val 48987"/>
              <a:gd name="adj5" fmla="val 454131"/>
              <a:gd name="adj6" fmla="val 11682"/>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・アンカー押下により、</a:t>
            </a:r>
            <a:r>
              <a:rPr lang="ja-JP" altLang="en-US" sz="1000" dirty="0">
                <a:latin typeface="+mn-ea"/>
                <a:ea typeface="+mn-ea"/>
              </a:rPr>
              <a:t>電話番号表示画面を表示する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AutoShape 81">
            <a:extLst>
              <a:ext uri="{FF2B5EF4-FFF2-40B4-BE49-F238E27FC236}">
                <a16:creationId xmlns:a16="http://schemas.microsoft.com/office/drawing/2014/main" id="{B33442AF-4000-E571-EECF-0E986851EAFF}"/>
              </a:ext>
            </a:extLst>
          </p:cNvPr>
          <p:cNvSpPr>
            <a:spLocks/>
          </p:cNvSpPr>
          <p:nvPr/>
        </p:nvSpPr>
        <p:spPr bwMode="auto">
          <a:xfrm>
            <a:off x="4736804" y="7687843"/>
            <a:ext cx="3176164" cy="353117"/>
          </a:xfrm>
          <a:prstGeom prst="borderCallout2">
            <a:avLst>
              <a:gd name="adj1" fmla="val -1444"/>
              <a:gd name="adj2" fmla="val 49175"/>
              <a:gd name="adj3" fmla="val -128281"/>
              <a:gd name="adj4" fmla="val 6035"/>
              <a:gd name="adj5" fmla="val -252359"/>
              <a:gd name="adj6" fmla="val -38863"/>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・横スクロールにより全項目が表示される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1" name="直線コネクタ 20">
            <a:extLst>
              <a:ext uri="{FF2B5EF4-FFF2-40B4-BE49-F238E27FC236}">
                <a16:creationId xmlns:a16="http://schemas.microsoft.com/office/drawing/2014/main" id="{2E21549E-33EF-A674-3FC1-A7055ED99106}"/>
              </a:ext>
            </a:extLst>
          </p:cNvPr>
          <p:cNvCxnSpPr>
            <a:stCxn id="11" idx="3"/>
            <a:endCxn id="13" idx="2"/>
          </p:cNvCxnSpPr>
          <p:nvPr/>
        </p:nvCxnSpPr>
        <p:spPr>
          <a:xfrm flipV="1">
            <a:off x="6324886" y="6744816"/>
            <a:ext cx="3064246" cy="943027"/>
          </a:xfrm>
          <a:prstGeom prst="line">
            <a:avLst/>
          </a:prstGeom>
          <a:ln w="127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楕円 8">
            <a:extLst>
              <a:ext uri="{FF2B5EF4-FFF2-40B4-BE49-F238E27FC236}">
                <a16:creationId xmlns:a16="http://schemas.microsoft.com/office/drawing/2014/main" id="{9BCE2775-DA28-4F20-29C3-FDE57CA4FD1A}"/>
              </a:ext>
            </a:extLst>
          </p:cNvPr>
          <p:cNvSpPr/>
          <p:nvPr/>
        </p:nvSpPr>
        <p:spPr bwMode="auto">
          <a:xfrm>
            <a:off x="8220181" y="4278088"/>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297742720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 11">
            <a:extLst>
              <a:ext uri="{FF2B5EF4-FFF2-40B4-BE49-F238E27FC236}">
                <a16:creationId xmlns:a16="http://schemas.microsoft.com/office/drawing/2014/main" id="{BC4F4D14-3AE5-0F83-7B60-949A1F1D6CD7}"/>
              </a:ext>
            </a:extLst>
          </p:cNvPr>
          <p:cNvGraphicFramePr>
            <a:graphicFrameLocks noGrp="1"/>
          </p:cNvGraphicFramePr>
          <p:nvPr>
            <p:extLst>
              <p:ext uri="{D42A27DB-BD31-4B8C-83A1-F6EECF244321}">
                <p14:modId xmlns:p14="http://schemas.microsoft.com/office/powerpoint/2010/main" val="580389798"/>
              </p:ext>
            </p:extLst>
          </p:nvPr>
        </p:nvGraphicFramePr>
        <p:xfrm>
          <a:off x="288473" y="1748114"/>
          <a:ext cx="12224653" cy="7344816"/>
        </p:xfrm>
        <a:graphic>
          <a:graphicData uri="http://schemas.openxmlformats.org/drawingml/2006/table">
            <a:tbl>
              <a:tblPr/>
              <a:tblGrid>
                <a:gridCol w="12224653">
                  <a:extLst>
                    <a:ext uri="{9D8B030D-6E8A-4147-A177-3AD203B41FA5}">
                      <a16:colId xmlns:a16="http://schemas.microsoft.com/office/drawing/2014/main" val="20000"/>
                    </a:ext>
                  </a:extLst>
                </a:gridCol>
              </a:tblGrid>
              <a:tr h="372522">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番ポ自動工事結果参照画面</a:t>
                      </a:r>
                      <a:endParaRPr kumimoji="1" lang="ja-JP" altLang="en-US" sz="105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97229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コンテンツ プレースホルダー 1">
            <a:extLst>
              <a:ext uri="{FF2B5EF4-FFF2-40B4-BE49-F238E27FC236}">
                <a16:creationId xmlns:a16="http://schemas.microsoft.com/office/drawing/2014/main" id="{0D8C54B0-40EF-9D3F-605A-D371AE76DFE6}"/>
              </a:ext>
            </a:extLst>
          </p:cNvPr>
          <p:cNvSpPr>
            <a:spLocks noGrp="1"/>
          </p:cNvSpPr>
          <p:nvPr>
            <p:ph sz="quarter" idx="10"/>
          </p:nvPr>
        </p:nvSpPr>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サーバ（１５／２１）</a:t>
            </a:r>
          </a:p>
          <a:p>
            <a:pPr fontAlgn="auto">
              <a:spcBef>
                <a:spcPts val="0"/>
              </a:spcBef>
              <a:spcAft>
                <a:spcPts val="0"/>
              </a:spcAft>
              <a:defRPr/>
            </a:pPr>
            <a:r>
              <a:rPr lang="ja-JP" altLang="en-US" dirty="0">
                <a:latin typeface="+mn-ea"/>
              </a:rPr>
              <a:t>　</a:t>
            </a:r>
            <a:r>
              <a:rPr lang="en-US" altLang="ja-JP" u="sng" dirty="0">
                <a:latin typeface="+mn-ea"/>
              </a:rPr>
              <a:t>【</a:t>
            </a:r>
            <a:r>
              <a:rPr lang="ja-JP" altLang="en-US" u="sng" dirty="0">
                <a:latin typeface="+mn-ea"/>
              </a:rPr>
              <a:t>ひかり電話ポートイン：有派遣工事、メタル電話ポートイン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rPr>
              <a:t>【</a:t>
            </a:r>
            <a:r>
              <a:rPr lang="ja-JP" altLang="en-US" sz="1050" dirty="0">
                <a:latin typeface="+mn-ea"/>
                <a:ea typeface="+mn-ea"/>
              </a:rPr>
              <a:t>ウ</a:t>
            </a:r>
            <a:r>
              <a:rPr lang="en-US" altLang="ja-JP" sz="1050" dirty="0">
                <a:latin typeface="+mn-ea"/>
                <a:ea typeface="+mn-ea"/>
              </a:rPr>
              <a:t>】【</a:t>
            </a:r>
            <a:r>
              <a:rPr lang="ja-JP" altLang="en-US" sz="1050" dirty="0">
                <a:latin typeface="+mn-ea"/>
                <a:ea typeface="+mn-ea"/>
              </a:rPr>
              <a:t>カ</a:t>
            </a:r>
            <a:r>
              <a:rPr lang="en-US" altLang="ja-JP" sz="1050" dirty="0">
                <a:latin typeface="+mn-ea"/>
                <a:ea typeface="+mn-ea"/>
              </a:rPr>
              <a:t>】【F】</a:t>
            </a:r>
            <a:r>
              <a:rPr lang="ja-JP" altLang="en-US" sz="1050" dirty="0">
                <a:latin typeface="+mn-ea"/>
                <a:ea typeface="+mn-ea"/>
              </a:rPr>
              <a:t>番ポ自動工事結果参照画面、電話番号表示画面を新規に追加し、</a:t>
            </a:r>
            <a:r>
              <a:rPr lang="en-US" altLang="ja-JP" sz="1050" dirty="0">
                <a:latin typeface="+mn-ea"/>
                <a:ea typeface="+mn-ea"/>
              </a:rPr>
              <a:t>BB-CASTAR</a:t>
            </a:r>
            <a:r>
              <a:rPr lang="ja-JP" altLang="en-US" sz="1050" dirty="0">
                <a:latin typeface="+mn-ea"/>
                <a:ea typeface="+mn-ea"/>
              </a:rPr>
              <a:t>から受信した着信試験用の電話番号、番号取得事業者の連絡先情報等、番ポ工事結果の全件表示を可能とする（最大</a:t>
            </a:r>
            <a:r>
              <a:rPr lang="en-US" altLang="ja-JP" sz="1050" dirty="0">
                <a:latin typeface="+mn-ea"/>
                <a:ea typeface="+mn-ea"/>
              </a:rPr>
              <a:t>300</a:t>
            </a:r>
            <a:r>
              <a:rPr lang="ja-JP" altLang="en-US" sz="1050" dirty="0">
                <a:latin typeface="+mn-ea"/>
                <a:ea typeface="+mn-ea"/>
              </a:rPr>
              <a:t>電番）</a:t>
            </a:r>
            <a:endParaRPr lang="en-US" altLang="ja-JP" sz="1050" dirty="0">
              <a:latin typeface="+mn-ea"/>
              <a:ea typeface="+mn-ea"/>
            </a:endParaRPr>
          </a:p>
          <a:p>
            <a:pPr algn="l" fontAlgn="auto">
              <a:spcBef>
                <a:spcPts val="0"/>
              </a:spcBef>
              <a:spcAft>
                <a:spcPts val="0"/>
              </a:spcAft>
              <a:defRPr/>
            </a:pPr>
            <a:r>
              <a:rPr lang="ja-JP" altLang="en-US" dirty="0">
                <a:latin typeface="+mn-ea"/>
                <a:ea typeface="+mn-ea"/>
              </a:rPr>
              <a:t>　　番号取得事業者に応じた受信時刻（目安）の表示条件および受信時刻（目安）の算出方法について以下に示す</a:t>
            </a:r>
            <a:endParaRPr lang="en-US" altLang="ja-JP" sz="1050" dirty="0">
              <a:latin typeface="+mn-ea"/>
              <a:ea typeface="+mn-ea"/>
            </a:endParaRPr>
          </a:p>
        </p:txBody>
      </p:sp>
      <p:sp>
        <p:nvSpPr>
          <p:cNvPr id="3" name="スライド番号プレースホルダー 2">
            <a:extLst>
              <a:ext uri="{FF2B5EF4-FFF2-40B4-BE49-F238E27FC236}">
                <a16:creationId xmlns:a16="http://schemas.microsoft.com/office/drawing/2014/main" id="{79394A8F-601A-AB41-3524-01BFB5A86F12}"/>
              </a:ext>
            </a:extLst>
          </p:cNvPr>
          <p:cNvSpPr>
            <a:spLocks noGrp="1"/>
          </p:cNvSpPr>
          <p:nvPr>
            <p:ph type="sldNum" sz="quarter" idx="4"/>
          </p:nvPr>
        </p:nvSpPr>
        <p:spPr/>
        <p:txBody>
          <a:bodyPr/>
          <a:lstStyle/>
          <a:p>
            <a:r>
              <a:rPr lang="en-US" altLang="ja-JP" dirty="0"/>
              <a:t>01.3-</a:t>
            </a:r>
            <a:fld id="{4C5E2FD1-144F-442B-9A84-40AAF03513A2}" type="slidenum">
              <a:rPr lang="en-US" altLang="ja-JP" smtClean="0"/>
              <a:pPr/>
              <a:t>18</a:t>
            </a:fld>
            <a:endParaRPr lang="en-US" altLang="ja-JP" dirty="0"/>
          </a:p>
        </p:txBody>
      </p:sp>
      <p:sp>
        <p:nvSpPr>
          <p:cNvPr id="7" name="テキスト ボックス 6">
            <a:extLst>
              <a:ext uri="{FF2B5EF4-FFF2-40B4-BE49-F238E27FC236}">
                <a16:creationId xmlns:a16="http://schemas.microsoft.com/office/drawing/2014/main" id="{AE0D2C96-F43F-66DF-47FA-A08EB7D16C0F}"/>
              </a:ext>
            </a:extLst>
          </p:cNvPr>
          <p:cNvSpPr txBox="1"/>
          <p:nvPr/>
        </p:nvSpPr>
        <p:spPr>
          <a:xfrm>
            <a:off x="442860" y="6024736"/>
            <a:ext cx="9639100" cy="321691"/>
          </a:xfrm>
          <a:prstGeom prst="rect">
            <a:avLst/>
          </a:prstGeom>
          <a:noFill/>
        </p:spPr>
        <p:txBody>
          <a:bodyPr wrap="square" lIns="0" tIns="0" rIns="0" bIns="0" rtlCol="0">
            <a:spAutoFit/>
          </a:bodyPr>
          <a:lstStyle/>
          <a:p>
            <a:pPr marL="85725" indent="-85725" algn="l">
              <a:lnSpc>
                <a:spcPct val="110000"/>
              </a:lnSpc>
            </a:pPr>
            <a:r>
              <a:rPr lang="ja-JP" altLang="en-US" sz="1000" dirty="0">
                <a:solidFill>
                  <a:prstClr val="black"/>
                </a:solidFill>
                <a:latin typeface="Meiryo UI"/>
                <a:ea typeface="Meiryo UI"/>
              </a:rPr>
              <a:t>・番号取得事業者に応じた受信時刻（目安）の算出方法を以下表に示す</a:t>
            </a:r>
            <a:endParaRPr lang="en-US" altLang="ja-JP" sz="1000" dirty="0">
              <a:solidFill>
                <a:prstClr val="black"/>
              </a:solidFill>
              <a:latin typeface="Meiryo UI"/>
              <a:ea typeface="Meiryo UI"/>
            </a:endParaRPr>
          </a:p>
          <a:p>
            <a:pPr marL="85725" indent="-85725" algn="l">
              <a:lnSpc>
                <a:spcPct val="110000"/>
              </a:lnSpc>
            </a:pPr>
            <a:r>
              <a:rPr lang="ja-JP" altLang="en-US" sz="1000" dirty="0">
                <a:solidFill>
                  <a:prstClr val="black"/>
                </a:solidFill>
                <a:latin typeface="Meiryo UI"/>
                <a:ea typeface="Meiryo UI"/>
              </a:rPr>
              <a:t>　移転元事業者</a:t>
            </a: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番号取得事業者の組合せ毎に、回線数および</a:t>
            </a:r>
            <a:r>
              <a:rPr lang="en-US" altLang="ja-JP" sz="1000" dirty="0">
                <a:solidFill>
                  <a:prstClr val="black"/>
                </a:solidFill>
                <a:latin typeface="Meiryo UI"/>
                <a:ea typeface="Meiryo UI"/>
              </a:rPr>
              <a:t>ENUM</a:t>
            </a:r>
            <a:r>
              <a:rPr lang="ja-JP" altLang="en-US" sz="1000" dirty="0">
                <a:solidFill>
                  <a:prstClr val="black"/>
                </a:solidFill>
                <a:latin typeface="Meiryo UI"/>
                <a:ea typeface="Meiryo UI"/>
              </a:rPr>
              <a:t>切替工事の値をもとに番号取得事業者に応じた受信時刻（目安）を算出・表示する</a:t>
            </a:r>
            <a:endParaRPr lang="en-US" altLang="ja-JP" sz="1000" dirty="0">
              <a:solidFill>
                <a:prstClr val="black"/>
              </a:solidFill>
              <a:latin typeface="Meiryo UI"/>
              <a:ea typeface="Meiryo UI"/>
            </a:endParaRPr>
          </a:p>
        </p:txBody>
      </p:sp>
      <p:graphicFrame>
        <p:nvGraphicFramePr>
          <p:cNvPr id="8" name="表 7">
            <a:extLst>
              <a:ext uri="{FF2B5EF4-FFF2-40B4-BE49-F238E27FC236}">
                <a16:creationId xmlns:a16="http://schemas.microsoft.com/office/drawing/2014/main" id="{8B09CE94-6B0D-EB74-A6AC-B86D087B38E8}"/>
              </a:ext>
            </a:extLst>
          </p:cNvPr>
          <p:cNvGraphicFramePr>
            <a:graphicFrameLocks noGrp="1"/>
          </p:cNvGraphicFramePr>
          <p:nvPr>
            <p:extLst>
              <p:ext uri="{D42A27DB-BD31-4B8C-83A1-F6EECF244321}">
                <p14:modId xmlns:p14="http://schemas.microsoft.com/office/powerpoint/2010/main" val="2564440416"/>
              </p:ext>
            </p:extLst>
          </p:nvPr>
        </p:nvGraphicFramePr>
        <p:xfrm>
          <a:off x="518062" y="6693570"/>
          <a:ext cx="11664000" cy="1884000"/>
        </p:xfrm>
        <a:graphic>
          <a:graphicData uri="http://schemas.openxmlformats.org/drawingml/2006/table">
            <a:tbl>
              <a:tblPr firstRow="1" bandRow="1">
                <a:tableStyleId>{5C22544A-7EE6-4342-B048-85BDC9FD1C3A}</a:tableStyleId>
              </a:tblPr>
              <a:tblGrid>
                <a:gridCol w="1116000">
                  <a:extLst>
                    <a:ext uri="{9D8B030D-6E8A-4147-A177-3AD203B41FA5}">
                      <a16:colId xmlns:a16="http://schemas.microsoft.com/office/drawing/2014/main" val="1622547218"/>
                    </a:ext>
                  </a:extLst>
                </a:gridCol>
                <a:gridCol w="648000">
                  <a:extLst>
                    <a:ext uri="{9D8B030D-6E8A-4147-A177-3AD203B41FA5}">
                      <a16:colId xmlns:a16="http://schemas.microsoft.com/office/drawing/2014/main" val="2420605426"/>
                    </a:ext>
                  </a:extLst>
                </a:gridCol>
                <a:gridCol w="324000">
                  <a:extLst>
                    <a:ext uri="{9D8B030D-6E8A-4147-A177-3AD203B41FA5}">
                      <a16:colId xmlns:a16="http://schemas.microsoft.com/office/drawing/2014/main" val="2323560625"/>
                    </a:ext>
                  </a:extLst>
                </a:gridCol>
                <a:gridCol w="2340000">
                  <a:extLst>
                    <a:ext uri="{9D8B030D-6E8A-4147-A177-3AD203B41FA5}">
                      <a16:colId xmlns:a16="http://schemas.microsoft.com/office/drawing/2014/main" val="4283168806"/>
                    </a:ext>
                  </a:extLst>
                </a:gridCol>
                <a:gridCol w="2376000">
                  <a:extLst>
                    <a:ext uri="{9D8B030D-6E8A-4147-A177-3AD203B41FA5}">
                      <a16:colId xmlns:a16="http://schemas.microsoft.com/office/drawing/2014/main" val="1911831369"/>
                    </a:ext>
                  </a:extLst>
                </a:gridCol>
                <a:gridCol w="4860000">
                  <a:extLst>
                    <a:ext uri="{9D8B030D-6E8A-4147-A177-3AD203B41FA5}">
                      <a16:colId xmlns:a16="http://schemas.microsoft.com/office/drawing/2014/main" val="972383998"/>
                    </a:ext>
                  </a:extLst>
                </a:gridCol>
              </a:tblGrid>
              <a:tr h="156119">
                <a:tc>
                  <a:txBody>
                    <a:bodyPr/>
                    <a:lstStyle/>
                    <a:p>
                      <a:pPr algn="ctr"/>
                      <a:r>
                        <a:rPr kumimoji="1" lang="ja-JP" altLang="en-US" sz="1000" b="0" dirty="0">
                          <a:solidFill>
                            <a:schemeClr val="tx1"/>
                          </a:solidFill>
                        </a:rPr>
                        <a:t>番号取得事業者</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en-US" altLang="ja-JP" sz="1000" b="0" dirty="0">
                          <a:solidFill>
                            <a:schemeClr val="tx1"/>
                          </a:solidFill>
                        </a:rPr>
                        <a:t>ENUM</a:t>
                      </a:r>
                    </a:p>
                    <a:p>
                      <a:pPr algn="ctr"/>
                      <a:r>
                        <a:rPr kumimoji="1" lang="ja-JP" altLang="en-US" sz="1000" b="0" dirty="0">
                          <a:solidFill>
                            <a:schemeClr val="tx1"/>
                          </a:solidFill>
                        </a:rPr>
                        <a:t>切替工事</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dirty="0">
                          <a:solidFill>
                            <a:schemeClr val="tx1"/>
                          </a:solidFill>
                        </a:rPr>
                        <a:t>番ポ工事結果情報が返却されるまでの</a:t>
                      </a:r>
                      <a:endParaRPr kumimoji="1" lang="en-US" altLang="ja-JP" sz="1000" b="0" dirty="0">
                        <a:solidFill>
                          <a:schemeClr val="tx1"/>
                        </a:solidFill>
                      </a:endParaRPr>
                    </a:p>
                    <a:p>
                      <a:pPr algn="ctr"/>
                      <a:r>
                        <a:rPr kumimoji="1" lang="ja-JP" altLang="en-US" sz="1000" b="0" dirty="0">
                          <a:solidFill>
                            <a:schemeClr val="tx1"/>
                          </a:solidFill>
                        </a:rPr>
                        <a:t>所要時間（秒）</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a:txBody>
                    <a:bodyPr/>
                    <a:lstStyle/>
                    <a:p>
                      <a:pPr algn="ctr"/>
                      <a:r>
                        <a:rPr kumimoji="1" lang="ja-JP" altLang="en-US" sz="1000" b="0" dirty="0">
                          <a:solidFill>
                            <a:schemeClr val="tx1"/>
                          </a:solidFill>
                        </a:rPr>
                        <a:t>受信時刻（目安）</a:t>
                      </a:r>
                      <a:r>
                        <a:rPr kumimoji="1" lang="en-US" altLang="ja-JP" sz="1000" b="0" dirty="0">
                          <a:solidFill>
                            <a:schemeClr val="tx1"/>
                          </a:solidFill>
                        </a:rPr>
                        <a:t>*1</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備考</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301579282"/>
                  </a:ext>
                </a:extLst>
              </a:tr>
              <a:tr h="370840">
                <a:tc rowSpan="2">
                  <a:txBody>
                    <a:bodyPr/>
                    <a:lstStyle/>
                    <a:p>
                      <a:r>
                        <a:rPr kumimoji="1" lang="en-US" altLang="ja-JP" sz="1000" b="0" dirty="0">
                          <a:solidFill>
                            <a:schemeClr val="tx1"/>
                          </a:solidFill>
                        </a:rPr>
                        <a:t>NTT</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有</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最大</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180×</a:t>
                      </a:r>
                      <a:r>
                        <a:rPr kumimoji="1" lang="ja-JP" altLang="en-US" sz="1000" b="0" dirty="0">
                          <a:solidFill>
                            <a:schemeClr val="tx1"/>
                          </a:solidFill>
                        </a:rPr>
                        <a:t>工事数（</a:t>
                      </a:r>
                      <a:r>
                        <a:rPr kumimoji="1" lang="en-US" altLang="ja-JP" sz="1000" b="0" dirty="0">
                          <a:solidFill>
                            <a:schemeClr val="tx1"/>
                          </a:solidFill>
                        </a:rPr>
                        <a:t>30</a:t>
                      </a:r>
                      <a:r>
                        <a:rPr kumimoji="1" lang="ja-JP" altLang="en-US" sz="1000" b="0" dirty="0">
                          <a:solidFill>
                            <a:schemeClr val="tx1"/>
                          </a:solidFill>
                        </a:rPr>
                        <a:t>回線＝</a:t>
                      </a:r>
                      <a:r>
                        <a:rPr kumimoji="1" lang="en-US" altLang="ja-JP" sz="1000" b="0" dirty="0">
                          <a:solidFill>
                            <a:schemeClr val="tx1"/>
                          </a:solidFill>
                        </a:rPr>
                        <a:t>1</a:t>
                      </a:r>
                      <a:r>
                        <a:rPr kumimoji="1" lang="ja-JP" altLang="en-US" sz="1000" b="0" dirty="0">
                          <a:solidFill>
                            <a:schemeClr val="tx1"/>
                          </a:solidFill>
                        </a:rPr>
                        <a:t>工事）＋</a:t>
                      </a:r>
                      <a:r>
                        <a:rPr kumimoji="1" lang="en-US" altLang="ja-JP" sz="1000" b="0" dirty="0">
                          <a:solidFill>
                            <a:schemeClr val="tx1"/>
                          </a:solidFill>
                        </a:rPr>
                        <a:t>30</a:t>
                      </a:r>
                      <a:r>
                        <a:rPr kumimoji="1" lang="ja-JP" altLang="en-US" sz="1000" b="0" dirty="0">
                          <a:solidFill>
                            <a:schemeClr val="tx1"/>
                          </a:solidFill>
                        </a:rPr>
                        <a:t>秒</a:t>
                      </a:r>
                    </a:p>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r>
                        <a:rPr kumimoji="1" lang="ja-JP" altLang="en-US" sz="1000" b="0" dirty="0">
                          <a:solidFill>
                            <a:schemeClr val="tx1"/>
                          </a:solidFill>
                        </a:rPr>
                        <a:t>番ポ工事依頼実施時刻</a:t>
                      </a:r>
                      <a:r>
                        <a:rPr kumimoji="1" lang="en-US" altLang="ja-JP" sz="1000" b="0" dirty="0">
                          <a:solidFill>
                            <a:schemeClr val="tx1"/>
                          </a:solidFill>
                        </a:rPr>
                        <a:t>*2</a:t>
                      </a:r>
                      <a:r>
                        <a:rPr kumimoji="1" lang="ja-JP" altLang="en-US" sz="1000" b="0" dirty="0">
                          <a:solidFill>
                            <a:schemeClr val="tx1"/>
                          </a:solidFill>
                        </a:rPr>
                        <a:t>＋左記処理時間</a:t>
                      </a:r>
                      <a:endParaRPr kumimoji="1" lang="en-US" altLang="ja-JP"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en-US" altLang="ja-JP"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6931352"/>
                  </a:ext>
                </a:extLst>
              </a:tr>
              <a:tr h="370840">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無</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最大</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210</a:t>
                      </a:r>
                      <a:r>
                        <a:rPr kumimoji="1" lang="ja-JP" altLang="en-US" sz="1000" b="0" dirty="0">
                          <a:solidFill>
                            <a:schemeClr val="tx1"/>
                          </a:solidFill>
                        </a:rPr>
                        <a:t>秒</a:t>
                      </a:r>
                    </a:p>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5074195"/>
                  </a:ext>
                </a:extLst>
              </a:tr>
              <a:tr h="370840">
                <a:tc rowSpan="2">
                  <a:txBody>
                    <a:bodyPr/>
                    <a:lstStyle/>
                    <a:p>
                      <a:r>
                        <a:rPr kumimoji="1" lang="ja-JP" altLang="en-US" sz="1000" b="0" dirty="0">
                          <a:solidFill>
                            <a:schemeClr val="tx1"/>
                          </a:solidFill>
                        </a:rPr>
                        <a:t>他事業者</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有</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最小</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630</a:t>
                      </a:r>
                      <a:r>
                        <a:rPr kumimoji="1" lang="ja-JP" altLang="en-US" sz="1000" b="0" dirty="0">
                          <a:solidFill>
                            <a:schemeClr val="tx1"/>
                          </a:solidFill>
                        </a:rPr>
                        <a:t>秒</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処理時間は他事業者の工事状況に依存するため最大の所要時間は算出不可のため、最短の受信時刻（目安）を表示する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119988"/>
                  </a:ext>
                </a:extLst>
              </a:tr>
              <a:tr h="370840">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無</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a:t>
                      </a:r>
                      <a:r>
                        <a:rPr kumimoji="1" lang="ja-JP" altLang="en-US" sz="1000" b="0" dirty="0">
                          <a:solidFill>
                            <a:schemeClr val="tx1"/>
                          </a:solidFill>
                        </a:rPr>
                        <a:t>ー</a:t>
                      </a:r>
                      <a:r>
                        <a:rPr kumimoji="1" lang="en-US" altLang="ja-JP" sz="1000" b="0" dirty="0">
                          <a:solidFill>
                            <a:schemeClr val="tx1"/>
                          </a:solidFill>
                        </a:rPr>
                        <a:t>”</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ENUM</a:t>
                      </a:r>
                      <a:r>
                        <a:rPr kumimoji="1" lang="ja-JP" altLang="en-US" sz="1000" b="0" dirty="0">
                          <a:solidFill>
                            <a:schemeClr val="tx1"/>
                          </a:solidFill>
                        </a:rPr>
                        <a:t>切替工事：無は、番号取得事業者：</a:t>
                      </a:r>
                      <a:r>
                        <a:rPr kumimoji="1" lang="en-US" altLang="ja-JP" sz="1000" b="0" dirty="0">
                          <a:solidFill>
                            <a:schemeClr val="tx1"/>
                          </a:solidFill>
                        </a:rPr>
                        <a:t>NTT</a:t>
                      </a:r>
                      <a:r>
                        <a:rPr kumimoji="1" lang="ja-JP" altLang="en-US" sz="1000" b="0" dirty="0">
                          <a:solidFill>
                            <a:schemeClr val="tx1"/>
                          </a:solidFill>
                        </a:rPr>
                        <a:t>でかつ</a:t>
                      </a:r>
                      <a:r>
                        <a:rPr kumimoji="1" lang="en-US" altLang="ja-JP" sz="1000" b="0" dirty="0">
                          <a:solidFill>
                            <a:schemeClr val="tx1"/>
                          </a:solidFill>
                        </a:rPr>
                        <a:t>NTT</a:t>
                      </a:r>
                      <a:r>
                        <a:rPr kumimoji="1" lang="ja-JP" altLang="en-US" sz="1000" b="0" dirty="0">
                          <a:solidFill>
                            <a:schemeClr val="tx1"/>
                          </a:solidFill>
                        </a:rPr>
                        <a:t>内移動（ひかり⇔メタル）の場合のみ設定されるため、番号取得事業者：他事業者の欄は「ー」表示とする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9468342"/>
                  </a:ext>
                </a:extLst>
              </a:tr>
            </a:tbl>
          </a:graphicData>
        </a:graphic>
      </p:graphicFrame>
      <p:sp>
        <p:nvSpPr>
          <p:cNvPr id="10" name="テキスト ボックス 9">
            <a:extLst>
              <a:ext uri="{FF2B5EF4-FFF2-40B4-BE49-F238E27FC236}">
                <a16:creationId xmlns:a16="http://schemas.microsoft.com/office/drawing/2014/main" id="{2881F20B-9C4E-1862-38A6-6BBB1B99B28D}"/>
              </a:ext>
            </a:extLst>
          </p:cNvPr>
          <p:cNvSpPr txBox="1"/>
          <p:nvPr/>
        </p:nvSpPr>
        <p:spPr>
          <a:xfrm>
            <a:off x="503254" y="8634800"/>
            <a:ext cx="9906183" cy="321691"/>
          </a:xfrm>
          <a:prstGeom prst="rect">
            <a:avLst/>
          </a:prstGeom>
          <a:noFill/>
        </p:spPr>
        <p:txBody>
          <a:bodyPr wrap="square" lIns="0" tIns="0" rIns="0" bIns="0" rtlCol="0">
            <a:spAutoFit/>
          </a:bodyPr>
          <a:lstStyle/>
          <a:p>
            <a:pPr algn="l">
              <a:lnSpc>
                <a:spcPct val="110000"/>
              </a:lnSpc>
            </a:pPr>
            <a:r>
              <a:rPr lang="ja-JP" altLang="en-US" sz="1000" dirty="0">
                <a:solidFill>
                  <a:prstClr val="black"/>
                </a:solidFill>
                <a:latin typeface="Meiryo UI"/>
                <a:ea typeface="Meiryo UI"/>
              </a:rPr>
              <a:t>注）</a:t>
            </a:r>
            <a:r>
              <a:rPr lang="en-US" altLang="ja-JP" sz="1000" dirty="0">
                <a:solidFill>
                  <a:prstClr val="black"/>
                </a:solidFill>
                <a:latin typeface="Meiryo UI"/>
                <a:ea typeface="Meiryo UI"/>
              </a:rPr>
              <a:t>*1</a:t>
            </a:r>
            <a:r>
              <a:rPr lang="ja-JP" altLang="en-US" sz="1000" dirty="0">
                <a:solidFill>
                  <a:prstClr val="black"/>
                </a:solidFill>
                <a:latin typeface="Meiryo UI"/>
                <a:ea typeface="Meiryo UI"/>
              </a:rPr>
              <a:t>：秒数は切り捨てとし、</a:t>
            </a:r>
            <a:r>
              <a:rPr lang="en-US" altLang="ja-JP" sz="1000" dirty="0">
                <a:solidFill>
                  <a:prstClr val="black"/>
                </a:solidFill>
                <a:latin typeface="Meiryo UI"/>
                <a:ea typeface="Meiryo UI"/>
              </a:rPr>
              <a:t>HH:MM</a:t>
            </a:r>
            <a:r>
              <a:rPr lang="ja-JP" altLang="en-US" sz="1000" dirty="0">
                <a:solidFill>
                  <a:prstClr val="black"/>
                </a:solidFill>
                <a:latin typeface="Meiryo UI"/>
                <a:ea typeface="Meiryo UI"/>
              </a:rPr>
              <a:t>形式で表示する</a:t>
            </a:r>
            <a:endParaRPr lang="en-US" altLang="ja-JP" sz="1000" dirty="0">
              <a:solidFill>
                <a:prstClr val="black"/>
              </a:solidFill>
              <a:latin typeface="Meiryo UI"/>
              <a:ea typeface="Meiryo UI"/>
            </a:endParaRPr>
          </a:p>
          <a:p>
            <a:pPr marL="266700" algn="l">
              <a:lnSpc>
                <a:spcPct val="110000"/>
              </a:lnSpc>
            </a:pPr>
            <a:r>
              <a:rPr lang="en-US" altLang="ja-JP" sz="1000" dirty="0">
                <a:solidFill>
                  <a:prstClr val="black"/>
                </a:solidFill>
                <a:latin typeface="Meiryo UI"/>
                <a:ea typeface="Meiryo UI"/>
              </a:rPr>
              <a:t>*2</a:t>
            </a:r>
            <a:r>
              <a:rPr lang="ja-JP" altLang="en-US" sz="1000" dirty="0">
                <a:solidFill>
                  <a:prstClr val="black"/>
                </a:solidFill>
                <a:latin typeface="Meiryo UI"/>
                <a:ea typeface="Meiryo UI"/>
              </a:rPr>
              <a:t>：番ポ実施依頼実施時刻は、番ポ工事依頼に対する</a:t>
            </a:r>
            <a:r>
              <a:rPr lang="en-US" altLang="ja-JP" sz="1000" dirty="0">
                <a:solidFill>
                  <a:prstClr val="black"/>
                </a:solidFill>
                <a:latin typeface="Meiryo UI"/>
                <a:ea typeface="Meiryo UI"/>
              </a:rPr>
              <a:t>BB-CASTAR</a:t>
            </a:r>
            <a:r>
              <a:rPr lang="ja-JP" altLang="en-US" sz="1000" dirty="0">
                <a:solidFill>
                  <a:prstClr val="black"/>
                </a:solidFill>
                <a:latin typeface="Meiryo UI"/>
                <a:ea typeface="Meiryo UI"/>
              </a:rPr>
              <a:t>からの応答電文を受信した時刻とする</a:t>
            </a:r>
            <a:endParaRPr lang="en-US" altLang="ja-JP" sz="1000" dirty="0">
              <a:solidFill>
                <a:srgbClr val="000000"/>
              </a:solidFill>
              <a:latin typeface="Meiryo UI"/>
              <a:ea typeface="Meiryo UI"/>
            </a:endParaRPr>
          </a:p>
        </p:txBody>
      </p:sp>
      <p:pic>
        <p:nvPicPr>
          <p:cNvPr id="14" name="図 13">
            <a:extLst>
              <a:ext uri="{FF2B5EF4-FFF2-40B4-BE49-F238E27FC236}">
                <a16:creationId xmlns:a16="http://schemas.microsoft.com/office/drawing/2014/main" id="{97277B4C-74DE-4AB7-27EB-87747FAA6D34}"/>
              </a:ext>
            </a:extLst>
          </p:cNvPr>
          <p:cNvPicPr>
            <a:picLocks noChangeAspect="1"/>
          </p:cNvPicPr>
          <p:nvPr/>
        </p:nvPicPr>
        <p:blipFill>
          <a:blip r:embed="rId2"/>
          <a:stretch>
            <a:fillRect/>
          </a:stretch>
        </p:blipFill>
        <p:spPr>
          <a:xfrm>
            <a:off x="442860" y="2351818"/>
            <a:ext cx="5322205" cy="3416943"/>
          </a:xfrm>
          <a:prstGeom prst="rect">
            <a:avLst/>
          </a:prstGeom>
          <a:ln>
            <a:solidFill>
              <a:schemeClr val="tx1"/>
            </a:solidFill>
          </a:ln>
        </p:spPr>
      </p:pic>
      <p:sp>
        <p:nvSpPr>
          <p:cNvPr id="6" name="正方形/長方形 5">
            <a:extLst>
              <a:ext uri="{FF2B5EF4-FFF2-40B4-BE49-F238E27FC236}">
                <a16:creationId xmlns:a16="http://schemas.microsoft.com/office/drawing/2014/main" id="{26D6F876-C72C-2632-07B6-5CA8E897B026}"/>
              </a:ext>
            </a:extLst>
          </p:cNvPr>
          <p:cNvSpPr/>
          <p:nvPr/>
        </p:nvSpPr>
        <p:spPr bwMode="auto">
          <a:xfrm>
            <a:off x="4423523" y="2816444"/>
            <a:ext cx="1008728" cy="2475258"/>
          </a:xfrm>
          <a:prstGeom prst="rect">
            <a:avLst/>
          </a:prstGeom>
          <a:noFill/>
          <a:ln w="28575"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8D11DB7F-8137-0D71-2089-45BD2D76E723}"/>
              </a:ext>
            </a:extLst>
          </p:cNvPr>
          <p:cNvSpPr/>
          <p:nvPr/>
        </p:nvSpPr>
        <p:spPr bwMode="auto">
          <a:xfrm>
            <a:off x="590410" y="5320166"/>
            <a:ext cx="3002078" cy="385239"/>
          </a:xfrm>
          <a:prstGeom prst="rect">
            <a:avLst/>
          </a:prstGeom>
          <a:noFill/>
          <a:ln w="28575"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楕円 15">
            <a:extLst>
              <a:ext uri="{FF2B5EF4-FFF2-40B4-BE49-F238E27FC236}">
                <a16:creationId xmlns:a16="http://schemas.microsoft.com/office/drawing/2014/main" id="{2F4A6925-D975-5AB3-2A44-4E815C5A198A}"/>
              </a:ext>
            </a:extLst>
          </p:cNvPr>
          <p:cNvSpPr/>
          <p:nvPr/>
        </p:nvSpPr>
        <p:spPr bwMode="auto">
          <a:xfrm>
            <a:off x="12161440" y="17674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17" name="テキスト ボックス 16">
            <a:extLst>
              <a:ext uri="{FF2B5EF4-FFF2-40B4-BE49-F238E27FC236}">
                <a16:creationId xmlns:a16="http://schemas.microsoft.com/office/drawing/2014/main" id="{89F0E27E-E3EF-C12D-CD34-7AB6DF7DAE86}"/>
              </a:ext>
            </a:extLst>
          </p:cNvPr>
          <p:cNvSpPr txBox="1"/>
          <p:nvPr/>
        </p:nvSpPr>
        <p:spPr>
          <a:xfrm>
            <a:off x="5932026" y="5013912"/>
            <a:ext cx="6445438" cy="924037"/>
          </a:xfrm>
          <a:prstGeom prst="borderCallout2">
            <a:avLst>
              <a:gd name="adj1" fmla="val 16206"/>
              <a:gd name="adj2" fmla="val -278"/>
              <a:gd name="adj3" fmla="val 58762"/>
              <a:gd name="adj4" fmla="val -5646"/>
              <a:gd name="adj5" fmla="val 59850"/>
              <a:gd name="adj6" fmla="val -35621"/>
            </a:avLst>
          </a:prstGeom>
          <a:noFill/>
          <a:ln>
            <a:solidFill>
              <a:srgbClr val="FF0000"/>
            </a:solidFill>
          </a:ln>
        </p:spPr>
        <p:txBody>
          <a:bodyPr wrap="square" lIns="46800" tIns="46800" rIns="46800" bIns="46800" rtlCol="0" anchor="ctr">
            <a:spAutoFit/>
          </a:bodyPr>
          <a:lstStyle/>
          <a:p>
            <a:pPr marL="85725" indent="-85725" algn="l">
              <a:lnSpc>
                <a:spcPct val="110000"/>
              </a:lnSpc>
            </a:pPr>
            <a:r>
              <a:rPr lang="ja-JP" altLang="en-US" sz="1000" dirty="0">
                <a:solidFill>
                  <a:prstClr val="black"/>
                </a:solidFill>
                <a:latin typeface="Meiryo UI"/>
                <a:ea typeface="Meiryo UI"/>
              </a:rPr>
              <a:t>・未受信の番ポ工事結果情報が存在する場合には、「番号取得事業者に応じた受信時刻（目安）」を参考に、</a:t>
            </a:r>
            <a:r>
              <a:rPr lang="en-US" altLang="ja-JP" sz="1000" dirty="0">
                <a:solidFill>
                  <a:prstClr val="black"/>
                </a:solidFill>
                <a:latin typeface="Meiryo UI"/>
                <a:ea typeface="Meiryo UI"/>
              </a:rPr>
              <a:t>BB-CASTAR</a:t>
            </a:r>
            <a:r>
              <a:rPr lang="ja-JP" altLang="en-US" sz="1000" dirty="0">
                <a:solidFill>
                  <a:prstClr val="black"/>
                </a:solidFill>
                <a:latin typeface="Meiryo UI"/>
                <a:ea typeface="Meiryo UI"/>
              </a:rPr>
              <a:t>担当に確認を促す</a:t>
            </a:r>
            <a:r>
              <a:rPr lang="ja-JP" altLang="en-US" sz="1000" dirty="0">
                <a:latin typeface="Meiryo UI"/>
                <a:ea typeface="Meiryo UI"/>
              </a:rPr>
              <a:t>メッセージを常時表示する</a:t>
            </a:r>
            <a:endParaRPr lang="en-US" altLang="ja-JP" sz="1000" dirty="0">
              <a:latin typeface="Meiryo UI"/>
              <a:ea typeface="Meiryo UI"/>
            </a:endParaRPr>
          </a:p>
          <a:p>
            <a:pPr marL="85725" indent="-85725" algn="l">
              <a:lnSpc>
                <a:spcPct val="110000"/>
              </a:lnSpc>
            </a:pPr>
            <a:endParaRPr lang="en-US" altLang="ja-JP" sz="1000" dirty="0">
              <a:latin typeface="Meiryo UI"/>
              <a:ea typeface="Meiryo UI"/>
            </a:endParaRPr>
          </a:p>
          <a:p>
            <a:pPr marL="85725" indent="-85725" algn="l">
              <a:lnSpc>
                <a:spcPct val="110000"/>
              </a:lnSpc>
            </a:pPr>
            <a:r>
              <a:rPr lang="ja-JP" altLang="en-US" sz="1000" dirty="0">
                <a:latin typeface="Meiryo UI"/>
                <a:ea typeface="Meiryo UI"/>
              </a:rPr>
              <a:t>・「番号取得事業者に応じた受信時刻（目安）」の他事業者の欄は、最短の受信時刻（目安）を表示しているため、超過する可能性がある旨のメッセージを常時表示する</a:t>
            </a:r>
            <a:endParaRPr lang="en-US" altLang="ja-JP" sz="1000" dirty="0">
              <a:latin typeface="Meiryo UI"/>
              <a:ea typeface="Meiryo UI"/>
            </a:endParaRPr>
          </a:p>
        </p:txBody>
      </p:sp>
      <p:graphicFrame>
        <p:nvGraphicFramePr>
          <p:cNvPr id="5" name="表 4">
            <a:extLst>
              <a:ext uri="{FF2B5EF4-FFF2-40B4-BE49-F238E27FC236}">
                <a16:creationId xmlns:a16="http://schemas.microsoft.com/office/drawing/2014/main" id="{7C183528-D926-28F0-843E-61F1867464AF}"/>
              </a:ext>
            </a:extLst>
          </p:cNvPr>
          <p:cNvGraphicFramePr>
            <a:graphicFrameLocks noGrp="1"/>
          </p:cNvGraphicFramePr>
          <p:nvPr>
            <p:extLst>
              <p:ext uri="{D42A27DB-BD31-4B8C-83A1-F6EECF244321}">
                <p14:modId xmlns:p14="http://schemas.microsoft.com/office/powerpoint/2010/main" val="1841501122"/>
              </p:ext>
            </p:extLst>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050" b="0" baseline="0" dirty="0">
                          <a:solidFill>
                            <a:schemeClr val="tx1"/>
                          </a:solidFill>
                          <a:latin typeface="+mn-ea"/>
                        </a:rPr>
                        <a:t>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4" name="テキスト ボックス 3">
            <a:extLst>
              <a:ext uri="{FF2B5EF4-FFF2-40B4-BE49-F238E27FC236}">
                <a16:creationId xmlns:a16="http://schemas.microsoft.com/office/drawing/2014/main" id="{234139D0-A0DF-89EF-785D-72E6C22D24DC}"/>
              </a:ext>
            </a:extLst>
          </p:cNvPr>
          <p:cNvSpPr txBox="1"/>
          <p:nvPr/>
        </p:nvSpPr>
        <p:spPr>
          <a:xfrm>
            <a:off x="5932026" y="2190579"/>
            <a:ext cx="6445438" cy="2786085"/>
          </a:xfrm>
          <a:prstGeom prst="borderCallout2">
            <a:avLst>
              <a:gd name="adj1" fmla="val 16206"/>
              <a:gd name="adj2" fmla="val -278"/>
              <a:gd name="adj3" fmla="val 16001"/>
              <a:gd name="adj4" fmla="val -4687"/>
              <a:gd name="adj5" fmla="val 59354"/>
              <a:gd name="adj6" fmla="val -10957"/>
            </a:avLst>
          </a:prstGeom>
          <a:noFill/>
          <a:ln>
            <a:solidFill>
              <a:srgbClr val="FF0000"/>
            </a:solidFill>
          </a:ln>
        </p:spPr>
        <p:txBody>
          <a:bodyPr wrap="square" lIns="46800" tIns="46800" rIns="46800" bIns="46800" rtlCol="0" anchor="ctr">
            <a:spAutoFit/>
          </a:bodyPr>
          <a:lstStyle/>
          <a:p>
            <a:pPr marL="85725" indent="-85725" algn="l">
              <a:lnSpc>
                <a:spcPct val="110000"/>
              </a:lnSpc>
            </a:pPr>
            <a:r>
              <a:rPr lang="ja-JP" altLang="en-US" sz="1000" dirty="0">
                <a:solidFill>
                  <a:prstClr val="black"/>
                </a:solidFill>
                <a:latin typeface="Meiryo UI"/>
                <a:ea typeface="Meiryo UI"/>
              </a:rPr>
              <a:t>・番ポ工事依頼後</a:t>
            </a:r>
            <a:r>
              <a:rPr lang="en-US" altLang="ja-JP" sz="1000" dirty="0">
                <a:solidFill>
                  <a:prstClr val="black"/>
                </a:solidFill>
                <a:latin typeface="Meiryo UI"/>
                <a:ea typeface="Meiryo UI"/>
              </a:rPr>
              <a:t>BB-CASTAR</a:t>
            </a:r>
            <a:r>
              <a:rPr lang="ja-JP" altLang="en-US" sz="1000" dirty="0">
                <a:solidFill>
                  <a:prstClr val="black"/>
                </a:solidFill>
                <a:latin typeface="Meiryo UI"/>
                <a:ea typeface="Meiryo UI"/>
              </a:rPr>
              <a:t>以降のシステムでエラー等が発生した場合、番ポ工事結果情報の流通に時間を要する可能性がある。その場合、番ポ処理が正常に処理できていないことを示す情報はアクセス</a:t>
            </a:r>
            <a:r>
              <a:rPr lang="en-US" altLang="ja-JP" sz="1000" dirty="0">
                <a:solidFill>
                  <a:prstClr val="black"/>
                </a:solidFill>
                <a:latin typeface="Meiryo UI"/>
                <a:ea typeface="Meiryo UI"/>
              </a:rPr>
              <a:t>PF</a:t>
            </a:r>
            <a:r>
              <a:rPr lang="ja-JP" altLang="en-US" sz="1000" dirty="0">
                <a:solidFill>
                  <a:prstClr val="black"/>
                </a:solidFill>
                <a:latin typeface="Meiryo UI"/>
                <a:ea typeface="Meiryo UI"/>
              </a:rPr>
              <a:t>システムに流通せず、現場にて過剰に待機してしまう可能性があるため、番ポ工事結果参照画面に番ポ工事結果情報の受信時刻（目安）を表示し、その時刻を目安に</a:t>
            </a:r>
            <a:r>
              <a:rPr lang="en-US" altLang="ja-JP" sz="1000" dirty="0">
                <a:solidFill>
                  <a:prstClr val="black"/>
                </a:solidFill>
                <a:latin typeface="Meiryo UI"/>
                <a:ea typeface="Meiryo UI"/>
              </a:rPr>
              <a:t>BB-CASTAR</a:t>
            </a:r>
            <a:r>
              <a:rPr lang="ja-JP" altLang="en-US" sz="1000" dirty="0">
                <a:solidFill>
                  <a:prstClr val="black"/>
                </a:solidFill>
                <a:latin typeface="Meiryo UI"/>
                <a:ea typeface="Meiryo UI"/>
              </a:rPr>
              <a:t>担当への問合せを可能とする</a:t>
            </a:r>
            <a:endParaRPr lang="en-US" altLang="ja-JP" sz="1000" dirty="0">
              <a:solidFill>
                <a:prstClr val="black"/>
              </a:solidFill>
              <a:latin typeface="Meiryo UI"/>
              <a:ea typeface="Meiryo UI"/>
            </a:endParaRPr>
          </a:p>
          <a:p>
            <a:pPr marL="85725" indent="-85725" algn="l">
              <a:lnSpc>
                <a:spcPct val="110000"/>
              </a:lnSpc>
            </a:pPr>
            <a:endParaRPr lang="en-US" altLang="ja-JP" sz="1000" dirty="0">
              <a:solidFill>
                <a:prstClr val="black"/>
              </a:solidFill>
              <a:latin typeface="Meiryo UI"/>
              <a:ea typeface="Meiryo UI"/>
            </a:endParaRPr>
          </a:p>
          <a:p>
            <a:pPr marL="85725" indent="-85725" algn="l">
              <a:lnSpc>
                <a:spcPct val="110000"/>
              </a:lnSpc>
            </a:pPr>
            <a:r>
              <a:rPr lang="ja-JP" altLang="en-US" sz="1000" dirty="0">
                <a:latin typeface="Meiryo UI"/>
                <a:ea typeface="Meiryo UI"/>
              </a:rPr>
              <a:t>・受信時刻（目安）は、</a:t>
            </a:r>
            <a:r>
              <a:rPr lang="en-US" altLang="ja-JP" sz="1000" dirty="0">
                <a:latin typeface="Meiryo UI"/>
                <a:ea typeface="Meiryo UI"/>
              </a:rPr>
              <a:t>ENUM</a:t>
            </a:r>
            <a:r>
              <a:rPr lang="ja-JP" altLang="en-US" sz="1000" dirty="0">
                <a:latin typeface="Meiryo UI"/>
                <a:ea typeface="Meiryo UI"/>
              </a:rPr>
              <a:t>切替工事：有の場合に番号取得事業者が</a:t>
            </a:r>
            <a:r>
              <a:rPr lang="en-US" altLang="ja-JP" sz="1000" dirty="0">
                <a:latin typeface="Meiryo UI"/>
                <a:ea typeface="Meiryo UI"/>
              </a:rPr>
              <a:t>NTT</a:t>
            </a:r>
            <a:r>
              <a:rPr lang="ja-JP" altLang="en-US" sz="1000" dirty="0">
                <a:latin typeface="Meiryo UI"/>
                <a:ea typeface="Meiryo UI"/>
              </a:rPr>
              <a:t>か他事業者かに応じて算出方法が異なる（下記「■番号取得事業者に応じた受信時刻（目安）の算出方法」参照）が、番号取得事業者が</a:t>
            </a:r>
            <a:r>
              <a:rPr lang="en-US" altLang="ja-JP" sz="1000" dirty="0">
                <a:latin typeface="Meiryo UI"/>
                <a:ea typeface="Meiryo UI"/>
              </a:rPr>
              <a:t>NTT</a:t>
            </a:r>
            <a:r>
              <a:rPr lang="ja-JP" altLang="en-US" sz="1000" dirty="0">
                <a:latin typeface="Meiryo UI"/>
                <a:ea typeface="Meiryo UI"/>
              </a:rPr>
              <a:t>か他事業者かはシステムで判断できないため、項目「</a:t>
            </a:r>
            <a:r>
              <a:rPr lang="en-US" altLang="ja-JP" sz="1000" dirty="0">
                <a:latin typeface="Meiryo UI"/>
                <a:ea typeface="Meiryo UI"/>
              </a:rPr>
              <a:t>NTT</a:t>
            </a:r>
            <a:r>
              <a:rPr lang="ja-JP" altLang="en-US" sz="1000" dirty="0">
                <a:latin typeface="Meiryo UI"/>
                <a:ea typeface="Meiryo UI"/>
              </a:rPr>
              <a:t>」「他事業者」の両方にそれぞれの場合における受信時刻（目安）を表示する</a:t>
            </a:r>
            <a:endParaRPr lang="en-US" altLang="ja-JP" sz="1000" dirty="0">
              <a:latin typeface="Meiryo UI"/>
              <a:ea typeface="Meiryo UI"/>
            </a:endParaRPr>
          </a:p>
          <a:p>
            <a:pPr marL="85725" indent="3175" algn="l">
              <a:lnSpc>
                <a:spcPct val="110000"/>
              </a:lnSpc>
            </a:pPr>
            <a:endParaRPr lang="en-US" altLang="ja-JP" sz="1000" dirty="0">
              <a:solidFill>
                <a:prstClr val="black"/>
              </a:solidFill>
              <a:latin typeface="Meiryo UI"/>
              <a:ea typeface="Meiryo UI"/>
            </a:endParaRPr>
          </a:p>
          <a:p>
            <a:pPr marL="85725" indent="-85725" algn="l">
              <a:lnSpc>
                <a:spcPct val="110000"/>
              </a:lnSpc>
            </a:pPr>
            <a:r>
              <a:rPr lang="ja-JP" altLang="en-US" sz="1000" dirty="0">
                <a:solidFill>
                  <a:prstClr val="black"/>
                </a:solidFill>
                <a:latin typeface="+mn-ea"/>
                <a:ea typeface="+mn-ea"/>
              </a:rPr>
              <a:t>・</a:t>
            </a:r>
            <a:r>
              <a:rPr lang="ja-JP" altLang="en-US" sz="1000" dirty="0">
                <a:latin typeface="+mn-ea"/>
                <a:ea typeface="+mn-ea"/>
                <a:cs typeface="Meiryo UI" panose="020B0604030504040204" pitchFamily="50" charset="-128"/>
              </a:rPr>
              <a:t>双方向番ポ開始前に申し込まれた片方向番ポのオーダについては、事業者情報が返却されず工事結果情報のみの返却となるため、受信時刻（目安）の表示は対象外とし、当該欄は一律「ー」表記とする（目安を表示する対象となる事業者情報が表示されないため）</a:t>
            </a:r>
            <a:endParaRPr lang="en-US" altLang="ja-JP" sz="1000" dirty="0">
              <a:latin typeface="+mn-ea"/>
              <a:ea typeface="+mn-ea"/>
              <a:cs typeface="Meiryo UI" panose="020B0604030504040204" pitchFamily="50" charset="-128"/>
            </a:endParaRPr>
          </a:p>
          <a:p>
            <a:pPr marL="85725" indent="-85725" algn="l">
              <a:lnSpc>
                <a:spcPct val="110000"/>
              </a:lnSpc>
            </a:pPr>
            <a:endParaRPr lang="en-US" altLang="ja-JP" sz="1000" dirty="0">
              <a:solidFill>
                <a:prstClr val="black"/>
              </a:solidFill>
              <a:latin typeface="+mn-ea"/>
              <a:ea typeface="+mn-ea"/>
            </a:endParaRPr>
          </a:p>
          <a:p>
            <a:pPr marL="85725" indent="-85725" algn="l">
              <a:lnSpc>
                <a:spcPct val="110000"/>
              </a:lnSpc>
            </a:pPr>
            <a:r>
              <a:rPr lang="ja-JP" altLang="en-US" sz="1000" dirty="0">
                <a:solidFill>
                  <a:prstClr val="black"/>
                </a:solidFill>
                <a:latin typeface="+mn-ea"/>
                <a:ea typeface="+mn-ea"/>
              </a:rPr>
              <a:t>・双方向番ポ開始後に申し込まれたオーダと双方向番ポ開始前に申し込まれた片方向番ポとして登録されたオーダそれぞれの場合における項目「番号取得事業者に応じた受信時刻（目安）」の見え方は「</a:t>
            </a:r>
            <a:r>
              <a:rPr lang="ja-JP" altLang="en-US" sz="1000" dirty="0">
                <a:latin typeface="+mn-ea"/>
                <a:ea typeface="+mn-ea"/>
                <a:cs typeface="Meiryo UI" panose="020B0604030504040204" pitchFamily="50" charset="-128"/>
              </a:rPr>
              <a:t>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a:t>
            </a:r>
            <a:r>
              <a:rPr lang="ja-JP" altLang="en-US" sz="1000" dirty="0">
                <a:latin typeface="+mn-ea"/>
                <a:ea typeface="+mn-ea"/>
              </a:rPr>
              <a:t>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サーバ（１６／２１）</a:t>
            </a:r>
            <a:r>
              <a:rPr lang="ja-JP" altLang="en-US" sz="1000" dirty="0">
                <a:solidFill>
                  <a:prstClr val="black"/>
                </a:solidFill>
                <a:latin typeface="+mn-ea"/>
                <a:ea typeface="+mn-ea"/>
              </a:rPr>
              <a:t>」を参照</a:t>
            </a:r>
            <a:endParaRPr lang="en-US" altLang="ja-JP" sz="1000" dirty="0">
              <a:solidFill>
                <a:prstClr val="black"/>
              </a:solidFill>
              <a:latin typeface="+mn-ea"/>
              <a:ea typeface="+mn-ea"/>
            </a:endParaRPr>
          </a:p>
        </p:txBody>
      </p:sp>
      <p:sp>
        <p:nvSpPr>
          <p:cNvPr id="18" name="テキスト ボックス 17">
            <a:extLst>
              <a:ext uri="{FF2B5EF4-FFF2-40B4-BE49-F238E27FC236}">
                <a16:creationId xmlns:a16="http://schemas.microsoft.com/office/drawing/2014/main" id="{60CD619F-A226-2EAB-C92D-938955F0051B}"/>
              </a:ext>
            </a:extLst>
          </p:cNvPr>
          <p:cNvSpPr txBox="1"/>
          <p:nvPr/>
        </p:nvSpPr>
        <p:spPr>
          <a:xfrm>
            <a:off x="442860" y="6431486"/>
            <a:ext cx="6400800" cy="246221"/>
          </a:xfrm>
          <a:prstGeom prst="rect">
            <a:avLst/>
          </a:prstGeom>
          <a:noFill/>
        </p:spPr>
        <p:txBody>
          <a:bodyPr wrap="square">
            <a:spAutoFit/>
          </a:bodyPr>
          <a:lstStyle/>
          <a:p>
            <a:pPr algn="l"/>
            <a:r>
              <a:rPr lang="ja-JP" altLang="en-US" sz="1000" dirty="0">
                <a:latin typeface="Meiryo UI" panose="020B0604030504040204" pitchFamily="50" charset="-128"/>
                <a:ea typeface="Meiryo UI" panose="020B0604030504040204" pitchFamily="50" charset="-128"/>
              </a:rPr>
              <a:t>■番号取得事業者に応じた受信時刻（目安）の算出方法</a:t>
            </a:r>
          </a:p>
        </p:txBody>
      </p:sp>
    </p:spTree>
    <p:extLst>
      <p:ext uri="{BB962C8B-B14F-4D97-AF65-F5344CB8AC3E}">
        <p14:creationId xmlns:p14="http://schemas.microsoft.com/office/powerpoint/2010/main" val="336540102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0848189C-9D46-D515-CDC2-DC7307D4CA9B}"/>
              </a:ext>
            </a:extLst>
          </p:cNvPr>
          <p:cNvSpPr>
            <a:spLocks noGrp="1"/>
          </p:cNvSpPr>
          <p:nvPr>
            <p:ph type="sldNum" sz="quarter" idx="4"/>
          </p:nvPr>
        </p:nvSpPr>
        <p:spPr/>
        <p:txBody>
          <a:bodyPr/>
          <a:lstStyle/>
          <a:p>
            <a:r>
              <a:rPr lang="en-US" altLang="ja-JP"/>
              <a:t>01.3-</a:t>
            </a:r>
            <a:fld id="{4C5E2FD1-144F-442B-9A84-40AAF03513A2}" type="slidenum">
              <a:rPr lang="en-US" altLang="ja-JP" smtClean="0"/>
              <a:pPr/>
              <a:t>19</a:t>
            </a:fld>
            <a:endParaRPr lang="en-US" altLang="ja-JP" dirty="0"/>
          </a:p>
        </p:txBody>
      </p:sp>
      <p:sp>
        <p:nvSpPr>
          <p:cNvPr id="4" name="コンテンツ プレースホルダー 1">
            <a:extLst>
              <a:ext uri="{FF2B5EF4-FFF2-40B4-BE49-F238E27FC236}">
                <a16:creationId xmlns:a16="http://schemas.microsoft.com/office/drawing/2014/main" id="{BD0C1E62-EBDF-68D9-7D89-89934057CBEA}"/>
              </a:ext>
            </a:extLst>
          </p:cNvPr>
          <p:cNvSpPr>
            <a:spLocks noGrp="1"/>
          </p:cNvSpPr>
          <p:nvPr>
            <p:ph sz="quarter" idx="10"/>
          </p:nvPr>
        </p:nvSpPr>
        <p:spPr>
          <a:xfrm>
            <a:off x="190110" y="660140"/>
            <a:ext cx="12456000" cy="914400"/>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サーバ（１６／２１）</a:t>
            </a:r>
          </a:p>
          <a:p>
            <a:pPr fontAlgn="auto">
              <a:spcBef>
                <a:spcPts val="0"/>
              </a:spcBef>
              <a:spcAft>
                <a:spcPts val="0"/>
              </a:spcAft>
              <a:defRPr/>
            </a:pPr>
            <a:r>
              <a:rPr lang="ja-JP" altLang="en-US" dirty="0">
                <a:latin typeface="+mn-ea"/>
              </a:rPr>
              <a:t>　</a:t>
            </a:r>
            <a:r>
              <a:rPr lang="en-US" altLang="ja-JP" u="sng" dirty="0">
                <a:latin typeface="+mn-ea"/>
              </a:rPr>
              <a:t>【</a:t>
            </a:r>
            <a:r>
              <a:rPr lang="ja-JP" altLang="en-US" u="sng" dirty="0">
                <a:latin typeface="+mn-ea"/>
              </a:rPr>
              <a:t>ひかり電話ポートイン：有派遣工事、メタル電話ポートイン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rPr>
              <a:t>【</a:t>
            </a:r>
            <a:r>
              <a:rPr lang="ja-JP" altLang="en-US" sz="1050" dirty="0">
                <a:latin typeface="+mn-ea"/>
                <a:ea typeface="+mn-ea"/>
              </a:rPr>
              <a:t>ウ</a:t>
            </a:r>
            <a:r>
              <a:rPr lang="en-US" altLang="ja-JP" sz="1050" dirty="0">
                <a:latin typeface="+mn-ea"/>
                <a:ea typeface="+mn-ea"/>
              </a:rPr>
              <a:t>】【</a:t>
            </a:r>
            <a:r>
              <a:rPr lang="ja-JP" altLang="en-US" sz="1050" dirty="0">
                <a:latin typeface="+mn-ea"/>
                <a:ea typeface="+mn-ea"/>
              </a:rPr>
              <a:t>カ</a:t>
            </a:r>
            <a:r>
              <a:rPr lang="en-US" altLang="ja-JP" sz="1050" dirty="0">
                <a:latin typeface="+mn-ea"/>
                <a:ea typeface="+mn-ea"/>
              </a:rPr>
              <a:t>】【F】</a:t>
            </a:r>
            <a:r>
              <a:rPr lang="ja-JP" altLang="en-US" sz="1050" dirty="0">
                <a:latin typeface="+mn-ea"/>
                <a:ea typeface="+mn-ea"/>
              </a:rPr>
              <a:t>番ポ自動工事結果参照画面、電話番号表示画面を新規に追加し、</a:t>
            </a:r>
            <a:r>
              <a:rPr lang="en-US" altLang="ja-JP" sz="1050" dirty="0">
                <a:latin typeface="+mn-ea"/>
                <a:ea typeface="+mn-ea"/>
              </a:rPr>
              <a:t>BB-CASTAR</a:t>
            </a:r>
            <a:r>
              <a:rPr lang="ja-JP" altLang="en-US" sz="1050" dirty="0">
                <a:latin typeface="+mn-ea"/>
                <a:ea typeface="+mn-ea"/>
              </a:rPr>
              <a:t>から受信した着信試験用の電話番号、番号取得事業者の連絡先情報等、番ポ工事結果の全件表示を可能とする（最大</a:t>
            </a:r>
            <a:r>
              <a:rPr lang="en-US" altLang="ja-JP" sz="1050" dirty="0">
                <a:latin typeface="+mn-ea"/>
                <a:ea typeface="+mn-ea"/>
              </a:rPr>
              <a:t>300</a:t>
            </a:r>
            <a:r>
              <a:rPr lang="ja-JP" altLang="en-US" sz="1050" dirty="0">
                <a:latin typeface="+mn-ea"/>
                <a:ea typeface="+mn-ea"/>
              </a:rPr>
              <a:t>電番）</a:t>
            </a:r>
            <a:endParaRPr lang="en-US" altLang="ja-JP" sz="1050" dirty="0">
              <a:latin typeface="+mn-ea"/>
              <a:ea typeface="+mn-ea"/>
            </a:endParaRPr>
          </a:p>
          <a:p>
            <a:pPr algn="l" fontAlgn="auto">
              <a:spcBef>
                <a:spcPts val="0"/>
              </a:spcBef>
              <a:spcAft>
                <a:spcPts val="0"/>
              </a:spcAft>
              <a:defRPr/>
            </a:pPr>
            <a:r>
              <a:rPr lang="ja-JP" altLang="en-US" dirty="0">
                <a:latin typeface="+mn-ea"/>
                <a:ea typeface="+mn-ea"/>
              </a:rPr>
              <a:t>　　双方向番ポ開始後に申し込まれたオーダと双方向番ポ開始前に申し込まれた片方向番ポとして登録されたオーダそれぞれの場合における、項目「番号取得事業者に応じた受信時刻（目安）」の見え方を以下に示す</a:t>
            </a:r>
            <a:endParaRPr lang="en-US" altLang="ja-JP" dirty="0">
              <a:latin typeface="+mn-ea"/>
              <a:ea typeface="+mn-ea"/>
            </a:endParaRPr>
          </a:p>
        </p:txBody>
      </p:sp>
      <p:sp>
        <p:nvSpPr>
          <p:cNvPr id="7" name="テキスト ボックス 6">
            <a:extLst>
              <a:ext uri="{FF2B5EF4-FFF2-40B4-BE49-F238E27FC236}">
                <a16:creationId xmlns:a16="http://schemas.microsoft.com/office/drawing/2014/main" id="{6A267B2B-2688-8132-F30D-65F57B6D83F2}"/>
              </a:ext>
            </a:extLst>
          </p:cNvPr>
          <p:cNvSpPr txBox="1"/>
          <p:nvPr/>
        </p:nvSpPr>
        <p:spPr>
          <a:xfrm>
            <a:off x="288890" y="1796696"/>
            <a:ext cx="2552328" cy="246221"/>
          </a:xfrm>
          <a:prstGeom prst="rect">
            <a:avLst/>
          </a:prstGeom>
          <a:noFill/>
        </p:spPr>
        <p:txBody>
          <a:bodyPr wrap="square">
            <a:spAutoFit/>
          </a:bodyPr>
          <a:lstStyle/>
          <a:p>
            <a:pPr algn="l"/>
            <a:r>
              <a:rPr lang="ja-JP" altLang="en-US" sz="1000" dirty="0">
                <a:latin typeface="+mn-ea"/>
                <a:ea typeface="+mn-ea"/>
              </a:rPr>
              <a:t>＜双方向番ポ開始後に申し込まれたオーダ＞</a:t>
            </a:r>
          </a:p>
        </p:txBody>
      </p:sp>
      <p:sp>
        <p:nvSpPr>
          <p:cNvPr id="31" name="テキスト ボックス 30">
            <a:extLst>
              <a:ext uri="{FF2B5EF4-FFF2-40B4-BE49-F238E27FC236}">
                <a16:creationId xmlns:a16="http://schemas.microsoft.com/office/drawing/2014/main" id="{229663EF-9F0D-0036-5072-20B50AA82147}"/>
              </a:ext>
            </a:extLst>
          </p:cNvPr>
          <p:cNvSpPr txBox="1"/>
          <p:nvPr/>
        </p:nvSpPr>
        <p:spPr>
          <a:xfrm>
            <a:off x="278021" y="5541817"/>
            <a:ext cx="5126393" cy="246221"/>
          </a:xfrm>
          <a:prstGeom prst="rect">
            <a:avLst/>
          </a:prstGeom>
          <a:noFill/>
        </p:spPr>
        <p:txBody>
          <a:bodyPr wrap="square">
            <a:spAutoFit/>
          </a:bodyPr>
          <a:lstStyle/>
          <a:p>
            <a:pPr algn="l"/>
            <a:r>
              <a:rPr lang="ja-JP" altLang="en-US" sz="1000" dirty="0">
                <a:latin typeface="+mn-ea"/>
                <a:ea typeface="+mn-ea"/>
              </a:rPr>
              <a:t>＜</a:t>
            </a:r>
            <a:r>
              <a:rPr kumimoji="1" lang="ja-JP" altLang="en-US" sz="1000" b="0" i="0" u="none" strike="noStrike" cap="none" normalizeH="0" baseline="0" dirty="0">
                <a:ln>
                  <a:noFill/>
                </a:ln>
                <a:solidFill>
                  <a:schemeClr val="tx1"/>
                </a:solidFill>
                <a:effectLst/>
                <a:latin typeface="+mn-lt"/>
                <a:ea typeface="+mn-ea"/>
              </a:rPr>
              <a:t>双方向番ポ開始前に申し込まれた片方向番ポとして登録されたオーダ</a:t>
            </a:r>
            <a:r>
              <a:rPr lang="ja-JP" altLang="en-US" sz="1000" dirty="0">
                <a:latin typeface="+mn-ea"/>
                <a:ea typeface="+mn-ea"/>
              </a:rPr>
              <a:t>＞</a:t>
            </a:r>
          </a:p>
        </p:txBody>
      </p:sp>
      <p:graphicFrame>
        <p:nvGraphicFramePr>
          <p:cNvPr id="32" name="表 31">
            <a:extLst>
              <a:ext uri="{FF2B5EF4-FFF2-40B4-BE49-F238E27FC236}">
                <a16:creationId xmlns:a16="http://schemas.microsoft.com/office/drawing/2014/main" id="{A3696215-E23D-632A-F0DE-2FC5B3415438}"/>
              </a:ext>
            </a:extLst>
          </p:cNvPr>
          <p:cNvGraphicFramePr>
            <a:graphicFrameLocks noGrp="1"/>
          </p:cNvGraphicFramePr>
          <p:nvPr>
            <p:extLst>
              <p:ext uri="{D42A27DB-BD31-4B8C-83A1-F6EECF244321}">
                <p14:modId xmlns:p14="http://schemas.microsoft.com/office/powerpoint/2010/main" val="2291957867"/>
              </p:ext>
            </p:extLst>
          </p:nvPr>
        </p:nvGraphicFramePr>
        <p:xfrm>
          <a:off x="352128" y="5812769"/>
          <a:ext cx="6856347" cy="3074653"/>
        </p:xfrm>
        <a:graphic>
          <a:graphicData uri="http://schemas.openxmlformats.org/drawingml/2006/table">
            <a:tbl>
              <a:tblPr firstRow="1" bandRow="1">
                <a:tableStyleId>{5C22544A-7EE6-4342-B048-85BDC9FD1C3A}</a:tableStyleId>
              </a:tblPr>
              <a:tblGrid>
                <a:gridCol w="1044000">
                  <a:extLst>
                    <a:ext uri="{9D8B030D-6E8A-4147-A177-3AD203B41FA5}">
                      <a16:colId xmlns:a16="http://schemas.microsoft.com/office/drawing/2014/main" val="3579342715"/>
                    </a:ext>
                  </a:extLst>
                </a:gridCol>
                <a:gridCol w="1188000">
                  <a:extLst>
                    <a:ext uri="{9D8B030D-6E8A-4147-A177-3AD203B41FA5}">
                      <a16:colId xmlns:a16="http://schemas.microsoft.com/office/drawing/2014/main" val="2076979100"/>
                    </a:ext>
                  </a:extLst>
                </a:gridCol>
                <a:gridCol w="1038803">
                  <a:extLst>
                    <a:ext uri="{9D8B030D-6E8A-4147-A177-3AD203B41FA5}">
                      <a16:colId xmlns:a16="http://schemas.microsoft.com/office/drawing/2014/main" val="1616741262"/>
                    </a:ext>
                  </a:extLst>
                </a:gridCol>
                <a:gridCol w="536156">
                  <a:extLst>
                    <a:ext uri="{9D8B030D-6E8A-4147-A177-3AD203B41FA5}">
                      <a16:colId xmlns:a16="http://schemas.microsoft.com/office/drawing/2014/main" val="1647402246"/>
                    </a:ext>
                  </a:extLst>
                </a:gridCol>
                <a:gridCol w="670195">
                  <a:extLst>
                    <a:ext uri="{9D8B030D-6E8A-4147-A177-3AD203B41FA5}">
                      <a16:colId xmlns:a16="http://schemas.microsoft.com/office/drawing/2014/main" val="2260097706"/>
                    </a:ext>
                  </a:extLst>
                </a:gridCol>
                <a:gridCol w="971783">
                  <a:extLst>
                    <a:ext uri="{9D8B030D-6E8A-4147-A177-3AD203B41FA5}">
                      <a16:colId xmlns:a16="http://schemas.microsoft.com/office/drawing/2014/main" val="429529915"/>
                    </a:ext>
                  </a:extLst>
                </a:gridCol>
                <a:gridCol w="703705">
                  <a:extLst>
                    <a:ext uri="{9D8B030D-6E8A-4147-A177-3AD203B41FA5}">
                      <a16:colId xmlns:a16="http://schemas.microsoft.com/office/drawing/2014/main" val="1933135761"/>
                    </a:ext>
                  </a:extLst>
                </a:gridCol>
                <a:gridCol w="703705">
                  <a:extLst>
                    <a:ext uri="{9D8B030D-6E8A-4147-A177-3AD203B41FA5}">
                      <a16:colId xmlns:a16="http://schemas.microsoft.com/office/drawing/2014/main" val="1301141602"/>
                    </a:ext>
                  </a:extLst>
                </a:gridCol>
              </a:tblGrid>
              <a:tr h="341711">
                <a:tc gridSpan="2">
                  <a:txBody>
                    <a:bodyPr/>
                    <a:lstStyle/>
                    <a:p>
                      <a:pPr algn="l"/>
                      <a:r>
                        <a:rPr kumimoji="1" lang="ja-JP" altLang="en-US" sz="900" b="1" dirty="0">
                          <a:solidFill>
                            <a:schemeClr val="bg1"/>
                          </a:solidFill>
                        </a:rPr>
                        <a:t>　　　番号取得事業者</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hMerge="1">
                  <a:txBody>
                    <a:bodyPr/>
                    <a:lstStyle/>
                    <a:p>
                      <a:endParaRPr kumimoji="1" lang="ja-JP" altLang="en-US"/>
                    </a:p>
                  </a:txBody>
                  <a:tcPr/>
                </a:tc>
                <a:tc rowSpan="3">
                  <a:txBody>
                    <a:bodyPr/>
                    <a:lstStyle/>
                    <a:p>
                      <a:pPr algn="ctr"/>
                      <a:r>
                        <a:rPr kumimoji="1" lang="ja-JP" altLang="en-US" sz="900" b="1" dirty="0">
                          <a:solidFill>
                            <a:schemeClr val="bg1"/>
                          </a:solidFill>
                        </a:rPr>
                        <a:t>電話番号</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3">
                  <a:txBody>
                    <a:bodyPr/>
                    <a:lstStyle/>
                    <a:p>
                      <a:pPr algn="ctr"/>
                      <a:r>
                        <a:rPr kumimoji="1" lang="ja-JP" altLang="en-US" sz="900" b="1" dirty="0">
                          <a:solidFill>
                            <a:schemeClr val="bg1"/>
                          </a:solidFill>
                        </a:rPr>
                        <a:t>回線数</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3">
                  <a:txBody>
                    <a:bodyPr/>
                    <a:lstStyle/>
                    <a:p>
                      <a:pPr algn="ctr"/>
                      <a:r>
                        <a:rPr kumimoji="1" lang="en-US" altLang="ja-JP" sz="900" b="1" dirty="0">
                          <a:solidFill>
                            <a:schemeClr val="bg1"/>
                          </a:solidFill>
                        </a:rPr>
                        <a:t>ENUM</a:t>
                      </a:r>
                    </a:p>
                    <a:p>
                      <a:pPr algn="ctr"/>
                      <a:r>
                        <a:rPr kumimoji="1" lang="ja-JP" altLang="en-US" sz="900" b="1" dirty="0">
                          <a:solidFill>
                            <a:schemeClr val="bg1"/>
                          </a:solidFill>
                        </a:rPr>
                        <a:t>切替工事</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3">
                  <a:txBody>
                    <a:bodyPr/>
                    <a:lstStyle/>
                    <a:p>
                      <a:pPr algn="ctr"/>
                      <a:r>
                        <a:rPr kumimoji="1" lang="ja-JP" altLang="en-US" sz="900" b="1" dirty="0">
                          <a:solidFill>
                            <a:schemeClr val="bg1"/>
                          </a:solidFill>
                        </a:rPr>
                        <a:t>番ポ工事結果</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2" gridSpan="2">
                  <a:txBody>
                    <a:bodyPr/>
                    <a:lstStyle/>
                    <a:p>
                      <a:pPr algn="ctr"/>
                      <a:r>
                        <a:rPr kumimoji="1" lang="ja-JP" altLang="en-US" sz="900" b="1" dirty="0">
                          <a:solidFill>
                            <a:schemeClr val="bg1"/>
                          </a:solidFill>
                        </a:rPr>
                        <a:t>番号取得事業者に応じた</a:t>
                      </a:r>
                      <a:endParaRPr kumimoji="1" lang="en-US" altLang="ja-JP" sz="900" b="1" dirty="0">
                        <a:solidFill>
                          <a:schemeClr val="bg1"/>
                        </a:solidFill>
                      </a:endParaRPr>
                    </a:p>
                    <a:p>
                      <a:pPr algn="ctr"/>
                      <a:r>
                        <a:rPr kumimoji="1" lang="ja-JP" altLang="en-US" sz="900" b="1" dirty="0">
                          <a:solidFill>
                            <a:schemeClr val="bg1"/>
                          </a:solidFill>
                        </a:rPr>
                        <a:t>受信時刻（目安）</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2" hMerge="1">
                  <a:txBody>
                    <a:bodyPr/>
                    <a:lstStyle/>
                    <a:p>
                      <a:endParaRPr kumimoji="1" lang="ja-JP" altLang="en-US"/>
                    </a:p>
                  </a:txBody>
                  <a:tcPr/>
                </a:tc>
                <a:extLst>
                  <a:ext uri="{0D108BD9-81ED-4DB2-BD59-A6C34878D82A}">
                    <a16:rowId xmlns:a16="http://schemas.microsoft.com/office/drawing/2014/main" val="2118809278"/>
                  </a:ext>
                </a:extLst>
              </a:tr>
              <a:tr h="0">
                <a:tc rowSpan="2">
                  <a:txBody>
                    <a:bodyPr/>
                    <a:lstStyle/>
                    <a:p>
                      <a:pPr algn="l"/>
                      <a:r>
                        <a:rPr kumimoji="1" lang="ja-JP" altLang="en-US" sz="900" b="1" dirty="0">
                          <a:solidFill>
                            <a:schemeClr val="bg1"/>
                          </a:solidFill>
                        </a:rPr>
                        <a:t>絡先担当者</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2">
                  <a:txBody>
                    <a:bodyPr/>
                    <a:lstStyle/>
                    <a:p>
                      <a:pPr algn="ctr"/>
                      <a:r>
                        <a:rPr kumimoji="1" lang="ja-JP" altLang="en-US" sz="900" b="1" dirty="0">
                          <a:solidFill>
                            <a:schemeClr val="bg1"/>
                          </a:solidFill>
                        </a:rPr>
                        <a:t>連絡先電話番号</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242233092"/>
                  </a:ext>
                </a:extLst>
              </a:tr>
              <a:tr h="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1000" b="1" dirty="0">
                        <a:solidFill>
                          <a:schemeClr val="bg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vMerge="1">
                  <a:txBody>
                    <a:bodyPr/>
                    <a:lstStyle/>
                    <a:p>
                      <a:pPr algn="ctr"/>
                      <a:endParaRPr kumimoji="1" lang="ja-JP" altLang="en-US" sz="1000" b="1" dirty="0">
                        <a:solidFill>
                          <a:schemeClr val="bg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vMerge="1">
                  <a:txBody>
                    <a:bodyPr/>
                    <a:lstStyle/>
                    <a:p>
                      <a:pPr algn="ctr"/>
                      <a:endParaRPr kumimoji="1" lang="ja-JP" altLang="en-US" sz="1000" b="1" dirty="0">
                        <a:solidFill>
                          <a:schemeClr val="bg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a:txBody>
                    <a:bodyPr/>
                    <a:lstStyle/>
                    <a:p>
                      <a:pPr algn="ctr"/>
                      <a:r>
                        <a:rPr kumimoji="1" lang="en-US" altLang="ja-JP" sz="900" b="1" dirty="0">
                          <a:solidFill>
                            <a:schemeClr val="bg1"/>
                          </a:solidFill>
                        </a:rPr>
                        <a:t>NTT</a:t>
                      </a:r>
                      <a:endParaRPr kumimoji="1" lang="ja-JP" altLang="en-US" sz="900" b="1" dirty="0">
                        <a:solidFill>
                          <a:schemeClr val="bg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900" b="1" dirty="0">
                          <a:solidFill>
                            <a:schemeClr val="bg1"/>
                          </a:solidFill>
                        </a:rPr>
                        <a:t>他事業者</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464090662"/>
                  </a:ext>
                </a:extLst>
              </a:tr>
              <a:tr h="316800">
                <a:tc gridSpan="2">
                  <a:txBody>
                    <a:bodyPr/>
                    <a:lstStyle/>
                    <a:p>
                      <a:pPr algn="l"/>
                      <a:r>
                        <a:rPr kumimoji="1" lang="ja-JP" altLang="en-US" sz="900" dirty="0"/>
                        <a:t>▽▽▽▽▽▽株式会社</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rowSpan="2">
                  <a:txBody>
                    <a:bodyPr/>
                    <a:lstStyle/>
                    <a:p>
                      <a:pPr algn="l"/>
                      <a:endParaRPr kumimoji="1" lang="en-US" altLang="ja-JP" sz="900" u="sng" dirty="0">
                        <a:solidFill>
                          <a:srgbClr val="0000FF"/>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r>
                        <a:rPr kumimoji="1" lang="en-US" altLang="ja-JP" sz="900" dirty="0"/>
                        <a:t>YYYY/MM/DD</a:t>
                      </a:r>
                    </a:p>
                    <a:p>
                      <a:pPr algn="ct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a:ea typeface="Meiryo UI"/>
                          <a:cs typeface="+mn-cs"/>
                        </a:rPr>
                        <a:t>ー</a:t>
                      </a:r>
                      <a:endParaRPr kumimoji="1" lang="ja-JP" altLang="en-US" sz="900" b="0" i="0" u="none" strike="noStrike" kern="1200" cap="none" spc="0" normalizeH="0" baseline="0" noProof="0" dirty="0">
                        <a:ln>
                          <a:noFill/>
                        </a:ln>
                        <a:solidFill>
                          <a:prstClr val="black"/>
                        </a:solidFill>
                        <a:effectLst/>
                        <a:uLnTx/>
                        <a:uFillTx/>
                        <a:latin typeface="Meiryo UI"/>
                        <a:ea typeface="Meiryo UI"/>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ー</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40464863"/>
                  </a:ext>
                </a:extLst>
              </a:tr>
              <a:tr h="316800">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900" dirty="0"/>
                        <a:t>完了</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69513117"/>
                  </a:ext>
                </a:extLst>
              </a:tr>
              <a:tr h="316800">
                <a:tc gridSpan="2">
                  <a:txBody>
                    <a:bodyPr/>
                    <a:lstStyle/>
                    <a:p>
                      <a:pPr algn="l"/>
                      <a:r>
                        <a:rPr kumimoji="1" lang="ja-JP" altLang="en-US" sz="900" dirty="0"/>
                        <a:t>▲▲株式会社</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rowSpan="2">
                  <a:txBody>
                    <a:bodyPr/>
                    <a:lstStyle/>
                    <a:p>
                      <a:pPr algn="l"/>
                      <a:endParaRPr kumimoji="1" lang="en-US" altLang="ja-JP" sz="900" u="sng" dirty="0">
                        <a:solidFill>
                          <a:srgbClr val="0000FF"/>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r>
                        <a:rPr kumimoji="1" lang="en-US" altLang="ja-JP" sz="900" dirty="0"/>
                        <a:t>YYYY/MM/DD</a:t>
                      </a:r>
                    </a:p>
                    <a:p>
                      <a:pPr algn="ct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a:ea typeface="Meiryo UI"/>
                          <a:cs typeface="+mn-cs"/>
                        </a:rPr>
                        <a:t>ー</a:t>
                      </a:r>
                      <a:endParaRPr kumimoji="1" lang="ja-JP" altLang="en-US" sz="900" b="0" i="0" u="none" strike="noStrike" kern="1200" cap="none" spc="0" normalizeH="0" baseline="0" noProof="0" dirty="0">
                        <a:ln>
                          <a:noFill/>
                        </a:ln>
                        <a:solidFill>
                          <a:prstClr val="black"/>
                        </a:solidFill>
                        <a:effectLst/>
                        <a:uLnTx/>
                        <a:uFillTx/>
                        <a:latin typeface="Meiryo UI"/>
                        <a:ea typeface="Meiryo UI"/>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ー</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012250"/>
                  </a:ext>
                </a:extLst>
              </a:tr>
              <a:tr h="316800">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900" dirty="0"/>
                        <a:t>完了</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78227986"/>
                  </a:ext>
                </a:extLst>
              </a:tr>
              <a:tr h="316800">
                <a:tc gridSpan="2">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rowSpan="2">
                  <a:txBody>
                    <a:bodyPr/>
                    <a:lstStyle/>
                    <a:p>
                      <a:pPr algn="l"/>
                      <a:endParaRPr kumimoji="1" lang="en-US" altLang="ja-JP" sz="900" u="none" dirty="0">
                        <a:solidFill>
                          <a:schemeClr val="tx1"/>
                        </a:solidFill>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25038079"/>
                  </a:ext>
                </a:extLst>
              </a:tr>
              <a:tr h="316800">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26397369"/>
                  </a:ext>
                </a:extLst>
              </a:tr>
              <a:tr h="317662">
                <a:tc gridSpan="2">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hMerge="1">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bg1"/>
                    </a:solidFill>
                  </a:tcPr>
                </a:tc>
                <a:tc rowSpan="2">
                  <a:txBody>
                    <a:bodyPr/>
                    <a:lstStyle/>
                    <a:p>
                      <a:pPr algn="l"/>
                      <a:endParaRPr kumimoji="1" lang="en-US" altLang="ja-JP" sz="900" u="none" dirty="0">
                        <a:solidFill>
                          <a:schemeClr val="tx1"/>
                        </a:solidFill>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63010516"/>
                  </a:ext>
                </a:extLst>
              </a:tr>
              <a:tr h="0">
                <a:tc>
                  <a:txBody>
                    <a:bodyPr/>
                    <a:lstStyle/>
                    <a:p>
                      <a:pPr algn="ctr"/>
                      <a:endParaRPr kumimoji="1" lang="ja-JP" altLang="en-US" sz="1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kumimoji="1" lang="ja-JP" altLang="en-US" sz="1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endParaRPr kumimoji="1" lang="ja-JP" altLang="en-US" sz="1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04588517"/>
                  </a:ext>
                </a:extLst>
              </a:tr>
            </a:tbl>
          </a:graphicData>
        </a:graphic>
      </p:graphicFrame>
      <p:graphicFrame>
        <p:nvGraphicFramePr>
          <p:cNvPr id="33" name="表 32">
            <a:extLst>
              <a:ext uri="{FF2B5EF4-FFF2-40B4-BE49-F238E27FC236}">
                <a16:creationId xmlns:a16="http://schemas.microsoft.com/office/drawing/2014/main" id="{A040999D-4514-EE1D-1D31-9D93E8D1D744}"/>
              </a:ext>
            </a:extLst>
          </p:cNvPr>
          <p:cNvGraphicFramePr>
            <a:graphicFrameLocks noGrp="1"/>
          </p:cNvGraphicFramePr>
          <p:nvPr>
            <p:extLst>
              <p:ext uri="{D42A27DB-BD31-4B8C-83A1-F6EECF244321}">
                <p14:modId xmlns:p14="http://schemas.microsoft.com/office/powerpoint/2010/main" val="3210837611"/>
              </p:ext>
            </p:extLst>
          </p:nvPr>
        </p:nvGraphicFramePr>
        <p:xfrm>
          <a:off x="352128" y="2042917"/>
          <a:ext cx="6847187" cy="3076377"/>
        </p:xfrm>
        <a:graphic>
          <a:graphicData uri="http://schemas.openxmlformats.org/drawingml/2006/table">
            <a:tbl>
              <a:tblPr firstRow="1" bandRow="1">
                <a:tableStyleId>{5C22544A-7EE6-4342-B048-85BDC9FD1C3A}</a:tableStyleId>
              </a:tblPr>
              <a:tblGrid>
                <a:gridCol w="1044000">
                  <a:extLst>
                    <a:ext uri="{9D8B030D-6E8A-4147-A177-3AD203B41FA5}">
                      <a16:colId xmlns:a16="http://schemas.microsoft.com/office/drawing/2014/main" val="3579342715"/>
                    </a:ext>
                  </a:extLst>
                </a:gridCol>
                <a:gridCol w="1178840">
                  <a:extLst>
                    <a:ext uri="{9D8B030D-6E8A-4147-A177-3AD203B41FA5}">
                      <a16:colId xmlns:a16="http://schemas.microsoft.com/office/drawing/2014/main" val="2076979100"/>
                    </a:ext>
                  </a:extLst>
                </a:gridCol>
                <a:gridCol w="1038803">
                  <a:extLst>
                    <a:ext uri="{9D8B030D-6E8A-4147-A177-3AD203B41FA5}">
                      <a16:colId xmlns:a16="http://schemas.microsoft.com/office/drawing/2014/main" val="1616741262"/>
                    </a:ext>
                  </a:extLst>
                </a:gridCol>
                <a:gridCol w="536156">
                  <a:extLst>
                    <a:ext uri="{9D8B030D-6E8A-4147-A177-3AD203B41FA5}">
                      <a16:colId xmlns:a16="http://schemas.microsoft.com/office/drawing/2014/main" val="1647402246"/>
                    </a:ext>
                  </a:extLst>
                </a:gridCol>
                <a:gridCol w="670195">
                  <a:extLst>
                    <a:ext uri="{9D8B030D-6E8A-4147-A177-3AD203B41FA5}">
                      <a16:colId xmlns:a16="http://schemas.microsoft.com/office/drawing/2014/main" val="2260097706"/>
                    </a:ext>
                  </a:extLst>
                </a:gridCol>
                <a:gridCol w="971783">
                  <a:extLst>
                    <a:ext uri="{9D8B030D-6E8A-4147-A177-3AD203B41FA5}">
                      <a16:colId xmlns:a16="http://schemas.microsoft.com/office/drawing/2014/main" val="429529915"/>
                    </a:ext>
                  </a:extLst>
                </a:gridCol>
                <a:gridCol w="703705">
                  <a:extLst>
                    <a:ext uri="{9D8B030D-6E8A-4147-A177-3AD203B41FA5}">
                      <a16:colId xmlns:a16="http://schemas.microsoft.com/office/drawing/2014/main" val="1933135761"/>
                    </a:ext>
                  </a:extLst>
                </a:gridCol>
                <a:gridCol w="703705">
                  <a:extLst>
                    <a:ext uri="{9D8B030D-6E8A-4147-A177-3AD203B41FA5}">
                      <a16:colId xmlns:a16="http://schemas.microsoft.com/office/drawing/2014/main" val="1301141602"/>
                    </a:ext>
                  </a:extLst>
                </a:gridCol>
              </a:tblGrid>
              <a:tr h="341711">
                <a:tc gridSpan="2">
                  <a:txBody>
                    <a:bodyPr/>
                    <a:lstStyle/>
                    <a:p>
                      <a:pPr algn="l"/>
                      <a:r>
                        <a:rPr kumimoji="1" lang="ja-JP" altLang="en-US" sz="900" b="1" dirty="0">
                          <a:solidFill>
                            <a:schemeClr val="bg1"/>
                          </a:solidFill>
                        </a:rPr>
                        <a:t>　　　番号取得事業者</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hMerge="1">
                  <a:txBody>
                    <a:bodyPr/>
                    <a:lstStyle/>
                    <a:p>
                      <a:endParaRPr kumimoji="1" lang="ja-JP" altLang="en-US"/>
                    </a:p>
                  </a:txBody>
                  <a:tcPr/>
                </a:tc>
                <a:tc rowSpan="3">
                  <a:txBody>
                    <a:bodyPr/>
                    <a:lstStyle/>
                    <a:p>
                      <a:pPr algn="ctr"/>
                      <a:r>
                        <a:rPr kumimoji="1" lang="ja-JP" altLang="en-US" sz="900" b="1" dirty="0">
                          <a:solidFill>
                            <a:schemeClr val="bg1"/>
                          </a:solidFill>
                        </a:rPr>
                        <a:t>電話番号</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3">
                  <a:txBody>
                    <a:bodyPr/>
                    <a:lstStyle/>
                    <a:p>
                      <a:pPr algn="ctr"/>
                      <a:r>
                        <a:rPr kumimoji="1" lang="ja-JP" altLang="en-US" sz="900" b="1" dirty="0">
                          <a:solidFill>
                            <a:schemeClr val="bg1"/>
                          </a:solidFill>
                        </a:rPr>
                        <a:t>回線数</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3">
                  <a:txBody>
                    <a:bodyPr/>
                    <a:lstStyle/>
                    <a:p>
                      <a:pPr algn="ctr"/>
                      <a:r>
                        <a:rPr kumimoji="1" lang="en-US" altLang="ja-JP" sz="900" b="1" dirty="0">
                          <a:solidFill>
                            <a:schemeClr val="bg1"/>
                          </a:solidFill>
                        </a:rPr>
                        <a:t>ENUM</a:t>
                      </a:r>
                    </a:p>
                    <a:p>
                      <a:pPr algn="ctr"/>
                      <a:r>
                        <a:rPr kumimoji="1" lang="ja-JP" altLang="en-US" sz="900" b="1" dirty="0">
                          <a:solidFill>
                            <a:schemeClr val="bg1"/>
                          </a:solidFill>
                        </a:rPr>
                        <a:t>切替工事</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3">
                  <a:txBody>
                    <a:bodyPr/>
                    <a:lstStyle/>
                    <a:p>
                      <a:pPr algn="ctr"/>
                      <a:r>
                        <a:rPr kumimoji="1" lang="ja-JP" altLang="en-US" sz="900" b="1" dirty="0">
                          <a:solidFill>
                            <a:schemeClr val="bg1"/>
                          </a:solidFill>
                        </a:rPr>
                        <a:t>番ポ工事結果</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2" gridSpan="2">
                  <a:txBody>
                    <a:bodyPr/>
                    <a:lstStyle/>
                    <a:p>
                      <a:pPr algn="ctr"/>
                      <a:r>
                        <a:rPr kumimoji="1" lang="ja-JP" altLang="en-US" sz="900" b="1" dirty="0">
                          <a:solidFill>
                            <a:schemeClr val="bg1"/>
                          </a:solidFill>
                        </a:rPr>
                        <a:t>番号取得事業者に応じた</a:t>
                      </a:r>
                      <a:endParaRPr kumimoji="1" lang="en-US" altLang="ja-JP" sz="900" b="1" dirty="0">
                        <a:solidFill>
                          <a:schemeClr val="bg1"/>
                        </a:solidFill>
                      </a:endParaRPr>
                    </a:p>
                    <a:p>
                      <a:pPr algn="ctr"/>
                      <a:r>
                        <a:rPr kumimoji="1" lang="ja-JP" altLang="en-US" sz="900" b="1" dirty="0">
                          <a:solidFill>
                            <a:schemeClr val="bg1"/>
                          </a:solidFill>
                        </a:rPr>
                        <a:t>受信時刻（目安）</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2" hMerge="1">
                  <a:txBody>
                    <a:bodyPr/>
                    <a:lstStyle/>
                    <a:p>
                      <a:endParaRPr kumimoji="1" lang="ja-JP" altLang="en-US"/>
                    </a:p>
                  </a:txBody>
                  <a:tcPr/>
                </a:tc>
                <a:extLst>
                  <a:ext uri="{0D108BD9-81ED-4DB2-BD59-A6C34878D82A}">
                    <a16:rowId xmlns:a16="http://schemas.microsoft.com/office/drawing/2014/main" val="2118809278"/>
                  </a:ext>
                </a:extLst>
              </a:tr>
              <a:tr h="0">
                <a:tc rowSpan="2">
                  <a:txBody>
                    <a:bodyPr/>
                    <a:lstStyle/>
                    <a:p>
                      <a:pPr algn="l"/>
                      <a:r>
                        <a:rPr kumimoji="1" lang="ja-JP" altLang="en-US" sz="900" b="1" dirty="0">
                          <a:solidFill>
                            <a:schemeClr val="bg1"/>
                          </a:solidFill>
                        </a:rPr>
                        <a:t>絡先担当者</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rowSpan="2">
                  <a:txBody>
                    <a:bodyPr/>
                    <a:lstStyle/>
                    <a:p>
                      <a:pPr algn="ctr"/>
                      <a:r>
                        <a:rPr kumimoji="1" lang="ja-JP" altLang="en-US" sz="900" b="1" dirty="0">
                          <a:solidFill>
                            <a:schemeClr val="bg1"/>
                          </a:solidFill>
                        </a:rPr>
                        <a:t>連絡先電話番号</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242233092"/>
                  </a:ext>
                </a:extLst>
              </a:tr>
              <a:tr h="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1000" b="1" dirty="0">
                        <a:solidFill>
                          <a:schemeClr val="bg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vMerge="1">
                  <a:txBody>
                    <a:bodyPr/>
                    <a:lstStyle/>
                    <a:p>
                      <a:pPr algn="ctr"/>
                      <a:endParaRPr kumimoji="1" lang="ja-JP" altLang="en-US" sz="1000" b="1" dirty="0">
                        <a:solidFill>
                          <a:schemeClr val="bg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vMerge="1">
                  <a:txBody>
                    <a:bodyPr/>
                    <a:lstStyle/>
                    <a:p>
                      <a:pPr algn="ctr"/>
                      <a:endParaRPr kumimoji="1" lang="ja-JP" altLang="en-US" sz="1000" b="1" dirty="0">
                        <a:solidFill>
                          <a:schemeClr val="bg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a:txBody>
                    <a:bodyPr/>
                    <a:lstStyle/>
                    <a:p>
                      <a:pPr algn="ctr"/>
                      <a:r>
                        <a:rPr kumimoji="1" lang="en-US" altLang="ja-JP" sz="900" b="1" dirty="0">
                          <a:solidFill>
                            <a:schemeClr val="bg1"/>
                          </a:solidFill>
                        </a:rPr>
                        <a:t>NTT</a:t>
                      </a:r>
                      <a:endParaRPr kumimoji="1" lang="ja-JP" altLang="en-US" sz="900" b="1" dirty="0">
                        <a:solidFill>
                          <a:schemeClr val="bg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900" b="1" dirty="0">
                          <a:solidFill>
                            <a:schemeClr val="bg1"/>
                          </a:solidFill>
                        </a:rPr>
                        <a:t>他事業者</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464090662"/>
                  </a:ext>
                </a:extLst>
              </a:tr>
              <a:tr h="316800">
                <a:tc gridSpan="2">
                  <a:txBody>
                    <a:bodyPr/>
                    <a:lstStyle/>
                    <a:p>
                      <a:pPr algn="l"/>
                      <a:r>
                        <a:rPr kumimoji="1" lang="ja-JP" altLang="en-US" sz="900" dirty="0"/>
                        <a:t>▽▽▽▽▽▽株式会社</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rowSpan="2">
                  <a:txBody>
                    <a:bodyPr/>
                    <a:lstStyle/>
                    <a:p>
                      <a:pPr algn="l"/>
                      <a:r>
                        <a:rPr kumimoji="1" lang="en-US" altLang="ja-JP" sz="900" u="sng" dirty="0">
                          <a:solidFill>
                            <a:srgbClr val="0000FF"/>
                          </a:solidFill>
                        </a:rPr>
                        <a:t>05-1000-0001</a:t>
                      </a:r>
                    </a:p>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900" u="sng" dirty="0">
                          <a:solidFill>
                            <a:srgbClr val="0000FF"/>
                          </a:solidFill>
                        </a:rPr>
                        <a:t>05-1000-0002</a:t>
                      </a:r>
                      <a:endParaRPr kumimoji="1" lang="ja-JP" altLang="en-US" sz="900" u="sng" dirty="0">
                        <a:solidFill>
                          <a:srgbClr val="0000FF"/>
                        </a:solidFill>
                      </a:endParaRPr>
                    </a:p>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900" u="sng" dirty="0">
                          <a:solidFill>
                            <a:srgbClr val="0000FF"/>
                          </a:solidFill>
                        </a:rPr>
                        <a:t>05-1000-0003</a:t>
                      </a:r>
                    </a:p>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900" u="sng" dirty="0">
                          <a:solidFill>
                            <a:srgbClr val="0000FF"/>
                          </a:solidFill>
                        </a:rPr>
                        <a:t>…</a:t>
                      </a:r>
                      <a:r>
                        <a:rPr kumimoji="1" lang="ja-JP" altLang="en-US" sz="900" u="sng" dirty="0">
                          <a:solidFill>
                            <a:srgbClr val="0000FF"/>
                          </a:solidFill>
                        </a:rPr>
                        <a:t>（詳細表示）</a:t>
                      </a:r>
                      <a:endParaRPr kumimoji="1" lang="en-US" altLang="ja-JP" sz="900" u="sng" dirty="0">
                        <a:solidFill>
                          <a:srgbClr val="0000FF"/>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r"/>
                      <a:r>
                        <a:rPr kumimoji="1" lang="en-US" altLang="ja-JP" sz="900" dirty="0"/>
                        <a:t>299</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r>
                        <a:rPr kumimoji="1" lang="ja-JP" altLang="en-US" sz="900" dirty="0"/>
                        <a:t>有</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r>
                        <a:rPr kumimoji="1" lang="en-US" altLang="ja-JP" sz="900" dirty="0"/>
                        <a:t>YYYY/MM/DD</a:t>
                      </a:r>
                    </a:p>
                    <a:p>
                      <a:pPr algn="ct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40464863"/>
                  </a:ext>
                </a:extLst>
              </a:tr>
              <a:tr h="316800">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kumimoji="1" lang="en-US" altLang="ja-JP" sz="900" dirty="0"/>
                        <a:t>030-8888-8888</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900" dirty="0"/>
                        <a:t>完了</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69513117"/>
                  </a:ext>
                </a:extLst>
              </a:tr>
              <a:tr h="316800">
                <a:tc gridSpan="2">
                  <a:txBody>
                    <a:bodyPr/>
                    <a:lstStyle/>
                    <a:p>
                      <a:pPr algn="l"/>
                      <a:r>
                        <a:rPr kumimoji="1" lang="ja-JP" altLang="en-US" sz="900" dirty="0"/>
                        <a:t>▲▲株式会社</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rowSpan="2">
                  <a:txBody>
                    <a:bodyPr/>
                    <a:lstStyle/>
                    <a:p>
                      <a:pPr algn="l"/>
                      <a:r>
                        <a:rPr kumimoji="1" lang="en-US" altLang="ja-JP" sz="900" u="sng" dirty="0">
                          <a:solidFill>
                            <a:srgbClr val="0000FF"/>
                          </a:solidFill>
                        </a:rPr>
                        <a:t>05-1000-0004</a:t>
                      </a:r>
                    </a:p>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900" u="sng" dirty="0">
                          <a:solidFill>
                            <a:srgbClr val="0000FF"/>
                          </a:solidFill>
                        </a:rPr>
                        <a:t>05-1000-0005</a:t>
                      </a:r>
                      <a:endParaRPr kumimoji="1" lang="ja-JP" altLang="en-US" sz="900" u="sng" dirty="0">
                        <a:solidFill>
                          <a:srgbClr val="0000FF"/>
                        </a:solidFill>
                      </a:endParaRPr>
                    </a:p>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900" u="sng" dirty="0">
                          <a:solidFill>
                            <a:srgbClr val="0000FF"/>
                          </a:solidFill>
                        </a:rPr>
                        <a:t>05-1000-0006</a:t>
                      </a:r>
                    </a:p>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900" u="sng" dirty="0">
                          <a:solidFill>
                            <a:srgbClr val="0000FF"/>
                          </a:solidFill>
                        </a:rPr>
                        <a:t>…</a:t>
                      </a:r>
                      <a:r>
                        <a:rPr kumimoji="1" lang="ja-JP" altLang="en-US" sz="900" u="sng" dirty="0">
                          <a:solidFill>
                            <a:srgbClr val="0000FF"/>
                          </a:solidFill>
                        </a:rPr>
                        <a:t>（詳細表示）</a:t>
                      </a:r>
                      <a:endParaRPr kumimoji="1" lang="en-US" altLang="ja-JP" sz="900" u="sng" dirty="0">
                        <a:solidFill>
                          <a:srgbClr val="0000FF"/>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r"/>
                      <a:r>
                        <a:rPr kumimoji="1" lang="en-US" altLang="ja-JP" sz="900" dirty="0"/>
                        <a:t>5</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r>
                        <a:rPr kumimoji="1" lang="ja-JP" altLang="en-US" sz="900" dirty="0"/>
                        <a:t>有</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r>
                        <a:rPr kumimoji="1" lang="en-US" altLang="ja-JP" sz="900" dirty="0"/>
                        <a:t>YYYY/MM/DD</a:t>
                      </a:r>
                    </a:p>
                    <a:p>
                      <a:pPr algn="ct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012250"/>
                  </a:ext>
                </a:extLst>
              </a:tr>
              <a:tr h="316800">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r>
                        <a:rPr kumimoji="1" lang="en-US" altLang="ja-JP" sz="900" dirty="0"/>
                        <a:t>03-7777-7777</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900" dirty="0"/>
                        <a:t>完了</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78227986"/>
                  </a:ext>
                </a:extLst>
              </a:tr>
              <a:tr h="317662">
                <a:tc gridSpan="2">
                  <a:txBody>
                    <a:bodyPr/>
                    <a:lstStyle/>
                    <a:p>
                      <a:pPr algn="l"/>
                      <a:r>
                        <a:rPr kumimoji="1" lang="ja-JP" altLang="en-US" sz="900" dirty="0"/>
                        <a:t>□□□株式会社</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rowSpan="2">
                  <a:txBody>
                    <a:bodyPr/>
                    <a:lstStyle/>
                    <a:p>
                      <a:pPr algn="l"/>
                      <a:r>
                        <a:rPr kumimoji="1" lang="en-US" altLang="ja-JP" sz="900" u="none" dirty="0">
                          <a:solidFill>
                            <a:schemeClr val="tx1"/>
                          </a:solidFill>
                        </a:rPr>
                        <a:t>05-1000-0007</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r"/>
                      <a:r>
                        <a:rPr kumimoji="1" lang="en-US" altLang="ja-JP" sz="900" dirty="0"/>
                        <a:t>1</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r>
                        <a:rPr kumimoji="1" lang="ja-JP" altLang="en-US" sz="900" dirty="0"/>
                        <a:t>無</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en-US" altLang="ja-JP" sz="900" dirty="0" err="1"/>
                        <a:t>hh:mm</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r>
                        <a:rPr kumimoji="1" lang="ja-JP" altLang="en-US" sz="900" dirty="0"/>
                        <a:t>ー</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25038079"/>
                  </a:ext>
                </a:extLst>
              </a:tr>
              <a:tr h="317662">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r>
                        <a:rPr kumimoji="1" lang="en-US" altLang="ja-JP" sz="900" dirty="0"/>
                        <a:t>03-6666-6666</a:t>
                      </a: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26397369"/>
                  </a:ext>
                </a:extLst>
              </a:tr>
              <a:tr h="317662">
                <a:tc gridSpan="2">
                  <a:txBody>
                    <a:bodyPr/>
                    <a:lstStyle/>
                    <a:p>
                      <a:pPr algn="l"/>
                      <a:r>
                        <a:rPr kumimoji="1" lang="ja-JP" altLang="en-US" sz="900" dirty="0"/>
                        <a:t>株式会社</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rowSpan="2">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rPr>
                        <a:t>05-1000-0008</a:t>
                      </a:r>
                    </a:p>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rPr>
                        <a:t>05-1000-0009</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r"/>
                      <a:r>
                        <a:rPr kumimoji="1" lang="en-US" altLang="ja-JP" sz="900" dirty="0"/>
                        <a:t>2</a:t>
                      </a:r>
                      <a:endParaRPr kumimoji="1" lang="ja-JP" altLang="en-US" sz="900" dirty="0"/>
                    </a:p>
                  </a:txBody>
                  <a:tcPr anchor="b">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algn="ctr"/>
                      <a:r>
                        <a:rPr kumimoji="1" lang="ja-JP" altLang="en-US" sz="900" dirty="0"/>
                        <a:t>有</a:t>
                      </a:r>
                    </a:p>
                  </a:txBody>
                  <a:tcPr anchor="b">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endParaRPr kumimoji="1" lang="ja-JP" altLang="en-US" sz="9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en-US" altLang="ja-JP" sz="900" dirty="0" err="1"/>
                        <a:t>hh:mm</a:t>
                      </a:r>
                      <a:endParaRPr kumimoji="1" lang="ja-JP" altLang="en-US" sz="900" dirty="0"/>
                    </a:p>
                  </a:txBody>
                  <a:tcPr anchor="b">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rowSpan="2">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en-US" altLang="ja-JP" sz="900" dirty="0" err="1"/>
                        <a:t>hh:mm</a:t>
                      </a:r>
                      <a:endParaRPr kumimoji="1" lang="ja-JP" altLang="en-US" sz="900" dirty="0"/>
                    </a:p>
                  </a:txBody>
                  <a:tcPr anchor="b">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63010516"/>
                  </a:ext>
                </a:extLst>
              </a:tr>
              <a:tr h="0">
                <a:tc>
                  <a:txBody>
                    <a:bodyPr/>
                    <a:lstStyle/>
                    <a:p>
                      <a:pPr algn="ctr"/>
                      <a:endParaRPr kumimoji="1" lang="ja-JP" altLang="en-US" sz="1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kumimoji="1" lang="ja-JP" altLang="en-US" sz="1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a:endParaRPr kumimoji="1" lang="ja-JP" altLang="en-US" sz="1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tc vMerge="1">
                  <a:txBody>
                    <a:bodyPr/>
                    <a:lstStyle/>
                    <a:p>
                      <a:pPr algn="ctr"/>
                      <a:endParaRPr kumimoji="1" lang="ja-JP" altLang="en-US"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04588517"/>
                  </a:ext>
                </a:extLst>
              </a:tr>
            </a:tbl>
          </a:graphicData>
        </a:graphic>
      </p:graphicFrame>
      <p:sp>
        <p:nvSpPr>
          <p:cNvPr id="36" name="正方形/長方形 35">
            <a:extLst>
              <a:ext uri="{FF2B5EF4-FFF2-40B4-BE49-F238E27FC236}">
                <a16:creationId xmlns:a16="http://schemas.microsoft.com/office/drawing/2014/main" id="{DABBD61A-10C8-7145-33C9-C0D07414B093}"/>
              </a:ext>
            </a:extLst>
          </p:cNvPr>
          <p:cNvSpPr/>
          <p:nvPr/>
        </p:nvSpPr>
        <p:spPr bwMode="auto">
          <a:xfrm>
            <a:off x="5781688" y="4052160"/>
            <a:ext cx="1411200" cy="602511"/>
          </a:xfrm>
          <a:prstGeom prst="rect">
            <a:avLst/>
          </a:prstGeom>
          <a:noFill/>
          <a:ln w="28575"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テキスト ボックス 36">
            <a:extLst>
              <a:ext uri="{FF2B5EF4-FFF2-40B4-BE49-F238E27FC236}">
                <a16:creationId xmlns:a16="http://schemas.microsoft.com/office/drawing/2014/main" id="{3E81754E-66A9-49C4-7819-88C3A8939530}"/>
              </a:ext>
            </a:extLst>
          </p:cNvPr>
          <p:cNvSpPr txBox="1"/>
          <p:nvPr/>
        </p:nvSpPr>
        <p:spPr>
          <a:xfrm>
            <a:off x="8041596" y="4052160"/>
            <a:ext cx="3687795" cy="416205"/>
          </a:xfrm>
          <a:prstGeom prst="borderCallout1">
            <a:avLst>
              <a:gd name="adj1" fmla="val 30626"/>
              <a:gd name="adj2" fmla="val 684"/>
              <a:gd name="adj3" fmla="val 103593"/>
              <a:gd name="adj4" fmla="val -26888"/>
            </a:avLst>
          </a:prstGeom>
          <a:noFill/>
          <a:ln>
            <a:solidFill>
              <a:srgbClr val="FF0000"/>
            </a:solidFill>
          </a:ln>
        </p:spPr>
        <p:txBody>
          <a:bodyPr wrap="square" lIns="46800" tIns="46800" rIns="46800" bIns="46800" rtlCol="0" anchor="ctr">
            <a:spAutoFit/>
          </a:bodyPr>
          <a:lstStyle/>
          <a:p>
            <a:pPr algn="l">
              <a:lnSpc>
                <a:spcPct val="110000"/>
              </a:lnSpc>
            </a:pPr>
            <a:r>
              <a:rPr lang="en-US" altLang="ja-JP" sz="1000" dirty="0">
                <a:latin typeface="Meiryo UI"/>
                <a:ea typeface="Meiryo UI"/>
              </a:rPr>
              <a:t>ENUM</a:t>
            </a:r>
            <a:r>
              <a:rPr lang="ja-JP" altLang="en-US" sz="1000" dirty="0">
                <a:latin typeface="Meiryo UI"/>
                <a:ea typeface="Meiryo UI"/>
              </a:rPr>
              <a:t>切替工事：無の場合は、番号取得事業者が</a:t>
            </a:r>
            <a:r>
              <a:rPr lang="en-US" altLang="ja-JP" sz="1000" dirty="0">
                <a:latin typeface="Meiryo UI"/>
                <a:ea typeface="Meiryo UI"/>
              </a:rPr>
              <a:t>NTT</a:t>
            </a:r>
            <a:r>
              <a:rPr lang="ja-JP" altLang="en-US" sz="1000" dirty="0">
                <a:latin typeface="Meiryo UI"/>
                <a:ea typeface="Meiryo UI"/>
              </a:rPr>
              <a:t>の欄のみ</a:t>
            </a:r>
            <a:endParaRPr lang="en-US" altLang="ja-JP" sz="1000" dirty="0">
              <a:latin typeface="Meiryo UI"/>
              <a:ea typeface="Meiryo UI"/>
            </a:endParaRPr>
          </a:p>
          <a:p>
            <a:pPr algn="l">
              <a:lnSpc>
                <a:spcPct val="110000"/>
              </a:lnSpc>
            </a:pPr>
            <a:r>
              <a:rPr lang="ja-JP" altLang="en-US" sz="1000" dirty="0">
                <a:latin typeface="Meiryo UI"/>
                <a:ea typeface="Meiryo UI"/>
              </a:rPr>
              <a:t>受信時刻（目安）を表示し、他事業者の欄は「ー」表示とする</a:t>
            </a:r>
            <a:endParaRPr lang="en-US" altLang="ja-JP" sz="1000" dirty="0">
              <a:latin typeface="Meiryo UI"/>
              <a:ea typeface="Meiryo UI"/>
            </a:endParaRPr>
          </a:p>
        </p:txBody>
      </p:sp>
      <p:sp>
        <p:nvSpPr>
          <p:cNvPr id="38" name="テキスト ボックス 37">
            <a:extLst>
              <a:ext uri="{FF2B5EF4-FFF2-40B4-BE49-F238E27FC236}">
                <a16:creationId xmlns:a16="http://schemas.microsoft.com/office/drawing/2014/main" id="{A775337C-E006-E061-D6C8-BC8F84B681E4}"/>
              </a:ext>
            </a:extLst>
          </p:cNvPr>
          <p:cNvSpPr txBox="1"/>
          <p:nvPr/>
        </p:nvSpPr>
        <p:spPr>
          <a:xfrm>
            <a:off x="8041597" y="6341243"/>
            <a:ext cx="3687795" cy="601324"/>
          </a:xfrm>
          <a:prstGeom prst="borderCallout1">
            <a:avLst>
              <a:gd name="adj1" fmla="val 24915"/>
              <a:gd name="adj2" fmla="val -806"/>
              <a:gd name="adj3" fmla="val 112501"/>
              <a:gd name="adj4" fmla="val -30961"/>
            </a:avLst>
          </a:prstGeom>
          <a:noFill/>
          <a:ln>
            <a:solidFill>
              <a:srgbClr val="FF0000"/>
            </a:solidFill>
          </a:ln>
        </p:spPr>
        <p:txBody>
          <a:bodyPr wrap="square" lIns="46800" tIns="46800" rIns="46800" bIns="46800" rtlCol="0" anchor="ctr">
            <a:spAutoFit/>
          </a:bodyPr>
          <a:lstStyle/>
          <a:p>
            <a:pPr algn="l">
              <a:lnSpc>
                <a:spcPct val="110000"/>
              </a:lnSpc>
            </a:pPr>
            <a:r>
              <a:rPr kumimoji="1" lang="ja-JP" altLang="en-US" sz="1000" b="0" i="0" u="none" strike="noStrike" cap="none" normalizeH="0" baseline="0" dirty="0">
                <a:ln>
                  <a:noFill/>
                </a:ln>
                <a:solidFill>
                  <a:schemeClr val="tx1"/>
                </a:solidFill>
                <a:effectLst/>
                <a:latin typeface="+mn-lt"/>
                <a:ea typeface="+mn-ea"/>
              </a:rPr>
              <a:t>双方向番ポ開始前に申し込まれた片方向番ポとして登録されたオーダは事業者情報が流通しないため、</a:t>
            </a:r>
            <a:r>
              <a:rPr lang="ja-JP" altLang="en-US" sz="1000" dirty="0">
                <a:latin typeface="Meiryo UI"/>
                <a:ea typeface="Meiryo UI"/>
              </a:rPr>
              <a:t>移転元事業者ー番号取得事業者の組合せ単位に工事結果情報が流通したタイミングで、一律「ー」を表示する</a:t>
            </a:r>
            <a:endParaRPr lang="en-US" altLang="ja-JP" sz="1000" dirty="0">
              <a:latin typeface="Meiryo UI"/>
              <a:ea typeface="Meiryo UI"/>
            </a:endParaRPr>
          </a:p>
        </p:txBody>
      </p:sp>
      <p:sp>
        <p:nvSpPr>
          <p:cNvPr id="39" name="正方形/長方形 38">
            <a:extLst>
              <a:ext uri="{FF2B5EF4-FFF2-40B4-BE49-F238E27FC236}">
                <a16:creationId xmlns:a16="http://schemas.microsoft.com/office/drawing/2014/main" id="{0830626D-2DA4-C608-8FBE-E829E2AFE29E}"/>
              </a:ext>
            </a:extLst>
          </p:cNvPr>
          <p:cNvSpPr/>
          <p:nvPr/>
        </p:nvSpPr>
        <p:spPr bwMode="auto">
          <a:xfrm>
            <a:off x="5798549" y="6456784"/>
            <a:ext cx="1394339" cy="1368152"/>
          </a:xfrm>
          <a:prstGeom prst="rect">
            <a:avLst/>
          </a:prstGeom>
          <a:noFill/>
          <a:ln w="28575"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正方形/長方形 39">
            <a:extLst>
              <a:ext uri="{FF2B5EF4-FFF2-40B4-BE49-F238E27FC236}">
                <a16:creationId xmlns:a16="http://schemas.microsoft.com/office/drawing/2014/main" id="{C90CD054-B484-E803-E0BC-92AEE9393605}"/>
              </a:ext>
            </a:extLst>
          </p:cNvPr>
          <p:cNvSpPr/>
          <p:nvPr/>
        </p:nvSpPr>
        <p:spPr bwMode="auto">
          <a:xfrm>
            <a:off x="5781688" y="2704126"/>
            <a:ext cx="1411200" cy="602511"/>
          </a:xfrm>
          <a:prstGeom prst="rect">
            <a:avLst/>
          </a:prstGeom>
          <a:noFill/>
          <a:ln w="28575"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テキスト ボックス 40">
            <a:extLst>
              <a:ext uri="{FF2B5EF4-FFF2-40B4-BE49-F238E27FC236}">
                <a16:creationId xmlns:a16="http://schemas.microsoft.com/office/drawing/2014/main" id="{9D3127C9-4713-24CD-9DC6-CDF7F4A887F8}"/>
              </a:ext>
            </a:extLst>
          </p:cNvPr>
          <p:cNvSpPr txBox="1"/>
          <p:nvPr/>
        </p:nvSpPr>
        <p:spPr>
          <a:xfrm>
            <a:off x="8041597" y="2737196"/>
            <a:ext cx="3687794" cy="416205"/>
          </a:xfrm>
          <a:prstGeom prst="borderCallout1">
            <a:avLst>
              <a:gd name="adj1" fmla="val 30626"/>
              <a:gd name="adj2" fmla="val -356"/>
              <a:gd name="adj3" fmla="val 91718"/>
              <a:gd name="adj4" fmla="val -25500"/>
            </a:avLst>
          </a:prstGeom>
          <a:noFill/>
          <a:ln>
            <a:solidFill>
              <a:srgbClr val="FF0000"/>
            </a:solidFill>
          </a:ln>
        </p:spPr>
        <p:txBody>
          <a:bodyPr wrap="square" lIns="46800" tIns="46800" rIns="46800" bIns="46800" rtlCol="0" anchor="ctr">
            <a:spAutoFit/>
          </a:bodyPr>
          <a:lstStyle/>
          <a:p>
            <a:pPr algn="l">
              <a:lnSpc>
                <a:spcPct val="110000"/>
              </a:lnSpc>
            </a:pPr>
            <a:r>
              <a:rPr lang="en-US" altLang="ja-JP" sz="1000" dirty="0">
                <a:latin typeface="Meiryo UI"/>
                <a:ea typeface="Meiryo UI"/>
              </a:rPr>
              <a:t>ENUM</a:t>
            </a:r>
            <a:r>
              <a:rPr lang="ja-JP" altLang="en-US" sz="1000" dirty="0">
                <a:latin typeface="Meiryo UI"/>
                <a:ea typeface="Meiryo UI"/>
              </a:rPr>
              <a:t>切替工事：有の場合は、番号取得事業者が</a:t>
            </a:r>
            <a:r>
              <a:rPr lang="en-US" altLang="ja-JP" sz="1000" dirty="0">
                <a:latin typeface="Meiryo UI"/>
                <a:ea typeface="Meiryo UI"/>
              </a:rPr>
              <a:t>NTT</a:t>
            </a:r>
            <a:r>
              <a:rPr lang="ja-JP" altLang="en-US" sz="1000" dirty="0">
                <a:latin typeface="Meiryo UI"/>
                <a:ea typeface="Meiryo UI"/>
              </a:rPr>
              <a:t>、他事業者のそれぞれの場合における両方の受信時刻（目安）を表示する</a:t>
            </a:r>
            <a:endParaRPr lang="en-US" altLang="ja-JP" sz="1000" dirty="0">
              <a:latin typeface="Meiryo UI"/>
              <a:ea typeface="Meiryo UI"/>
            </a:endParaRPr>
          </a:p>
        </p:txBody>
      </p:sp>
      <p:sp>
        <p:nvSpPr>
          <p:cNvPr id="43" name="正方形/長方形 42">
            <a:extLst>
              <a:ext uri="{FF2B5EF4-FFF2-40B4-BE49-F238E27FC236}">
                <a16:creationId xmlns:a16="http://schemas.microsoft.com/office/drawing/2014/main" id="{8F76633B-D5FD-5F29-8704-4B4DF42563D5}"/>
              </a:ext>
            </a:extLst>
          </p:cNvPr>
          <p:cNvSpPr/>
          <p:nvPr/>
        </p:nvSpPr>
        <p:spPr bwMode="auto">
          <a:xfrm>
            <a:off x="4111024" y="4052159"/>
            <a:ext cx="705600" cy="602511"/>
          </a:xfrm>
          <a:prstGeom prst="rect">
            <a:avLst/>
          </a:prstGeom>
          <a:noFill/>
          <a:ln w="28575"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a:extLst>
              <a:ext uri="{FF2B5EF4-FFF2-40B4-BE49-F238E27FC236}">
                <a16:creationId xmlns:a16="http://schemas.microsoft.com/office/drawing/2014/main" id="{4A246A46-46C8-1B76-49A3-E8C5EFC3D11E}"/>
              </a:ext>
            </a:extLst>
          </p:cNvPr>
          <p:cNvSpPr/>
          <p:nvPr/>
        </p:nvSpPr>
        <p:spPr bwMode="auto">
          <a:xfrm>
            <a:off x="4111024" y="2736392"/>
            <a:ext cx="705600" cy="602511"/>
          </a:xfrm>
          <a:prstGeom prst="rect">
            <a:avLst/>
          </a:prstGeom>
          <a:noFill/>
          <a:ln w="28575"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楕円 44">
            <a:extLst>
              <a:ext uri="{FF2B5EF4-FFF2-40B4-BE49-F238E27FC236}">
                <a16:creationId xmlns:a16="http://schemas.microsoft.com/office/drawing/2014/main" id="{1E5B56A4-D163-BEF4-C0FE-1F53CD672D40}"/>
              </a:ext>
            </a:extLst>
          </p:cNvPr>
          <p:cNvSpPr/>
          <p:nvPr/>
        </p:nvSpPr>
        <p:spPr bwMode="auto">
          <a:xfrm>
            <a:off x="12161440" y="17674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2" name="テキスト ボックス 1">
            <a:extLst>
              <a:ext uri="{FF2B5EF4-FFF2-40B4-BE49-F238E27FC236}">
                <a16:creationId xmlns:a16="http://schemas.microsoft.com/office/drawing/2014/main" id="{26B06BE0-5190-6EC8-A03D-B1B8184F18E0}"/>
              </a:ext>
            </a:extLst>
          </p:cNvPr>
          <p:cNvSpPr txBox="1"/>
          <p:nvPr/>
        </p:nvSpPr>
        <p:spPr>
          <a:xfrm>
            <a:off x="8057085" y="7558898"/>
            <a:ext cx="3687795" cy="754759"/>
          </a:xfrm>
          <a:prstGeom prst="borderCallout1">
            <a:avLst>
              <a:gd name="adj1" fmla="val 24915"/>
              <a:gd name="adj2" fmla="val -806"/>
              <a:gd name="adj3" fmla="val 102678"/>
              <a:gd name="adj4" fmla="val -27945"/>
            </a:avLst>
          </a:prstGeom>
          <a:noFill/>
          <a:ln>
            <a:solidFill>
              <a:srgbClr val="FF0000"/>
            </a:solidFill>
          </a:ln>
        </p:spPr>
        <p:txBody>
          <a:bodyPr wrap="square" lIns="46800" tIns="46800" rIns="46800" bIns="46800" rtlCol="0" anchor="ctr">
            <a:spAutoFit/>
          </a:bodyPr>
          <a:lstStyle/>
          <a:p>
            <a:pPr algn="l">
              <a:lnSpc>
                <a:spcPct val="110000"/>
              </a:lnSpc>
            </a:pPr>
            <a:r>
              <a:rPr lang="ja-JP" altLang="en-US" sz="1000" dirty="0">
                <a:latin typeface="Meiryo UI"/>
                <a:ea typeface="Meiryo UI"/>
              </a:rPr>
              <a:t>新たに移転元事業者ー番号取得事業者の組合せの工事結果情報が流通すると、</a:t>
            </a:r>
            <a:r>
              <a:rPr lang="en-US" altLang="ja-JP" sz="1000" dirty="0">
                <a:latin typeface="Meiryo UI"/>
                <a:ea typeface="Meiryo UI"/>
              </a:rPr>
              <a:t>3</a:t>
            </a:r>
            <a:r>
              <a:rPr lang="ja-JP" altLang="en-US" sz="1000" dirty="0">
                <a:latin typeface="Meiryo UI"/>
                <a:ea typeface="Meiryo UI"/>
              </a:rPr>
              <a:t>行目以降の項目「移転元事業者」、「番号取得事業者」、「番ポ工事結果」に流通情報を表示し、同時に項目「</a:t>
            </a:r>
            <a:r>
              <a:rPr lang="en-US" altLang="ja-JP" sz="1000" dirty="0">
                <a:latin typeface="Meiryo UI"/>
                <a:ea typeface="Meiryo UI"/>
              </a:rPr>
              <a:t>NTT</a:t>
            </a:r>
            <a:r>
              <a:rPr lang="ja-JP" altLang="en-US" sz="1000" dirty="0">
                <a:latin typeface="Meiryo UI"/>
                <a:ea typeface="Meiryo UI"/>
              </a:rPr>
              <a:t>」、「他事業者」に一律「ー」を表示する</a:t>
            </a:r>
            <a:endParaRPr lang="en-US" altLang="ja-JP" sz="1000" dirty="0">
              <a:latin typeface="Meiryo UI"/>
              <a:ea typeface="Meiryo UI"/>
            </a:endParaRPr>
          </a:p>
        </p:txBody>
      </p:sp>
      <p:sp>
        <p:nvSpPr>
          <p:cNvPr id="5" name="正方形/長方形 4">
            <a:extLst>
              <a:ext uri="{FF2B5EF4-FFF2-40B4-BE49-F238E27FC236}">
                <a16:creationId xmlns:a16="http://schemas.microsoft.com/office/drawing/2014/main" id="{0AE88D1D-E27B-5BA4-C8A1-8F0585C4FA3E}"/>
              </a:ext>
            </a:extLst>
          </p:cNvPr>
          <p:cNvSpPr/>
          <p:nvPr/>
        </p:nvSpPr>
        <p:spPr bwMode="auto">
          <a:xfrm>
            <a:off x="352128" y="7819807"/>
            <a:ext cx="6840759" cy="649144"/>
          </a:xfrm>
          <a:prstGeom prst="rect">
            <a:avLst/>
          </a:prstGeom>
          <a:noFill/>
          <a:ln w="28575"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6987834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44C06736-A31D-0077-3780-7EDA0E4C915D}"/>
              </a:ext>
            </a:extLst>
          </p:cNvPr>
          <p:cNvSpPr>
            <a:spLocks noGrp="1"/>
          </p:cNvSpPr>
          <p:nvPr>
            <p:ph sz="quarter" idx="10"/>
          </p:nvPr>
        </p:nvSpPr>
        <p:spPr>
          <a:xfrm>
            <a:off x="190110" y="660140"/>
            <a:ext cx="12456000" cy="1757348"/>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．０１　</a:t>
            </a:r>
            <a:r>
              <a:rPr lang="en-US" altLang="ja-JP" sz="1050" u="sng" dirty="0">
                <a:latin typeface="+mn-ea"/>
                <a:ea typeface="+mn-ea"/>
                <a:cs typeface="Meiryo UI" panose="020B0604030504040204" pitchFamily="50" charset="-128"/>
              </a:rPr>
              <a:t>HHC-Web/AP</a:t>
            </a:r>
            <a:r>
              <a:rPr lang="ja-JP" altLang="en-US" sz="1050" u="sng" dirty="0">
                <a:latin typeface="+mn-ea"/>
                <a:ea typeface="+mn-ea"/>
                <a:cs typeface="Meiryo UI" panose="020B0604030504040204" pitchFamily="50" charset="-128"/>
              </a:rPr>
              <a:t>サーバ（１／</a:t>
            </a:r>
            <a:r>
              <a:rPr lang="ja-JP" altLang="en-US" u="sng" dirty="0">
                <a:latin typeface="+mn-ea"/>
                <a:ea typeface="+mn-ea"/>
              </a:rPr>
              <a:t>２</a:t>
            </a:r>
            <a:r>
              <a:rPr lang="ja-JP" altLang="en-US" sz="1050" u="sng" dirty="0">
                <a:latin typeface="+mn-ea"/>
                <a:ea typeface="+mn-ea"/>
                <a:cs typeface="Meiryo UI" panose="020B0604030504040204" pitchFamily="50" charset="-128"/>
              </a:rPr>
              <a:t>）</a:t>
            </a:r>
          </a:p>
          <a:p>
            <a:pPr fontAlgn="auto">
              <a:spcBef>
                <a:spcPts val="0"/>
              </a:spcBef>
              <a:spcAft>
                <a:spcPts val="0"/>
              </a:spcAft>
              <a:defRPr/>
            </a:pPr>
            <a:r>
              <a:rPr lang="ja-JP" altLang="en-US" dirty="0">
                <a:latin typeface="+mn-ea"/>
                <a:ea typeface="+mn-ea"/>
              </a:rPr>
              <a:t>　</a:t>
            </a:r>
            <a:r>
              <a:rPr lang="en-US" altLang="ja-JP" sz="1050" u="sng" dirty="0">
                <a:latin typeface="+mn-ea"/>
                <a:ea typeface="+mn-ea"/>
                <a:cs typeface="Meiryo UI" panose="020B0604030504040204" pitchFamily="50" charset="-128"/>
              </a:rPr>
              <a:t>【</a:t>
            </a:r>
            <a:r>
              <a:rPr lang="ja-JP" altLang="en-US" sz="1050" u="sng" dirty="0">
                <a:latin typeface="+mn-ea"/>
                <a:ea typeface="+mn-ea"/>
                <a:cs typeface="Meiryo UI" panose="020B0604030504040204" pitchFamily="50" charset="-128"/>
              </a:rPr>
              <a:t>ひかり電話ポートイン：有派遣工事、メタル電話ポートイン</a:t>
            </a:r>
            <a:r>
              <a:rPr lang="en-US" altLang="ja-JP" sz="1050" u="sng" dirty="0">
                <a:latin typeface="+mn-ea"/>
                <a:ea typeface="+mn-ea"/>
                <a:cs typeface="Meiryo UI" panose="020B0604030504040204" pitchFamily="50" charset="-128"/>
              </a:rPr>
              <a:t>】</a:t>
            </a:r>
          </a:p>
          <a:p>
            <a:pPr algn="l" fontAlgn="auto">
              <a:spcBef>
                <a:spcPts val="0"/>
              </a:spcBef>
              <a:spcAft>
                <a:spcPts val="0"/>
              </a:spcAft>
              <a:defRPr/>
            </a:pPr>
            <a:r>
              <a:rPr lang="ja-JP" altLang="en-US" dirty="0">
                <a:latin typeface="+mn-ea"/>
                <a:ea typeface="+mn-ea"/>
              </a:rPr>
              <a:t>　</a:t>
            </a:r>
            <a:r>
              <a:rPr lang="en-US" altLang="ja-JP" sz="1050" dirty="0">
                <a:latin typeface="+mn-ea"/>
                <a:ea typeface="+mn-ea"/>
                <a:cs typeface="Meiryo UI" panose="020B0604030504040204" pitchFamily="50" charset="-128"/>
              </a:rPr>
              <a:t>【</a:t>
            </a:r>
            <a:r>
              <a:rPr lang="ja-JP" altLang="en-US" sz="1050" dirty="0">
                <a:latin typeface="+mn-ea"/>
                <a:ea typeface="+mn-ea"/>
                <a:cs typeface="Meiryo UI" panose="020B0604030504040204" pitchFamily="50" charset="-128"/>
              </a:rPr>
              <a:t>ア</a:t>
            </a:r>
            <a:r>
              <a:rPr lang="en-US" altLang="ja-JP" sz="1050" dirty="0">
                <a:latin typeface="+mn-ea"/>
                <a:ea typeface="+mn-ea"/>
                <a:cs typeface="Meiryo UI" panose="020B0604030504040204" pitchFamily="50" charset="-128"/>
              </a:rPr>
              <a:t>】【</a:t>
            </a:r>
            <a:r>
              <a:rPr lang="ja-JP" altLang="en-US" sz="1050" dirty="0">
                <a:latin typeface="+mn-ea"/>
                <a:ea typeface="+mn-ea"/>
                <a:cs typeface="Meiryo UI" panose="020B0604030504040204" pitchFamily="50" charset="-128"/>
              </a:rPr>
              <a:t>オ</a:t>
            </a:r>
            <a:r>
              <a:rPr lang="en-US" altLang="ja-JP" sz="1050" dirty="0">
                <a:latin typeface="+mn-ea"/>
                <a:ea typeface="+mn-ea"/>
                <a:cs typeface="Meiryo UI" panose="020B0604030504040204" pitchFamily="50" charset="-128"/>
              </a:rPr>
              <a:t>】【A】</a:t>
            </a:r>
            <a:r>
              <a:rPr lang="ja-JP" altLang="en-US" sz="1050" dirty="0">
                <a:latin typeface="+mn-ea"/>
                <a:ea typeface="+mn-ea"/>
                <a:cs typeface="Meiryo UI" panose="020B0604030504040204" pitchFamily="50" charset="-128"/>
              </a:rPr>
              <a:t>オーダ制御に送信するひかり電話工事（番ポ工事）依頼に以下の変更を行い、</a:t>
            </a:r>
            <a:r>
              <a:rPr lang="en-US" altLang="ja-JP" sz="1050" dirty="0">
                <a:latin typeface="+mn-ea"/>
                <a:ea typeface="+mn-ea"/>
                <a:cs typeface="Meiryo UI" panose="020B0604030504040204" pitchFamily="50" charset="-128"/>
              </a:rPr>
              <a:t>BB-CASTAR</a:t>
            </a:r>
            <a:r>
              <a:rPr lang="ja-JP" altLang="en-US" sz="1050" dirty="0">
                <a:latin typeface="+mn-ea"/>
                <a:ea typeface="+mn-ea"/>
                <a:cs typeface="Meiryo UI" panose="020B0604030504040204" pitchFamily="50" charset="-128"/>
              </a:rPr>
              <a:t>へ（ひかり電話）工事依頼情報流通（番ポ工事）の送信を可能とする</a:t>
            </a:r>
            <a:endParaRPr lang="en-US" altLang="ja-JP" sz="1050" dirty="0">
              <a:latin typeface="+mn-ea"/>
              <a:ea typeface="+mn-ea"/>
              <a:cs typeface="Meiryo UI" panose="020B0604030504040204" pitchFamily="50" charset="-128"/>
            </a:endParaRPr>
          </a:p>
          <a:p>
            <a:pPr algn="l" fontAlgn="auto">
              <a:spcBef>
                <a:spcPts val="0"/>
              </a:spcBef>
              <a:spcAft>
                <a:spcPts val="0"/>
              </a:spcAft>
              <a:defRPr/>
            </a:pPr>
            <a:r>
              <a:rPr lang="ja-JP" altLang="en-US" dirty="0">
                <a:latin typeface="+mn-ea"/>
                <a:ea typeface="+mn-ea"/>
              </a:rPr>
              <a:t>　</a:t>
            </a:r>
            <a:r>
              <a:rPr lang="ja-JP" altLang="en-US" sz="1050" dirty="0">
                <a:latin typeface="+mn-ea"/>
                <a:ea typeface="+mn-ea"/>
                <a:cs typeface="Meiryo UI" panose="020B0604030504040204" pitchFamily="50" charset="-128"/>
              </a:rPr>
              <a:t>・電文</a:t>
            </a:r>
            <a:r>
              <a:rPr lang="en-US" altLang="ja-JP" sz="1050" dirty="0">
                <a:latin typeface="+mn-ea"/>
                <a:ea typeface="+mn-ea"/>
                <a:cs typeface="Meiryo UI" panose="020B0604030504040204" pitchFamily="50" charset="-128"/>
              </a:rPr>
              <a:t>ID</a:t>
            </a:r>
            <a:r>
              <a:rPr lang="ja-JP" altLang="en-US" sz="1050" dirty="0">
                <a:latin typeface="+mn-ea"/>
                <a:ea typeface="+mn-ea"/>
                <a:cs typeface="Meiryo UI" panose="020B0604030504040204" pitchFamily="50" charset="-128"/>
              </a:rPr>
              <a:t>に新規コードとして、番ポ工事を追加する</a:t>
            </a:r>
          </a:p>
          <a:p>
            <a:pPr algn="l" fontAlgn="auto">
              <a:spcBef>
                <a:spcPts val="0"/>
              </a:spcBef>
              <a:spcAft>
                <a:spcPts val="0"/>
              </a:spcAft>
              <a:defRPr/>
            </a:pPr>
            <a:r>
              <a:rPr lang="ja-JP" altLang="en-US" sz="1050" dirty="0">
                <a:latin typeface="+mn-ea"/>
                <a:ea typeface="+mn-ea"/>
                <a:cs typeface="Meiryo UI" panose="020B0604030504040204" pitchFamily="50" charset="-128"/>
              </a:rPr>
              <a:t>　・新規項目として、代表電話番号を追加する</a:t>
            </a:r>
            <a:endParaRPr lang="en-US" altLang="ja-JP" sz="1050" dirty="0">
              <a:latin typeface="+mn-ea"/>
              <a:ea typeface="+mn-ea"/>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n-ea"/>
                <a:ea typeface="+mn-ea"/>
              </a:rPr>
              <a:t>　</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ア</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オ</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】【B】</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オーダ制御から受信するひかり電話工事（番ポ工事）結果に以下の変更を行い、</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BB-CASTAR</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から工事結果情報流通（番ポ工事）の受信を可能とする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　・電文</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ID</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に新規コードとして、番ポ工事を追加する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　・新規項目として、番ポ工事結果種別、着信試験用の電話番号、番号取得事業者の連絡先情報等、番ポ工事結果、代表電話番号を追加する</a:t>
            </a:r>
          </a:p>
          <a:p>
            <a:pPr marL="182563" marR="0" lvl="0" indent="-182563"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　・番ポ工事結果コードの追加により、１回の（ひかり電話）工事依頼情報流通（番ポ工事）の送信に対し、工事結果情報流通（番ポ工事）（事業者情報）を受信後、事業者毎の工事結果情報流通（番ポ工事）（工事結果情報）を受信可能とする</a:t>
            </a:r>
            <a:endPar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endParaRPr>
          </a:p>
          <a:p>
            <a:endParaRPr lang="en-US" altLang="ja-JP" dirty="0">
              <a:latin typeface="+mn-ea"/>
            </a:endParaRPr>
          </a:p>
        </p:txBody>
      </p:sp>
      <p:sp>
        <p:nvSpPr>
          <p:cNvPr id="5" name="スライド番号プレースホルダー 2">
            <a:extLst>
              <a:ext uri="{FF2B5EF4-FFF2-40B4-BE49-F238E27FC236}">
                <a16:creationId xmlns:a16="http://schemas.microsoft.com/office/drawing/2014/main" id="{ABD68EA3-4E60-75BA-D705-4774561745C9}"/>
              </a:ext>
            </a:extLst>
          </p:cNvPr>
          <p:cNvSpPr>
            <a:spLocks noGrp="1"/>
          </p:cNvSpPr>
          <p:nvPr>
            <p:ph type="sldNum" sz="quarter" idx="4"/>
          </p:nvPr>
        </p:nvSpPr>
        <p:spPr>
          <a:xfrm>
            <a:off x="5262410" y="9301100"/>
            <a:ext cx="2311400" cy="179387"/>
          </a:xfrm>
        </p:spPr>
        <p:txBody>
          <a:bodyPr/>
          <a:lstStyle/>
          <a:p>
            <a:r>
              <a:rPr lang="en-US" altLang="ja-JP" dirty="0"/>
              <a:t>01.3-</a:t>
            </a:r>
            <a:fld id="{4C5E2FD1-144F-442B-9A84-40AAF03513A2}" type="slidenum">
              <a:rPr lang="en-US" altLang="ja-JP" smtClean="0"/>
              <a:pPr/>
              <a:t>2</a:t>
            </a:fld>
            <a:endParaRPr lang="en-US" altLang="ja-JP" dirty="0"/>
          </a:p>
        </p:txBody>
      </p:sp>
      <p:sp>
        <p:nvSpPr>
          <p:cNvPr id="3" name="テキスト ボックス 2">
            <a:extLst>
              <a:ext uri="{FF2B5EF4-FFF2-40B4-BE49-F238E27FC236}">
                <a16:creationId xmlns:a16="http://schemas.microsoft.com/office/drawing/2014/main" id="{CF86DAE6-79BD-865C-4C47-FE82948EDB30}"/>
              </a:ext>
            </a:extLst>
          </p:cNvPr>
          <p:cNvSpPr txBox="1"/>
          <p:nvPr/>
        </p:nvSpPr>
        <p:spPr>
          <a:xfrm>
            <a:off x="228077" y="2559424"/>
            <a:ext cx="11809312" cy="2749279"/>
          </a:xfrm>
          <a:prstGeom prst="rect">
            <a:avLst/>
          </a:prstGeom>
          <a:noFill/>
        </p:spPr>
        <p:txBody>
          <a:bodyPr wrap="square" lIns="0" tIns="0" rIns="0" bIns="0" rtlCol="0">
            <a:spAutoFit/>
          </a:bodyPr>
          <a:lstStyle/>
          <a:p>
            <a:pPr algn="l">
              <a:lnSpc>
                <a:spcPct val="120000"/>
              </a:lnSpc>
            </a:pPr>
            <a:r>
              <a:rPr lang="ja-JP" altLang="en-US" sz="1000" dirty="0">
                <a:latin typeface="+mn-ea"/>
                <a:ea typeface="+mn-ea"/>
              </a:rPr>
              <a:t>■番ポ工事依頼（</a:t>
            </a:r>
            <a:r>
              <a:rPr lang="en-US" altLang="ja-JP" sz="1000" dirty="0">
                <a:latin typeface="+mn-ea"/>
                <a:ea typeface="+mn-ea"/>
              </a:rPr>
              <a:t>IF</a:t>
            </a:r>
            <a:r>
              <a:rPr lang="ja-JP" altLang="en-US" sz="1000" dirty="0">
                <a:latin typeface="+mn-ea"/>
                <a:ea typeface="+mn-ea"/>
              </a:rPr>
              <a:t>変更）</a:t>
            </a:r>
            <a:endParaRPr lang="en-US" altLang="ja-JP" sz="1000" dirty="0">
              <a:latin typeface="+mn-ea"/>
              <a:ea typeface="+mn-ea"/>
            </a:endParaRPr>
          </a:p>
          <a:p>
            <a:pPr algn="l">
              <a:lnSpc>
                <a:spcPct val="120000"/>
              </a:lnSpc>
            </a:pPr>
            <a:r>
              <a:rPr lang="ja-JP" altLang="en-US" sz="1000" dirty="0">
                <a:latin typeface="+mn-ea"/>
                <a:ea typeface="+mn-ea"/>
              </a:rPr>
              <a:t>　・既存のイベント</a:t>
            </a:r>
            <a:r>
              <a:rPr lang="en-US" altLang="ja-JP" sz="1000" dirty="0">
                <a:latin typeface="+mn-ea"/>
                <a:ea typeface="+mn-ea"/>
              </a:rPr>
              <a:t>ID10182</a:t>
            </a:r>
            <a:r>
              <a:rPr lang="ja-JP" altLang="en-US" sz="1000" dirty="0">
                <a:latin typeface="+mn-ea"/>
                <a:ea typeface="+mn-ea"/>
              </a:rPr>
              <a:t>：ひかり電話工事依頼</a:t>
            </a:r>
            <a:r>
              <a:rPr lang="en-US" altLang="ja-JP" sz="1000" dirty="0">
                <a:latin typeface="+mn-ea"/>
                <a:ea typeface="+mn-ea"/>
              </a:rPr>
              <a:t>IF</a:t>
            </a:r>
            <a:r>
              <a:rPr lang="ja-JP" altLang="en-US" sz="1000" dirty="0">
                <a:latin typeface="+mn-ea"/>
                <a:ea typeface="+mn-ea"/>
              </a:rPr>
              <a:t>を拡張し、ひかり電話工事（番ポ工事）依頼（電文</a:t>
            </a:r>
            <a:r>
              <a:rPr lang="en-US" altLang="ja-JP" sz="1000" dirty="0">
                <a:latin typeface="+mn-ea"/>
                <a:ea typeface="+mn-ea"/>
              </a:rPr>
              <a:t>ID3520</a:t>
            </a:r>
            <a:r>
              <a:rPr lang="ja-JP" altLang="en-US" sz="1000" dirty="0" err="1">
                <a:latin typeface="+mn-ea"/>
                <a:ea typeface="+mn-ea"/>
              </a:rPr>
              <a:t>、</a:t>
            </a:r>
            <a:r>
              <a:rPr lang="en-US" altLang="ja-JP" sz="1000" dirty="0">
                <a:latin typeface="+mn-ea"/>
                <a:ea typeface="+mn-ea"/>
              </a:rPr>
              <a:t>3530</a:t>
            </a:r>
            <a:r>
              <a:rPr lang="ja-JP" altLang="en-US" sz="1000" dirty="0">
                <a:latin typeface="+mn-ea"/>
                <a:ea typeface="+mn-ea"/>
              </a:rPr>
              <a:t>）を流通可能とする</a:t>
            </a:r>
          </a:p>
          <a:p>
            <a:pPr algn="l">
              <a:lnSpc>
                <a:spcPct val="120000"/>
              </a:lnSpc>
            </a:pPr>
            <a:r>
              <a:rPr lang="ja-JP" altLang="en-US" sz="1000" dirty="0">
                <a:latin typeface="+mn-ea"/>
                <a:ea typeface="+mn-ea"/>
              </a:rPr>
              <a:t>　・オーダ制御から返却されるイベント</a:t>
            </a:r>
            <a:r>
              <a:rPr lang="en-US" altLang="ja-JP" sz="1000" dirty="0">
                <a:latin typeface="+mn-ea"/>
                <a:ea typeface="+mn-ea"/>
              </a:rPr>
              <a:t>ID10182</a:t>
            </a:r>
            <a:r>
              <a:rPr lang="ja-JP" altLang="en-US" sz="1000" dirty="0">
                <a:latin typeface="+mn-ea"/>
                <a:ea typeface="+mn-ea"/>
              </a:rPr>
              <a:t>：ひかり電話工事依頼（電文</a:t>
            </a:r>
            <a:r>
              <a:rPr lang="en-US" altLang="ja-JP" sz="1000" dirty="0">
                <a:latin typeface="+mn-ea"/>
                <a:ea typeface="+mn-ea"/>
              </a:rPr>
              <a:t>ID3530</a:t>
            </a:r>
            <a:r>
              <a:rPr lang="ja-JP" altLang="en-US" sz="1000" dirty="0">
                <a:latin typeface="+mn-ea"/>
                <a:ea typeface="+mn-ea"/>
              </a:rPr>
              <a:t>：ひかり電話工事（番ポ工事）依頼の</a:t>
            </a:r>
            <a:r>
              <a:rPr lang="en-US" altLang="ja-JP" sz="1000" dirty="0">
                <a:latin typeface="+mn-ea"/>
                <a:ea typeface="+mn-ea"/>
              </a:rPr>
              <a:t>ACK</a:t>
            </a:r>
            <a:r>
              <a:rPr lang="ja-JP" altLang="en-US" sz="1000" dirty="0">
                <a:latin typeface="+mn-ea"/>
                <a:ea typeface="+mn-ea"/>
              </a:rPr>
              <a:t>）にて返却される</a:t>
            </a:r>
            <a:r>
              <a:rPr lang="en-US" altLang="ja-JP" sz="1000" dirty="0">
                <a:latin typeface="+mn-ea"/>
                <a:ea typeface="+mn-ea"/>
              </a:rPr>
              <a:t>BB-CASTAR</a:t>
            </a:r>
            <a:r>
              <a:rPr lang="ja-JP" altLang="en-US" sz="1000" dirty="0">
                <a:latin typeface="+mn-ea"/>
                <a:ea typeface="+mn-ea"/>
              </a:rPr>
              <a:t>処理結果コードを既存項目「番ポ自動工事結果」に</a:t>
            </a:r>
            <a:endParaRPr lang="en-US" altLang="ja-JP" sz="1000" dirty="0">
              <a:latin typeface="+mn-ea"/>
              <a:ea typeface="+mn-ea"/>
            </a:endParaRPr>
          </a:p>
          <a:p>
            <a:pPr algn="l">
              <a:lnSpc>
                <a:spcPct val="120000"/>
              </a:lnSpc>
            </a:pPr>
            <a:r>
              <a:rPr lang="ja-JP" altLang="en-US" sz="1000" dirty="0">
                <a:latin typeface="+mn-ea"/>
                <a:ea typeface="+mn-ea"/>
              </a:rPr>
              <a:t>　　マッピングする</a:t>
            </a:r>
            <a:endParaRPr lang="en-US" altLang="ja-JP" sz="1000" dirty="0">
              <a:latin typeface="+mn-ea"/>
              <a:ea typeface="+mn-ea"/>
            </a:endParaRPr>
          </a:p>
          <a:p>
            <a:pPr algn="l">
              <a:lnSpc>
                <a:spcPct val="120000"/>
              </a:lnSpc>
            </a:pPr>
            <a:r>
              <a:rPr lang="ja-JP" altLang="en-US" sz="1000" dirty="0">
                <a:latin typeface="+mn-ea"/>
                <a:ea typeface="+mn-ea"/>
              </a:rPr>
              <a:t>　・番ポ工事依頼の情報は既存の「番ポ工事情報」テーブルで管理し、オーダ完了またはオーダ取消が完了した日付から</a:t>
            </a:r>
            <a:r>
              <a:rPr lang="en-US" altLang="ja-JP" sz="1000" dirty="0">
                <a:latin typeface="+mn-ea"/>
                <a:ea typeface="+mn-ea"/>
              </a:rPr>
              <a:t>40</a:t>
            </a:r>
            <a:r>
              <a:rPr lang="ja-JP" altLang="en-US" sz="1000" dirty="0">
                <a:latin typeface="+mn-ea"/>
                <a:ea typeface="+mn-ea"/>
              </a:rPr>
              <a:t>日以上経過、もしくは最終更新日から１２０日以上経過した時点で削除する</a:t>
            </a:r>
            <a:endParaRPr lang="en-US" altLang="ja-JP" sz="1000" dirty="0">
              <a:latin typeface="+mn-ea"/>
              <a:ea typeface="+mn-ea"/>
            </a:endParaRPr>
          </a:p>
          <a:p>
            <a:pPr algn="l">
              <a:lnSpc>
                <a:spcPct val="120000"/>
              </a:lnSpc>
            </a:pPr>
            <a:endParaRPr lang="en-US" altLang="ja-JP" sz="1000" dirty="0">
              <a:latin typeface="+mn-ea"/>
              <a:ea typeface="+mn-ea"/>
            </a:endParaRPr>
          </a:p>
          <a:p>
            <a:pPr algn="l">
              <a:lnSpc>
                <a:spcPct val="120000"/>
              </a:lnSpc>
            </a:pPr>
            <a:r>
              <a:rPr lang="ja-JP" altLang="en-US" sz="1000" dirty="0">
                <a:latin typeface="+mn-ea"/>
                <a:ea typeface="+mn-ea"/>
              </a:rPr>
              <a:t>■番ポ工事結果（</a:t>
            </a:r>
            <a:r>
              <a:rPr lang="en-US" altLang="ja-JP" sz="1000" dirty="0">
                <a:latin typeface="+mn-ea"/>
                <a:ea typeface="+mn-ea"/>
              </a:rPr>
              <a:t>IF</a:t>
            </a:r>
            <a:r>
              <a:rPr lang="ja-JP" altLang="en-US" sz="1000" dirty="0">
                <a:latin typeface="+mn-ea"/>
                <a:ea typeface="+mn-ea"/>
              </a:rPr>
              <a:t>追加）</a:t>
            </a:r>
            <a:endParaRPr lang="en-US" altLang="ja-JP" sz="1000" dirty="0">
              <a:latin typeface="+mn-ea"/>
              <a:ea typeface="+mn-ea"/>
            </a:endParaRPr>
          </a:p>
          <a:p>
            <a:pPr algn="l">
              <a:lnSpc>
                <a:spcPct val="120000"/>
              </a:lnSpc>
            </a:pPr>
            <a:r>
              <a:rPr lang="ja-JP" altLang="en-US" sz="1000" dirty="0">
                <a:latin typeface="+mn-ea"/>
                <a:ea typeface="+mn-ea"/>
              </a:rPr>
              <a:t>　・既存のイベント</a:t>
            </a:r>
            <a:r>
              <a:rPr lang="en-US" altLang="ja-JP" sz="1000" dirty="0">
                <a:latin typeface="+mn-ea"/>
                <a:ea typeface="+mn-ea"/>
              </a:rPr>
              <a:t>ID10282</a:t>
            </a:r>
            <a:r>
              <a:rPr lang="ja-JP" altLang="en-US" sz="1000" dirty="0">
                <a:latin typeface="+mn-ea"/>
                <a:ea typeface="+mn-ea"/>
              </a:rPr>
              <a:t>：ひかり電話工事結果</a:t>
            </a:r>
            <a:r>
              <a:rPr lang="en-US" altLang="ja-JP" sz="1000" dirty="0">
                <a:latin typeface="+mn-ea"/>
                <a:ea typeface="+mn-ea"/>
              </a:rPr>
              <a:t>IF</a:t>
            </a:r>
            <a:r>
              <a:rPr lang="ja-JP" altLang="en-US" sz="1000" dirty="0">
                <a:latin typeface="+mn-ea"/>
                <a:ea typeface="+mn-ea"/>
              </a:rPr>
              <a:t>を拡張し、ひかり電話工事（番ポ工事）結果（電文</a:t>
            </a:r>
            <a:r>
              <a:rPr lang="en-US" altLang="ja-JP" sz="1000" dirty="0">
                <a:latin typeface="+mn-ea"/>
                <a:ea typeface="+mn-ea"/>
              </a:rPr>
              <a:t>ID2920</a:t>
            </a:r>
            <a:r>
              <a:rPr lang="ja-JP" altLang="en-US" sz="1000" dirty="0" err="1">
                <a:latin typeface="+mn-ea"/>
                <a:ea typeface="+mn-ea"/>
              </a:rPr>
              <a:t>、</a:t>
            </a:r>
            <a:r>
              <a:rPr lang="en-US" altLang="ja-JP" sz="1000" dirty="0">
                <a:latin typeface="+mn-ea"/>
                <a:ea typeface="+mn-ea"/>
              </a:rPr>
              <a:t>2930</a:t>
            </a:r>
            <a:r>
              <a:rPr lang="ja-JP" altLang="en-US" sz="1000" dirty="0">
                <a:latin typeface="+mn-ea"/>
                <a:ea typeface="+mn-ea"/>
              </a:rPr>
              <a:t>）を流通可能とする</a:t>
            </a:r>
            <a:endParaRPr lang="en-US" altLang="ja-JP" sz="1000" dirty="0">
              <a:latin typeface="+mn-ea"/>
              <a:ea typeface="+mn-ea"/>
            </a:endParaRPr>
          </a:p>
          <a:p>
            <a:pPr algn="l">
              <a:lnSpc>
                <a:spcPct val="120000"/>
              </a:lnSpc>
            </a:pPr>
            <a:r>
              <a:rPr lang="ja-JP" altLang="en-US" sz="1000" dirty="0">
                <a:latin typeface="+mn-ea"/>
                <a:ea typeface="+mn-ea"/>
              </a:rPr>
              <a:t>　・１つの番ポ工事依頼で番ポ工事結果は複数回流通し、事業者情報と工事結果情報の</a:t>
            </a:r>
            <a:r>
              <a:rPr lang="en-US" altLang="ja-JP" sz="1000" dirty="0">
                <a:latin typeface="+mn-ea"/>
                <a:ea typeface="+mn-ea"/>
              </a:rPr>
              <a:t>2</a:t>
            </a:r>
            <a:r>
              <a:rPr lang="ja-JP" altLang="en-US" sz="1000" dirty="0">
                <a:latin typeface="+mn-ea"/>
                <a:ea typeface="+mn-ea"/>
              </a:rPr>
              <a:t>種類の情報がそれぞれ同一インタフェースで流通する（</a:t>
            </a:r>
            <a:r>
              <a:rPr lang="en-US" altLang="ja-JP" sz="1000" dirty="0">
                <a:latin typeface="+mn-ea"/>
                <a:ea typeface="+mn-ea"/>
              </a:rPr>
              <a:t>※</a:t>
            </a:r>
            <a:r>
              <a:rPr lang="ja-JP" altLang="en-US" sz="1000" dirty="0">
                <a:latin typeface="+mn-ea"/>
                <a:ea typeface="+mn-ea"/>
              </a:rPr>
              <a:t>流通条件は下表「番ポ工事結果の流通条件」を参照のこと）</a:t>
            </a:r>
            <a:endParaRPr lang="en-US" altLang="ja-JP" sz="1000" dirty="0">
              <a:latin typeface="+mn-ea"/>
              <a:ea typeface="+mn-ea"/>
            </a:endParaRPr>
          </a:p>
          <a:p>
            <a:pPr algn="l">
              <a:lnSpc>
                <a:spcPct val="120000"/>
              </a:lnSpc>
            </a:pPr>
            <a:r>
              <a:rPr lang="ja-JP" altLang="en-US" sz="1000" dirty="0">
                <a:latin typeface="+mn-ea"/>
                <a:ea typeface="+mn-ea"/>
              </a:rPr>
              <a:t>　・工事が正常に完了しなければ、工事結果情報は流通されず、工事結果情報の差し替えは発生しない</a:t>
            </a:r>
            <a:endParaRPr lang="en-US" altLang="ja-JP" sz="1000" strike="sngStrike" dirty="0">
              <a:latin typeface="+mn-ea"/>
              <a:ea typeface="+mn-ea"/>
            </a:endParaRPr>
          </a:p>
          <a:p>
            <a:pPr algn="l">
              <a:lnSpc>
                <a:spcPct val="120000"/>
              </a:lnSpc>
            </a:pPr>
            <a:r>
              <a:rPr lang="ja-JP" altLang="en-US" sz="1000" dirty="0">
                <a:latin typeface="+mn-ea"/>
                <a:ea typeface="+mn-ea"/>
              </a:rPr>
              <a:t>　・受信した工事結果情報は新規の「番ポ移転元事業者情報」テーブル・「番ポ番号取得事業者情報」テーブル・「番ポ電話番号情報」テーブルにて管理し、オーダ完了またはオーダ取消が完了した日付から</a:t>
            </a:r>
            <a:r>
              <a:rPr lang="en-US" altLang="ja-JP" sz="1000" dirty="0">
                <a:latin typeface="+mn-ea"/>
                <a:ea typeface="+mn-ea"/>
              </a:rPr>
              <a:t>40</a:t>
            </a:r>
            <a:r>
              <a:rPr lang="ja-JP" altLang="en-US" sz="1000" dirty="0">
                <a:latin typeface="+mn-ea"/>
                <a:ea typeface="+mn-ea"/>
              </a:rPr>
              <a:t>日以上経過、</a:t>
            </a:r>
            <a:endParaRPr lang="en-US" altLang="ja-JP" sz="1000" dirty="0">
              <a:latin typeface="+mn-ea"/>
              <a:ea typeface="+mn-ea"/>
            </a:endParaRPr>
          </a:p>
          <a:p>
            <a:pPr algn="l">
              <a:lnSpc>
                <a:spcPct val="120000"/>
              </a:lnSpc>
            </a:pPr>
            <a:r>
              <a:rPr lang="ja-JP" altLang="en-US" sz="1000" dirty="0">
                <a:latin typeface="+mn-ea"/>
                <a:ea typeface="+mn-ea"/>
              </a:rPr>
              <a:t>　　もしくは関連する「番ポ工事情報」テーブルの最終更新日から１２０日以上経過した時点で削除する</a:t>
            </a:r>
            <a:endParaRPr lang="en-US" altLang="ja-JP" sz="1000" dirty="0">
              <a:latin typeface="+mn-ea"/>
              <a:ea typeface="+mn-ea"/>
            </a:endParaRPr>
          </a:p>
          <a:p>
            <a:pPr algn="l">
              <a:lnSpc>
                <a:spcPct val="120000"/>
              </a:lnSpc>
            </a:pPr>
            <a:endParaRPr lang="en-US" altLang="ja-JP" sz="1000" dirty="0">
              <a:latin typeface="+mn-ea"/>
              <a:ea typeface="+mn-ea"/>
            </a:endParaRPr>
          </a:p>
          <a:p>
            <a:pPr algn="l">
              <a:lnSpc>
                <a:spcPct val="120000"/>
              </a:lnSpc>
            </a:pPr>
            <a:r>
              <a:rPr lang="ja-JP" altLang="en-US" sz="1000" dirty="0">
                <a:latin typeface="+mn-ea"/>
                <a:ea typeface="+mn-ea"/>
              </a:rPr>
              <a:t>以下に、番ポ工事の</a:t>
            </a:r>
            <a:r>
              <a:rPr lang="en-US" altLang="ja-JP" sz="1000" dirty="0">
                <a:latin typeface="+mn-ea"/>
                <a:ea typeface="+mn-ea"/>
              </a:rPr>
              <a:t>IF</a:t>
            </a:r>
            <a:r>
              <a:rPr lang="ja-JP" altLang="en-US" sz="1000" dirty="0">
                <a:latin typeface="+mn-ea"/>
                <a:ea typeface="+mn-ea"/>
              </a:rPr>
              <a:t>変更、番ポ工事の流通条件を示す</a:t>
            </a:r>
            <a:endParaRPr lang="en-US" altLang="ja-JP" sz="1000" dirty="0">
              <a:latin typeface="+mn-ea"/>
              <a:ea typeface="+mn-ea"/>
            </a:endParaRPr>
          </a:p>
          <a:p>
            <a:pPr algn="l">
              <a:lnSpc>
                <a:spcPct val="120000"/>
              </a:lnSpc>
            </a:pPr>
            <a:r>
              <a:rPr lang="ja-JP" altLang="en-US" sz="1000" dirty="0">
                <a:latin typeface="+mn-ea"/>
                <a:ea typeface="+mn-ea"/>
              </a:rPr>
              <a:t>なお、流通する項目については「３．２．１．０３　オーダ制御　関連システム連携機能／３．２．１．０４　オーダ制御　インタフェースアダプタ機能」を参照</a:t>
            </a:r>
          </a:p>
        </p:txBody>
      </p:sp>
      <p:sp>
        <p:nvSpPr>
          <p:cNvPr id="7" name="テキスト ボックス 6">
            <a:extLst>
              <a:ext uri="{FF2B5EF4-FFF2-40B4-BE49-F238E27FC236}">
                <a16:creationId xmlns:a16="http://schemas.microsoft.com/office/drawing/2014/main" id="{9F29DFC4-D692-0FAC-D943-A30FDD4A8D57}"/>
              </a:ext>
            </a:extLst>
          </p:cNvPr>
          <p:cNvSpPr txBox="1"/>
          <p:nvPr/>
        </p:nvSpPr>
        <p:spPr>
          <a:xfrm>
            <a:off x="187630" y="5498637"/>
            <a:ext cx="7386180" cy="253916"/>
          </a:xfrm>
          <a:prstGeom prst="rect">
            <a:avLst/>
          </a:prstGeom>
          <a:noFill/>
        </p:spPr>
        <p:txBody>
          <a:bodyPr wrap="square" rtlCol="0">
            <a:spAutoFit/>
          </a:bodyPr>
          <a:lstStyle/>
          <a:p>
            <a:pPr algn="l"/>
            <a:r>
              <a:rPr lang="ja-JP" altLang="en-US" sz="1000" dirty="0">
                <a:latin typeface="+mn-ea"/>
                <a:ea typeface="+mn-ea"/>
                <a:cs typeface="Meiryo UI" panose="020B0604030504040204" pitchFamily="50" charset="-128"/>
              </a:rPr>
              <a:t>■番ポ工事の</a:t>
            </a:r>
            <a:r>
              <a:rPr lang="en-US" altLang="ja-JP" sz="1000" dirty="0">
                <a:latin typeface="+mn-ea"/>
                <a:ea typeface="+mn-ea"/>
                <a:cs typeface="Meiryo UI" panose="020B0604030504040204" pitchFamily="50" charset="-128"/>
              </a:rPr>
              <a:t>IF</a:t>
            </a:r>
            <a:r>
              <a:rPr lang="ja-JP" altLang="en-US" sz="1000" dirty="0">
                <a:latin typeface="+mn-ea"/>
                <a:ea typeface="+mn-ea"/>
                <a:cs typeface="Meiryo UI" panose="020B0604030504040204" pitchFamily="50" charset="-128"/>
              </a:rPr>
              <a:t>変更</a:t>
            </a:r>
            <a:endParaRPr lang="en-US" altLang="ja-JP" sz="1000" dirty="0">
              <a:latin typeface="+mn-ea"/>
              <a:ea typeface="+mn-ea"/>
              <a:cs typeface="Meiryo UI" panose="020B0604030504040204" pitchFamily="50" charset="-128"/>
            </a:endParaRPr>
          </a:p>
        </p:txBody>
      </p:sp>
      <p:graphicFrame>
        <p:nvGraphicFramePr>
          <p:cNvPr id="8" name="表 7">
            <a:extLst>
              <a:ext uri="{FF2B5EF4-FFF2-40B4-BE49-F238E27FC236}">
                <a16:creationId xmlns:a16="http://schemas.microsoft.com/office/drawing/2014/main" id="{024D018B-8F15-60B8-8679-F2780C5F70CE}"/>
              </a:ext>
            </a:extLst>
          </p:cNvPr>
          <p:cNvGraphicFramePr>
            <a:graphicFrameLocks noGrp="1"/>
          </p:cNvGraphicFramePr>
          <p:nvPr>
            <p:extLst>
              <p:ext uri="{D42A27DB-BD31-4B8C-83A1-F6EECF244321}">
                <p14:modId xmlns:p14="http://schemas.microsoft.com/office/powerpoint/2010/main" val="2110219999"/>
              </p:ext>
            </p:extLst>
          </p:nvPr>
        </p:nvGraphicFramePr>
        <p:xfrm>
          <a:off x="228075" y="7983496"/>
          <a:ext cx="11809314" cy="1126536"/>
        </p:xfrm>
        <a:graphic>
          <a:graphicData uri="http://schemas.openxmlformats.org/drawingml/2006/table">
            <a:tbl>
              <a:tblPr/>
              <a:tblGrid>
                <a:gridCol w="358140">
                  <a:extLst>
                    <a:ext uri="{9D8B030D-6E8A-4147-A177-3AD203B41FA5}">
                      <a16:colId xmlns:a16="http://schemas.microsoft.com/office/drawing/2014/main" val="20000"/>
                    </a:ext>
                  </a:extLst>
                </a:gridCol>
                <a:gridCol w="2666198">
                  <a:extLst>
                    <a:ext uri="{9D8B030D-6E8A-4147-A177-3AD203B41FA5}">
                      <a16:colId xmlns:a16="http://schemas.microsoft.com/office/drawing/2014/main" val="2003632881"/>
                    </a:ext>
                  </a:extLst>
                </a:gridCol>
                <a:gridCol w="864096">
                  <a:extLst>
                    <a:ext uri="{9D8B030D-6E8A-4147-A177-3AD203B41FA5}">
                      <a16:colId xmlns:a16="http://schemas.microsoft.com/office/drawing/2014/main" val="1702639857"/>
                    </a:ext>
                  </a:extLst>
                </a:gridCol>
                <a:gridCol w="4320480">
                  <a:extLst>
                    <a:ext uri="{9D8B030D-6E8A-4147-A177-3AD203B41FA5}">
                      <a16:colId xmlns:a16="http://schemas.microsoft.com/office/drawing/2014/main" val="529358540"/>
                    </a:ext>
                  </a:extLst>
                </a:gridCol>
                <a:gridCol w="3600400">
                  <a:extLst>
                    <a:ext uri="{9D8B030D-6E8A-4147-A177-3AD203B41FA5}">
                      <a16:colId xmlns:a16="http://schemas.microsoft.com/office/drawing/2014/main" val="2750890678"/>
                    </a:ext>
                  </a:extLst>
                </a:gridCol>
              </a:tblGrid>
              <a:tr h="147765">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項番</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番ポオーダ</a:t>
                      </a:r>
                      <a:endParaRPr kumimoji="1" lang="en-US" altLang="ja-JP" sz="1000" b="0" i="0" u="none" strike="noStrike" cap="none" normalizeH="0" baseline="0" dirty="0">
                        <a:ln>
                          <a:noFill/>
                        </a:ln>
                        <a:solidFill>
                          <a:schemeClr val="tx1"/>
                        </a:solidFill>
                        <a:effectLst/>
                        <a:latin typeface="+mn-lt"/>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番ポ工事結果種別</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備考</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4028239754"/>
                  </a:ext>
                </a:extLst>
              </a:tr>
              <a:tr h="160146">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事業者情報</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工事結果情報</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46431450"/>
                  </a:ext>
                </a:extLst>
              </a:tr>
              <a:tr h="262056">
                <a:tc>
                  <a:txBody>
                    <a:bodyPr/>
                    <a:lstStyle/>
                    <a:p>
                      <a:pPr algn="r"/>
                      <a:r>
                        <a:rPr lang="en-US" altLang="ja-JP" sz="1000" dirty="0">
                          <a:solidFill>
                            <a:schemeClr val="tx1"/>
                          </a:solidFill>
                          <a:latin typeface="+mn-lt"/>
                          <a:ea typeface="+mn-ea"/>
                        </a:rPr>
                        <a:t>1</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双方向番ポ開始後に</a:t>
                      </a:r>
                      <a:r>
                        <a:rPr kumimoji="1" lang="ja-JP" altLang="en-US" sz="1000" b="0" i="0" u="none" strike="noStrike" cap="none" normalizeH="0" baseline="0" dirty="0">
                          <a:ln>
                            <a:noFill/>
                          </a:ln>
                          <a:solidFill>
                            <a:schemeClr val="tx1"/>
                          </a:solidFill>
                          <a:effectLst/>
                          <a:latin typeface="+mn-lt"/>
                          <a:ea typeface="+mn-ea"/>
                        </a:rPr>
                        <a:t>申し込まれた</a:t>
                      </a:r>
                      <a:r>
                        <a:rPr lang="ja-JP" altLang="en-US" sz="1000" dirty="0">
                          <a:solidFill>
                            <a:schemeClr val="tx1"/>
                          </a:solidFill>
                          <a:latin typeface="+mn-lt"/>
                          <a:ea typeface="Meiryo UI" panose="020B0604030504040204" pitchFamily="50" charset="-128"/>
                          <a:cs typeface="Meiryo UI" panose="020B0604030504040204" pitchFamily="50" charset="-128"/>
                        </a:rPr>
                        <a:t>オーダ</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１度のみ流通</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zh-TW" altLang="en-US" sz="1000" dirty="0">
                          <a:solidFill>
                            <a:schemeClr val="tx1"/>
                          </a:solidFill>
                          <a:latin typeface="+mn-ea"/>
                          <a:ea typeface="+mn-ea"/>
                        </a:rPr>
                        <a:t>移転元事業者</a:t>
                      </a:r>
                      <a:r>
                        <a:rPr lang="en-US" altLang="zh-TW" sz="1000" dirty="0">
                          <a:solidFill>
                            <a:schemeClr val="tx1"/>
                          </a:solidFill>
                          <a:latin typeface="+mn-ea"/>
                          <a:ea typeface="+mn-ea"/>
                        </a:rPr>
                        <a:t>-</a:t>
                      </a:r>
                      <a:r>
                        <a:rPr lang="ja-JP" altLang="en-US" sz="1000" dirty="0">
                          <a:solidFill>
                            <a:schemeClr val="tx1"/>
                          </a:solidFill>
                          <a:latin typeface="+mn-ea"/>
                          <a:ea typeface="+mn-ea"/>
                        </a:rPr>
                        <a:t>番号取得事業者の組合せ分複数回流通</a:t>
                      </a:r>
                      <a:endParaRPr lang="ja-JP" altLang="en-US"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28412909"/>
                  </a:ext>
                </a:extLst>
              </a:tr>
              <a:tr h="262056">
                <a:tc>
                  <a:txBody>
                    <a:bodyPr/>
                    <a:lstStyle/>
                    <a:p>
                      <a:pPr algn="r"/>
                      <a:r>
                        <a:rPr lang="en-US" altLang="ja-JP" sz="1000" dirty="0">
                          <a:solidFill>
                            <a:schemeClr val="tx1"/>
                          </a:solidFill>
                          <a:latin typeface="+mn-lt"/>
                          <a:ea typeface="+mn-ea"/>
                        </a:rPr>
                        <a:t>2</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双方向番ポ開始前に申し込まれた片方向番ポとして登録されたオーダ　</a:t>
                      </a:r>
                      <a:r>
                        <a:rPr kumimoji="1" lang="ja-JP" altLang="en-US" sz="1000" b="0" i="0" u="none" strike="noStrike" cap="none" normalizeH="0" baseline="0" dirty="0">
                          <a:ln>
                            <a:noFill/>
                          </a:ln>
                          <a:solidFill>
                            <a:schemeClr val="tx1"/>
                          </a:solidFill>
                          <a:effectLst/>
                          <a:latin typeface="+mn-lt"/>
                          <a:ea typeface="+mn-ea"/>
                          <a:cs typeface="Meiryo UI" panose="020B0604030504040204" pitchFamily="50" charset="-128"/>
                        </a:rPr>
                        <a:t>＜並行運転期間＞</a:t>
                      </a:r>
                      <a:endParaRPr lang="ja-JP" altLang="en-US"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流通されない</a:t>
                      </a: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zh-TW" altLang="en-US" sz="1000" dirty="0">
                          <a:solidFill>
                            <a:schemeClr val="tx1"/>
                          </a:solidFill>
                          <a:latin typeface="+mn-ea"/>
                          <a:ea typeface="+mn-ea"/>
                        </a:rPr>
                        <a:t>移転元事業者</a:t>
                      </a:r>
                      <a:r>
                        <a:rPr lang="en-US" altLang="zh-TW" sz="1000" dirty="0">
                          <a:solidFill>
                            <a:schemeClr val="tx1"/>
                          </a:solidFill>
                          <a:latin typeface="+mn-ea"/>
                          <a:ea typeface="+mn-ea"/>
                        </a:rPr>
                        <a:t>-</a:t>
                      </a:r>
                      <a:r>
                        <a:rPr lang="ja-JP" altLang="en-US" sz="1000" dirty="0">
                          <a:solidFill>
                            <a:schemeClr val="tx1"/>
                          </a:solidFill>
                          <a:latin typeface="+mn-ea"/>
                          <a:ea typeface="+mn-ea"/>
                        </a:rPr>
                        <a:t>番号取得事業者の組合せ分複数回流通</a:t>
                      </a:r>
                      <a:endParaRPr lang="ja-JP" altLang="en-US"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2186571"/>
                  </a:ext>
                </a:extLst>
              </a:tr>
            </a:tbl>
          </a:graphicData>
        </a:graphic>
      </p:graphicFrame>
      <p:sp>
        <p:nvSpPr>
          <p:cNvPr id="9" name="テキスト ボックス 8">
            <a:extLst>
              <a:ext uri="{FF2B5EF4-FFF2-40B4-BE49-F238E27FC236}">
                <a16:creationId xmlns:a16="http://schemas.microsoft.com/office/drawing/2014/main" id="{B35260A7-2499-1966-7F14-8B7CA8886C52}"/>
              </a:ext>
            </a:extLst>
          </p:cNvPr>
          <p:cNvSpPr txBox="1"/>
          <p:nvPr/>
        </p:nvSpPr>
        <p:spPr>
          <a:xfrm>
            <a:off x="114705" y="7725553"/>
            <a:ext cx="7386180" cy="253916"/>
          </a:xfrm>
          <a:prstGeom prst="rect">
            <a:avLst/>
          </a:prstGeom>
          <a:noFill/>
        </p:spPr>
        <p:txBody>
          <a:bodyPr wrap="square" rtlCol="0">
            <a:spAutoFit/>
          </a:bodyPr>
          <a:lstStyle/>
          <a:p>
            <a:pPr algn="l"/>
            <a:r>
              <a:rPr lang="ja-JP" altLang="en-US" sz="1000" dirty="0">
                <a:latin typeface="+mn-ea"/>
                <a:ea typeface="+mn-ea"/>
                <a:cs typeface="Meiryo UI" panose="020B0604030504040204" pitchFamily="50" charset="-128"/>
              </a:rPr>
              <a:t>■番ポ工事結果の流通条件</a:t>
            </a:r>
            <a:endParaRPr lang="en-US" altLang="ja-JP" sz="1000" dirty="0">
              <a:latin typeface="+mn-ea"/>
              <a:ea typeface="+mn-ea"/>
              <a:cs typeface="Meiryo UI" panose="020B0604030504040204" pitchFamily="50" charset="-128"/>
            </a:endParaRPr>
          </a:p>
        </p:txBody>
      </p:sp>
      <p:graphicFrame>
        <p:nvGraphicFramePr>
          <p:cNvPr id="10" name="表 9">
            <a:extLst>
              <a:ext uri="{FF2B5EF4-FFF2-40B4-BE49-F238E27FC236}">
                <a16:creationId xmlns:a16="http://schemas.microsoft.com/office/drawing/2014/main" id="{70AF736C-BAEE-0830-F8B3-686B54BE3825}"/>
              </a:ext>
            </a:extLst>
          </p:cNvPr>
          <p:cNvGraphicFramePr>
            <a:graphicFrameLocks noGrp="1"/>
          </p:cNvGraphicFramePr>
          <p:nvPr>
            <p:extLst>
              <p:ext uri="{D42A27DB-BD31-4B8C-83A1-F6EECF244321}">
                <p14:modId xmlns:p14="http://schemas.microsoft.com/office/powerpoint/2010/main" val="2399347029"/>
              </p:ext>
            </p:extLst>
          </p:nvPr>
        </p:nvGraphicFramePr>
        <p:xfrm>
          <a:off x="228075" y="5715755"/>
          <a:ext cx="12345450" cy="1900800"/>
        </p:xfrm>
        <a:graphic>
          <a:graphicData uri="http://schemas.openxmlformats.org/drawingml/2006/table">
            <a:tbl>
              <a:tblPr/>
              <a:tblGrid>
                <a:gridCol w="352290">
                  <a:extLst>
                    <a:ext uri="{9D8B030D-6E8A-4147-A177-3AD203B41FA5}">
                      <a16:colId xmlns:a16="http://schemas.microsoft.com/office/drawing/2014/main" val="20000"/>
                    </a:ext>
                  </a:extLst>
                </a:gridCol>
                <a:gridCol w="352290">
                  <a:extLst>
                    <a:ext uri="{9D8B030D-6E8A-4147-A177-3AD203B41FA5}">
                      <a16:colId xmlns:a16="http://schemas.microsoft.com/office/drawing/2014/main" val="4017339036"/>
                    </a:ext>
                  </a:extLst>
                </a:gridCol>
                <a:gridCol w="504000">
                  <a:extLst>
                    <a:ext uri="{9D8B030D-6E8A-4147-A177-3AD203B41FA5}">
                      <a16:colId xmlns:a16="http://schemas.microsoft.com/office/drawing/2014/main" val="20002"/>
                    </a:ext>
                  </a:extLst>
                </a:gridCol>
                <a:gridCol w="352290">
                  <a:extLst>
                    <a:ext uri="{9D8B030D-6E8A-4147-A177-3AD203B41FA5}">
                      <a16:colId xmlns:a16="http://schemas.microsoft.com/office/drawing/2014/main" val="488033795"/>
                    </a:ext>
                  </a:extLst>
                </a:gridCol>
                <a:gridCol w="1008000">
                  <a:extLst>
                    <a:ext uri="{9D8B030D-6E8A-4147-A177-3AD203B41FA5}">
                      <a16:colId xmlns:a16="http://schemas.microsoft.com/office/drawing/2014/main" val="2821059336"/>
                    </a:ext>
                  </a:extLst>
                </a:gridCol>
                <a:gridCol w="648000">
                  <a:extLst>
                    <a:ext uri="{9D8B030D-6E8A-4147-A177-3AD203B41FA5}">
                      <a16:colId xmlns:a16="http://schemas.microsoft.com/office/drawing/2014/main" val="594502252"/>
                    </a:ext>
                  </a:extLst>
                </a:gridCol>
                <a:gridCol w="1692000">
                  <a:extLst>
                    <a:ext uri="{9D8B030D-6E8A-4147-A177-3AD203B41FA5}">
                      <a16:colId xmlns:a16="http://schemas.microsoft.com/office/drawing/2014/main" val="1702639857"/>
                    </a:ext>
                  </a:extLst>
                </a:gridCol>
                <a:gridCol w="352290">
                  <a:extLst>
                    <a:ext uri="{9D8B030D-6E8A-4147-A177-3AD203B41FA5}">
                      <a16:colId xmlns:a16="http://schemas.microsoft.com/office/drawing/2014/main" val="398880105"/>
                    </a:ext>
                  </a:extLst>
                </a:gridCol>
                <a:gridCol w="3204000">
                  <a:extLst>
                    <a:ext uri="{9D8B030D-6E8A-4147-A177-3AD203B41FA5}">
                      <a16:colId xmlns:a16="http://schemas.microsoft.com/office/drawing/2014/main" val="529358540"/>
                    </a:ext>
                  </a:extLst>
                </a:gridCol>
                <a:gridCol w="352290">
                  <a:extLst>
                    <a:ext uri="{9D8B030D-6E8A-4147-A177-3AD203B41FA5}">
                      <a16:colId xmlns:a16="http://schemas.microsoft.com/office/drawing/2014/main" val="4147649800"/>
                    </a:ext>
                  </a:extLst>
                </a:gridCol>
                <a:gridCol w="3528000">
                  <a:extLst>
                    <a:ext uri="{9D8B030D-6E8A-4147-A177-3AD203B41FA5}">
                      <a16:colId xmlns:a16="http://schemas.microsoft.com/office/drawing/2014/main" val="2750890678"/>
                    </a:ext>
                  </a:extLst>
                </a:gridCol>
              </a:tblGrid>
              <a:tr h="147765">
                <a:tc row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項番</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依頼</a:t>
                      </a:r>
                      <a:endParaRPr kumimoji="1" lang="en-US" altLang="ja-JP" sz="1000" b="0" i="0" u="none" strike="noStrike" cap="none" normalizeH="0" baseline="0" dirty="0">
                        <a:ln>
                          <a:noFill/>
                        </a:ln>
                        <a:solidFill>
                          <a:schemeClr val="tx1"/>
                        </a:solidFill>
                        <a:effectLst/>
                        <a:latin typeface="+mn-lt"/>
                        <a:ea typeface="+mn-ea"/>
                      </a:endParaRPr>
                    </a:p>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a:t>
                      </a:r>
                      <a:endParaRPr kumimoji="1" lang="en-US" altLang="ja-JP" sz="1000" b="0" i="0" u="none" strike="noStrike" cap="none" normalizeH="0" baseline="0" dirty="0">
                        <a:ln>
                          <a:noFill/>
                        </a:ln>
                        <a:solidFill>
                          <a:schemeClr val="tx1"/>
                        </a:solidFill>
                        <a:effectLst/>
                        <a:latin typeface="+mn-lt"/>
                        <a:ea typeface="+mn-ea"/>
                      </a:endParaRPr>
                    </a:p>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結果</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3"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変更区分</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3" hMerge="1">
                  <a:txBody>
                    <a:bodyPr/>
                    <a:lstStyle/>
                    <a:p>
                      <a:endParaRPr kumimoji="1" lang="ja-JP" altLang="en-US"/>
                    </a:p>
                  </a:txBody>
                  <a:tcPr/>
                </a:tc>
                <a:tc row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連携システム</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TlToBr>
                      <a:noFill/>
                    </a:lnTlToBr>
                    <a:lnBlToTr>
                      <a:noFill/>
                    </a:lnBlToTr>
                    <a:solidFill>
                      <a:srgbClr val="99CCFF"/>
                    </a:solidFill>
                  </a:tcPr>
                </a:tc>
                <a:tc gridSpan="5">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機能部間</a:t>
                      </a:r>
                      <a:r>
                        <a:rPr kumimoji="1" lang="en-US" altLang="ja-JP" sz="1000" b="0" i="0" u="none" strike="noStrike" cap="none" normalizeH="0" baseline="0" dirty="0">
                          <a:ln>
                            <a:noFill/>
                          </a:ln>
                          <a:solidFill>
                            <a:schemeClr val="tx1"/>
                          </a:solidFill>
                          <a:effectLst/>
                          <a:latin typeface="+mn-lt"/>
                          <a:ea typeface="+mn-ea"/>
                        </a:rPr>
                        <a:t>IF</a:t>
                      </a:r>
                      <a:endParaRPr kumimoji="1" lang="ja-JP" altLang="en-US" sz="1000" b="0" i="0" u="none" strike="noStrike" cap="none" normalizeH="0" baseline="0" dirty="0">
                        <a:ln>
                          <a:noFill/>
                        </a:ln>
                        <a:solidFill>
                          <a:schemeClr val="tx1"/>
                        </a:solidFill>
                        <a:effectLst/>
                        <a:latin typeface="+mn-lt"/>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endParaRPr kumimoji="1" lang="ja-JP" altLang="en-US"/>
                    </a:p>
                  </a:txBody>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endParaRPr kumimoji="1" lang="ja-JP" altLang="en-US"/>
                    </a:p>
                  </a:txBody>
                  <a:tcPr/>
                </a:tc>
                <a:tc row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備考</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4028239754"/>
                  </a:ext>
                </a:extLst>
              </a:tr>
              <a:tr h="160146">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tc gridSpan="2"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連携先</a:t>
                      </a:r>
                    </a:p>
                  </a:txBody>
                  <a:tcPr marL="45720" marR="45720" anchor="ctr" horzOverflow="overflow">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イベント</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電文</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46431450"/>
                  </a:ext>
                </a:extLst>
              </a:tr>
              <a:tr h="160146">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tc gridSpan="2"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vMerge="1">
                  <a:txBody>
                    <a:bodyPr/>
                    <a:lstStyle/>
                    <a:p>
                      <a:endParaRPr kumimoji="1" lang="ja-JP" altLang="en-US"/>
                    </a:p>
                  </a:txBody>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n-lt"/>
                          <a:ea typeface="+mn-ea"/>
                        </a:rPr>
                        <a:t>イベント</a:t>
                      </a:r>
                      <a:r>
                        <a:rPr kumimoji="1" lang="en-US" altLang="ja-JP" sz="1000" b="0" i="0" u="none" strike="noStrike" cap="none" normalizeH="0" baseline="0" dirty="0">
                          <a:ln>
                            <a:noFill/>
                          </a:ln>
                          <a:solidFill>
                            <a:schemeClr val="tx1"/>
                          </a:solidFill>
                          <a:effectLst/>
                          <a:latin typeface="+mn-lt"/>
                          <a:ea typeface="+mn-ea"/>
                        </a:rPr>
                        <a:t>ID</a:t>
                      </a:r>
                      <a:r>
                        <a:rPr kumimoji="1" lang="ja-JP" altLang="en-US" sz="1000" b="0" i="0" u="none" strike="noStrike" cap="none" normalizeH="0" baseline="0" dirty="0">
                          <a:ln>
                            <a:noFill/>
                          </a:ln>
                          <a:solidFill>
                            <a:schemeClr val="tx1"/>
                          </a:solidFill>
                          <a:effectLst/>
                          <a:latin typeface="+mn-lt"/>
                          <a:ea typeface="+mn-ea"/>
                        </a:rPr>
                        <a:t>：イベント名</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区分</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n-lt"/>
                          <a:ea typeface="+mn-ea"/>
                        </a:rPr>
                        <a:t>電文</a:t>
                      </a:r>
                      <a:r>
                        <a:rPr kumimoji="1" lang="en-US" altLang="ja-JP" sz="1000" b="0" i="0" u="none" strike="noStrike" cap="none" normalizeH="0" baseline="0" dirty="0">
                          <a:ln>
                            <a:noFill/>
                          </a:ln>
                          <a:solidFill>
                            <a:schemeClr val="tx1"/>
                          </a:solidFill>
                          <a:effectLst/>
                          <a:latin typeface="+mn-lt"/>
                          <a:ea typeface="+mn-ea"/>
                        </a:rPr>
                        <a:t>ID</a:t>
                      </a:r>
                      <a:r>
                        <a:rPr kumimoji="1" lang="ja-JP" altLang="en-US" sz="1000" b="0" i="0" u="none" strike="noStrike" cap="none" normalizeH="0" baseline="0" dirty="0">
                          <a:ln>
                            <a:noFill/>
                          </a:ln>
                          <a:solidFill>
                            <a:schemeClr val="tx1"/>
                          </a:solidFill>
                          <a:effectLst/>
                          <a:latin typeface="+mn-lt"/>
                          <a:ea typeface="+mn-ea"/>
                        </a:rPr>
                        <a:t>：電文名：</a:t>
                      </a:r>
                      <a:r>
                        <a:rPr kumimoji="1" lang="en-US" altLang="ja-JP" sz="1000" b="0" i="0" u="none" strike="noStrike" cap="none" normalizeH="0" baseline="0" dirty="0">
                          <a:ln>
                            <a:noFill/>
                          </a:ln>
                          <a:solidFill>
                            <a:schemeClr val="tx1"/>
                          </a:solidFill>
                          <a:effectLst/>
                          <a:latin typeface="+mn-lt"/>
                          <a:ea typeface="+mn-ea"/>
                        </a:rPr>
                        <a:t>【</a:t>
                      </a:r>
                      <a:r>
                        <a:rPr kumimoji="1" lang="ja-JP" altLang="en-US" sz="1000" b="0" i="0" u="none" strike="noStrike" cap="none" normalizeH="0" baseline="0" dirty="0">
                          <a:ln>
                            <a:noFill/>
                          </a:ln>
                          <a:solidFill>
                            <a:schemeClr val="tx1"/>
                          </a:solidFill>
                          <a:effectLst/>
                          <a:latin typeface="+mn-lt"/>
                          <a:ea typeface="+mn-ea"/>
                        </a:rPr>
                        <a:t>送受信</a:t>
                      </a:r>
                      <a:r>
                        <a:rPr kumimoji="1" lang="en-US" altLang="ja-JP" sz="1000" b="0" i="0" u="none" strike="noStrike" cap="none" normalizeH="0" baseline="0" dirty="0">
                          <a:ln>
                            <a:noFill/>
                          </a:ln>
                          <a:solidFill>
                            <a:schemeClr val="tx1"/>
                          </a:solidFill>
                          <a:effectLst/>
                          <a:latin typeface="+mn-lt"/>
                          <a:ea typeface="+mn-ea"/>
                        </a:rPr>
                        <a:t>】</a:t>
                      </a:r>
                      <a:endParaRPr kumimoji="1" lang="ja-JP" altLang="en-US" sz="10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区分</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1556418682"/>
                  </a:ext>
                </a:extLst>
              </a:tr>
              <a:tr h="262056">
                <a:tc>
                  <a:txBody>
                    <a:bodyPr/>
                    <a:lstStyle/>
                    <a:p>
                      <a:pPr algn="r"/>
                      <a:r>
                        <a:rPr lang="en-US" altLang="ja-JP" sz="1000" dirty="0">
                          <a:solidFill>
                            <a:schemeClr val="tx1"/>
                          </a:solidFill>
                          <a:latin typeface="+mn-lt"/>
                          <a:ea typeface="+mn-ea"/>
                        </a:rPr>
                        <a:t>1</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ctr" fontAlgn="t"/>
                      <a:r>
                        <a:rPr lang="ja-JP" altLang="en-US" sz="1000" b="0" i="0" u="none" strike="noStrike" dirty="0">
                          <a:solidFill>
                            <a:schemeClr val="tx1"/>
                          </a:solidFill>
                          <a:effectLst/>
                          <a:latin typeface="+mn-lt"/>
                          <a:ea typeface="+mj-ea"/>
                        </a:rPr>
                        <a:t>依頼</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algn="ctr" fontAlgn="t"/>
                      <a:r>
                        <a:rPr lang="en-US" altLang="ja-JP" sz="1000" b="0" i="0" u="none" strike="noStrike" dirty="0">
                          <a:solidFill>
                            <a:schemeClr val="tx1"/>
                          </a:solidFill>
                          <a:effectLst/>
                          <a:latin typeface="+mn-lt"/>
                          <a:ea typeface="+mj-ea"/>
                        </a:rPr>
                        <a:t>IF</a:t>
                      </a:r>
                      <a:r>
                        <a:rPr lang="ja-JP" altLang="en-US" sz="1000" b="0" i="0" u="none" strike="noStrike" dirty="0">
                          <a:solidFill>
                            <a:schemeClr val="tx1"/>
                          </a:solidFill>
                          <a:effectLst/>
                          <a:latin typeface="+mn-lt"/>
                          <a:ea typeface="+mj-ea"/>
                        </a:rPr>
                        <a:t>変更</a:t>
                      </a: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ja-JP" altLang="en-US" sz="1000" b="0" i="0" u="none" strike="noStrike" dirty="0">
                          <a:solidFill>
                            <a:schemeClr val="tx1"/>
                          </a:solidFill>
                          <a:effectLst/>
                          <a:latin typeface="+mn-lt"/>
                          <a:ea typeface="+mj-ea"/>
                        </a:rPr>
                        <a:t>廃止</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CUSTOM</a:t>
                      </a:r>
                      <a:r>
                        <a:rPr lang="ja-JP" altLang="en-US" sz="1000" dirty="0">
                          <a:solidFill>
                            <a:schemeClr val="tx1"/>
                          </a:solidFill>
                          <a:latin typeface="+mn-lt"/>
                          <a:ea typeface="Meiryo UI" panose="020B0604030504040204" pitchFamily="50" charset="-128"/>
                          <a:cs typeface="Meiryo UI" panose="020B0604030504040204" pitchFamily="50" charset="-128"/>
                        </a:rPr>
                        <a:t>ミニコン</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ー</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ー</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ー</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ー：交換機自動工事要求：</a:t>
                      </a:r>
                      <a:r>
                        <a:rPr lang="en-US" altLang="ja-JP" sz="1000" dirty="0">
                          <a:solidFill>
                            <a:schemeClr val="tx1"/>
                          </a:solidFill>
                          <a:latin typeface="+mn-lt"/>
                          <a:ea typeface="Meiryo UI" panose="020B0604030504040204" pitchFamily="50" charset="-128"/>
                          <a:cs typeface="Meiryo UI" panose="020B0604030504040204" pitchFamily="50" charset="-128"/>
                        </a:rPr>
                        <a:t>【</a:t>
                      </a:r>
                      <a:r>
                        <a:rPr lang="ja-JP" altLang="en-US" sz="1000" dirty="0">
                          <a:solidFill>
                            <a:schemeClr val="tx1"/>
                          </a:solidFill>
                          <a:latin typeface="+mn-lt"/>
                          <a:ea typeface="Meiryo UI" panose="020B0604030504040204" pitchFamily="50" charset="-128"/>
                          <a:cs typeface="Meiryo UI" panose="020B0604030504040204" pitchFamily="50" charset="-128"/>
                        </a:rPr>
                        <a:t>送信</a:t>
                      </a:r>
                      <a:r>
                        <a:rPr lang="en-US" altLang="ja-JP" sz="1000" dirty="0">
                          <a:solidFill>
                            <a:schemeClr val="tx1"/>
                          </a:solidFill>
                          <a:latin typeface="+mn-lt"/>
                          <a:ea typeface="Meiryo UI" panose="020B0604030504040204" pitchFamily="50" charset="-128"/>
                          <a:cs typeface="Meiryo UI" panose="020B0604030504040204" pitchFamily="50" charset="-128"/>
                        </a:rPr>
                        <a:t>】</a:t>
                      </a:r>
                    </a:p>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ー：交換機自動工事要求の共通応答：</a:t>
                      </a:r>
                      <a:r>
                        <a:rPr lang="en-US" altLang="ja-JP" sz="1000" dirty="0">
                          <a:solidFill>
                            <a:schemeClr val="tx1"/>
                          </a:solidFill>
                          <a:latin typeface="+mn-lt"/>
                          <a:ea typeface="Meiryo UI" panose="020B0604030504040204" pitchFamily="50" charset="-128"/>
                          <a:cs typeface="Meiryo UI" panose="020B0604030504040204" pitchFamily="50" charset="-128"/>
                        </a:rPr>
                        <a:t>【</a:t>
                      </a:r>
                      <a:r>
                        <a:rPr lang="ja-JP" altLang="en-US" sz="1000" dirty="0">
                          <a:solidFill>
                            <a:schemeClr val="tx1"/>
                          </a:solidFill>
                          <a:latin typeface="+mn-lt"/>
                          <a:ea typeface="Meiryo UI" panose="020B0604030504040204" pitchFamily="50" charset="-128"/>
                          <a:cs typeface="Meiryo UI" panose="020B0604030504040204" pitchFamily="50" charset="-128"/>
                        </a:rPr>
                        <a:t>受信</a:t>
                      </a:r>
                      <a:r>
                        <a:rPr lang="en-US" altLang="ja-JP" sz="1000" dirty="0">
                          <a:solidFill>
                            <a:schemeClr val="tx1"/>
                          </a:solidFill>
                          <a:latin typeface="+mn-lt"/>
                          <a:ea typeface="Meiryo UI" panose="020B0604030504040204" pitchFamily="50" charset="-128"/>
                          <a:cs typeface="Meiryo UI" panose="020B0604030504040204" pitchFamily="50" charset="-128"/>
                        </a:rPr>
                        <a:t>】</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既存</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extLst>
                  <a:ext uri="{0D108BD9-81ED-4DB2-BD59-A6C34878D82A}">
                    <a16:rowId xmlns:a16="http://schemas.microsoft.com/office/drawing/2014/main" val="396258787"/>
                  </a:ext>
                </a:extLst>
              </a:tr>
              <a:tr h="262056">
                <a:tc>
                  <a:txBody>
                    <a:bodyPr/>
                    <a:lstStyle/>
                    <a:p>
                      <a:pPr algn="r"/>
                      <a:r>
                        <a:rPr lang="en-US" altLang="ja-JP" sz="1000" dirty="0">
                          <a:solidFill>
                            <a:schemeClr val="tx1"/>
                          </a:solidFill>
                          <a:latin typeface="+mn-lt"/>
                          <a:ea typeface="+mn-ea"/>
                        </a:rPr>
                        <a:t>2</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pPr algn="l" fontAlgn="t"/>
                      <a:endParaRPr lang="ja-JP" altLang="en-US" sz="1050" b="0" i="0" u="none" strike="noStrike" dirty="0">
                        <a:solidFill>
                          <a:schemeClr val="tx1"/>
                        </a:solidFill>
                        <a:effectLst/>
                        <a:latin typeface="+mn-lt"/>
                        <a:ea typeface="+mj-ea"/>
                      </a:endParaRP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ja-JP" altLang="en-US" sz="1000" b="0" i="0" u="none" strike="noStrike" dirty="0">
                          <a:solidFill>
                            <a:schemeClr val="tx1"/>
                          </a:solidFill>
                          <a:effectLst/>
                          <a:latin typeface="+mn-lt"/>
                          <a:ea typeface="+mj-ea"/>
                        </a:rPr>
                        <a:t>追加</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BB-CASTAR</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オーダ制御</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10182</a:t>
                      </a:r>
                      <a:r>
                        <a:rPr lang="ja-JP" altLang="en-US" sz="1000" dirty="0">
                          <a:solidFill>
                            <a:schemeClr val="tx1"/>
                          </a:solidFill>
                          <a:latin typeface="+mn-lt"/>
                          <a:ea typeface="Meiryo UI" panose="020B0604030504040204" pitchFamily="50" charset="-128"/>
                          <a:cs typeface="Meiryo UI" panose="020B0604030504040204" pitchFamily="50" charset="-128"/>
                        </a:rPr>
                        <a:t>：ひかり電話工事依頼</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既存</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3520</a:t>
                      </a:r>
                      <a:r>
                        <a:rPr lang="ja-JP" altLang="en-US" sz="1000" dirty="0">
                          <a:solidFill>
                            <a:schemeClr val="tx1"/>
                          </a:solidFill>
                          <a:latin typeface="+mn-lt"/>
                          <a:ea typeface="Meiryo UI" panose="020B0604030504040204" pitchFamily="50" charset="-128"/>
                          <a:cs typeface="Meiryo UI" panose="020B0604030504040204" pitchFamily="50" charset="-128"/>
                        </a:rPr>
                        <a:t>：ひかり電話工事（番ポ工事）依頼　　　　：</a:t>
                      </a:r>
                      <a:r>
                        <a:rPr lang="en-US" altLang="ja-JP" sz="1000" dirty="0">
                          <a:solidFill>
                            <a:schemeClr val="tx1"/>
                          </a:solidFill>
                          <a:latin typeface="+mn-lt"/>
                          <a:ea typeface="Meiryo UI" panose="020B0604030504040204" pitchFamily="50" charset="-128"/>
                          <a:cs typeface="Meiryo UI" panose="020B0604030504040204" pitchFamily="50" charset="-128"/>
                        </a:rPr>
                        <a:t>【</a:t>
                      </a:r>
                      <a:r>
                        <a:rPr lang="ja-JP" altLang="en-US" sz="1000" dirty="0">
                          <a:solidFill>
                            <a:schemeClr val="tx1"/>
                          </a:solidFill>
                          <a:latin typeface="+mn-lt"/>
                          <a:ea typeface="Meiryo UI" panose="020B0604030504040204" pitchFamily="50" charset="-128"/>
                          <a:cs typeface="Meiryo UI" panose="020B0604030504040204" pitchFamily="50" charset="-128"/>
                        </a:rPr>
                        <a:t>送信</a:t>
                      </a:r>
                      <a:r>
                        <a:rPr lang="en-US" altLang="ja-JP" sz="1000" dirty="0">
                          <a:solidFill>
                            <a:schemeClr val="tx1"/>
                          </a:solidFill>
                          <a:latin typeface="+mn-lt"/>
                          <a:ea typeface="Meiryo UI" panose="020B0604030504040204" pitchFamily="50" charset="-128"/>
                          <a:cs typeface="Meiryo UI" panose="020B0604030504040204" pitchFamily="50" charset="-128"/>
                        </a:rPr>
                        <a:t>】</a:t>
                      </a:r>
                    </a:p>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3530</a:t>
                      </a:r>
                      <a:r>
                        <a:rPr lang="ja-JP" altLang="en-US" sz="1000" dirty="0">
                          <a:solidFill>
                            <a:schemeClr val="tx1"/>
                          </a:solidFill>
                          <a:latin typeface="+mn-lt"/>
                          <a:ea typeface="Meiryo UI" panose="020B0604030504040204" pitchFamily="50" charset="-128"/>
                          <a:cs typeface="Meiryo UI" panose="020B0604030504040204" pitchFamily="50" charset="-128"/>
                        </a:rPr>
                        <a:t>：ひかり電話工事（番ポ工事）依頼の</a:t>
                      </a:r>
                      <a:r>
                        <a:rPr lang="en-US" altLang="ja-JP" sz="1000" dirty="0">
                          <a:solidFill>
                            <a:schemeClr val="tx1"/>
                          </a:solidFill>
                          <a:latin typeface="+mn-lt"/>
                          <a:ea typeface="Meiryo UI" panose="020B0604030504040204" pitchFamily="50" charset="-128"/>
                          <a:cs typeface="Meiryo UI" panose="020B0604030504040204" pitchFamily="50" charset="-128"/>
                        </a:rPr>
                        <a:t>ACK</a:t>
                      </a:r>
                      <a:r>
                        <a:rPr lang="ja-JP" altLang="en-US" sz="1000" dirty="0">
                          <a:solidFill>
                            <a:schemeClr val="tx1"/>
                          </a:solidFill>
                          <a:latin typeface="+mn-lt"/>
                          <a:ea typeface="Meiryo UI" panose="020B0604030504040204" pitchFamily="50" charset="-128"/>
                          <a:cs typeface="Meiryo UI" panose="020B0604030504040204" pitchFamily="50" charset="-128"/>
                        </a:rPr>
                        <a:t>：</a:t>
                      </a:r>
                      <a:r>
                        <a:rPr lang="en-US" altLang="ja-JP" sz="1000" dirty="0">
                          <a:solidFill>
                            <a:schemeClr val="tx1"/>
                          </a:solidFill>
                          <a:latin typeface="+mn-lt"/>
                          <a:ea typeface="Meiryo UI" panose="020B0604030504040204" pitchFamily="50" charset="-128"/>
                          <a:cs typeface="Meiryo UI" panose="020B0604030504040204" pitchFamily="50" charset="-128"/>
                        </a:rPr>
                        <a:t>【</a:t>
                      </a:r>
                      <a:r>
                        <a:rPr lang="ja-JP" altLang="en-US" sz="1000" dirty="0">
                          <a:solidFill>
                            <a:schemeClr val="tx1"/>
                          </a:solidFill>
                          <a:latin typeface="+mn-lt"/>
                          <a:ea typeface="Meiryo UI" panose="020B0604030504040204" pitchFamily="50" charset="-128"/>
                          <a:cs typeface="Meiryo UI" panose="020B0604030504040204" pitchFamily="50" charset="-128"/>
                        </a:rPr>
                        <a:t>受信</a:t>
                      </a:r>
                      <a:r>
                        <a:rPr lang="en-US" altLang="ja-JP" sz="1000" dirty="0">
                          <a:solidFill>
                            <a:schemeClr val="tx1"/>
                          </a:solidFill>
                          <a:latin typeface="+mn-lt"/>
                          <a:ea typeface="Meiryo UI" panose="020B0604030504040204" pitchFamily="50" charset="-128"/>
                          <a:cs typeface="Meiryo UI" panose="020B0604030504040204" pitchFamily="50" charset="-128"/>
                        </a:rPr>
                        <a:t>】</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新規</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28412909"/>
                  </a:ext>
                </a:extLst>
              </a:tr>
              <a:tr h="262056">
                <a:tc>
                  <a:txBody>
                    <a:bodyPr/>
                    <a:lstStyle/>
                    <a:p>
                      <a:pPr algn="r"/>
                      <a:r>
                        <a:rPr lang="en-US" altLang="ja-JP" sz="1000" dirty="0">
                          <a:solidFill>
                            <a:schemeClr val="tx1"/>
                          </a:solidFill>
                          <a:latin typeface="+mn-lt"/>
                          <a:ea typeface="+mn-ea"/>
                        </a:rPr>
                        <a:t>3</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fontAlgn="t"/>
                      <a:r>
                        <a:rPr lang="ja-JP" altLang="en-US" sz="1000" b="0" i="0" u="none" strike="noStrike" dirty="0">
                          <a:solidFill>
                            <a:schemeClr val="tx1"/>
                          </a:solidFill>
                          <a:effectLst/>
                          <a:latin typeface="+mn-lt"/>
                          <a:ea typeface="+mj-ea"/>
                        </a:rPr>
                        <a:t>結果</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en-US" altLang="ja-JP" sz="1000" b="0" i="0" u="none" strike="noStrike" dirty="0">
                          <a:solidFill>
                            <a:schemeClr val="tx1"/>
                          </a:solidFill>
                          <a:effectLst/>
                          <a:latin typeface="+mn-lt"/>
                          <a:ea typeface="+mj-ea"/>
                        </a:rPr>
                        <a:t>IF</a:t>
                      </a:r>
                      <a:r>
                        <a:rPr lang="ja-JP" altLang="en-US" sz="1000" b="0" i="0" u="none" strike="noStrike" dirty="0">
                          <a:solidFill>
                            <a:schemeClr val="tx1"/>
                          </a:solidFill>
                          <a:effectLst/>
                          <a:latin typeface="+mn-lt"/>
                          <a:ea typeface="+mj-ea"/>
                        </a:rPr>
                        <a:t>追加</a:t>
                      </a: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ja-JP" altLang="en-US" sz="1000" b="0" i="0" u="none" strike="noStrike" dirty="0">
                          <a:solidFill>
                            <a:schemeClr val="tx1"/>
                          </a:solidFill>
                          <a:effectLst/>
                          <a:latin typeface="+mn-lt"/>
                          <a:ea typeface="+mj-ea"/>
                        </a:rPr>
                        <a:t>追加</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BB-CASTAR</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オーダ制御</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10282</a:t>
                      </a:r>
                      <a:r>
                        <a:rPr lang="ja-JP" altLang="en-US" sz="1000" dirty="0">
                          <a:solidFill>
                            <a:schemeClr val="tx1"/>
                          </a:solidFill>
                          <a:latin typeface="+mn-lt"/>
                          <a:ea typeface="Meiryo UI" panose="020B0604030504040204" pitchFamily="50" charset="-128"/>
                          <a:cs typeface="Meiryo UI" panose="020B0604030504040204" pitchFamily="50" charset="-128"/>
                        </a:rPr>
                        <a:t>：ひかり電話工事結果</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既存</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2920</a:t>
                      </a:r>
                      <a:r>
                        <a:rPr lang="ja-JP" altLang="en-US" sz="1000" dirty="0">
                          <a:solidFill>
                            <a:schemeClr val="tx1"/>
                          </a:solidFill>
                          <a:latin typeface="+mn-lt"/>
                          <a:ea typeface="Meiryo UI" panose="020B0604030504040204" pitchFamily="50" charset="-128"/>
                          <a:cs typeface="Meiryo UI" panose="020B0604030504040204" pitchFamily="50" charset="-128"/>
                        </a:rPr>
                        <a:t>：ひかり電話工事（番ポ工事）結果　　　　：</a:t>
                      </a:r>
                      <a:r>
                        <a:rPr lang="en-US" altLang="ja-JP" sz="1000" dirty="0">
                          <a:solidFill>
                            <a:schemeClr val="tx1"/>
                          </a:solidFill>
                          <a:latin typeface="+mn-lt"/>
                          <a:ea typeface="Meiryo UI" panose="020B0604030504040204" pitchFamily="50" charset="-128"/>
                          <a:cs typeface="Meiryo UI" panose="020B0604030504040204" pitchFamily="50" charset="-128"/>
                        </a:rPr>
                        <a:t>【</a:t>
                      </a:r>
                      <a:r>
                        <a:rPr lang="ja-JP" altLang="en-US" sz="1000" dirty="0">
                          <a:solidFill>
                            <a:schemeClr val="tx1"/>
                          </a:solidFill>
                          <a:latin typeface="+mn-lt"/>
                          <a:ea typeface="Meiryo UI" panose="020B0604030504040204" pitchFamily="50" charset="-128"/>
                          <a:cs typeface="Meiryo UI" panose="020B0604030504040204" pitchFamily="50" charset="-128"/>
                        </a:rPr>
                        <a:t>受信</a:t>
                      </a:r>
                      <a:r>
                        <a:rPr lang="en-US" altLang="ja-JP" sz="1000" dirty="0">
                          <a:solidFill>
                            <a:schemeClr val="tx1"/>
                          </a:solidFill>
                          <a:latin typeface="+mn-lt"/>
                          <a:ea typeface="Meiryo UI" panose="020B0604030504040204" pitchFamily="50" charset="-128"/>
                          <a:cs typeface="Meiryo UI" panose="020B0604030504040204" pitchFamily="50" charset="-128"/>
                        </a:rPr>
                        <a:t>】</a:t>
                      </a:r>
                    </a:p>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1000" dirty="0">
                          <a:solidFill>
                            <a:schemeClr val="tx1"/>
                          </a:solidFill>
                          <a:latin typeface="+mn-lt"/>
                          <a:ea typeface="Meiryo UI" panose="020B0604030504040204" pitchFamily="50" charset="-128"/>
                          <a:cs typeface="Meiryo UI" panose="020B0604030504040204" pitchFamily="50" charset="-128"/>
                        </a:rPr>
                        <a:t>2930</a:t>
                      </a:r>
                      <a:r>
                        <a:rPr lang="ja-JP" altLang="en-US" sz="1000" dirty="0">
                          <a:solidFill>
                            <a:schemeClr val="tx1"/>
                          </a:solidFill>
                          <a:latin typeface="+mn-lt"/>
                          <a:ea typeface="Meiryo UI" panose="020B0604030504040204" pitchFamily="50" charset="-128"/>
                          <a:cs typeface="Meiryo UI" panose="020B0604030504040204" pitchFamily="50" charset="-128"/>
                        </a:rPr>
                        <a:t>：ひかり電話工事（番ポ工事）結果の</a:t>
                      </a:r>
                      <a:r>
                        <a:rPr lang="en-US" altLang="ja-JP" sz="1000" dirty="0">
                          <a:solidFill>
                            <a:schemeClr val="tx1"/>
                          </a:solidFill>
                          <a:latin typeface="+mn-lt"/>
                          <a:ea typeface="Meiryo UI" panose="020B0604030504040204" pitchFamily="50" charset="-128"/>
                          <a:cs typeface="Meiryo UI" panose="020B0604030504040204" pitchFamily="50" charset="-128"/>
                        </a:rPr>
                        <a:t>ACK</a:t>
                      </a:r>
                      <a:r>
                        <a:rPr lang="ja-JP" altLang="en-US" sz="1000" dirty="0">
                          <a:solidFill>
                            <a:schemeClr val="tx1"/>
                          </a:solidFill>
                          <a:latin typeface="+mn-lt"/>
                          <a:ea typeface="Meiryo UI" panose="020B0604030504040204" pitchFamily="50" charset="-128"/>
                          <a:cs typeface="Meiryo UI" panose="020B0604030504040204" pitchFamily="50" charset="-128"/>
                        </a:rPr>
                        <a:t>：</a:t>
                      </a:r>
                      <a:r>
                        <a:rPr lang="en-US" altLang="ja-JP" sz="1000" dirty="0">
                          <a:solidFill>
                            <a:schemeClr val="tx1"/>
                          </a:solidFill>
                          <a:latin typeface="+mn-lt"/>
                          <a:ea typeface="Meiryo UI" panose="020B0604030504040204" pitchFamily="50" charset="-128"/>
                          <a:cs typeface="Meiryo UI" panose="020B0604030504040204" pitchFamily="50" charset="-128"/>
                        </a:rPr>
                        <a:t>【</a:t>
                      </a:r>
                      <a:r>
                        <a:rPr lang="ja-JP" altLang="en-US" sz="1000" dirty="0">
                          <a:solidFill>
                            <a:schemeClr val="tx1"/>
                          </a:solidFill>
                          <a:latin typeface="+mn-lt"/>
                          <a:ea typeface="Meiryo UI" panose="020B0604030504040204" pitchFamily="50" charset="-128"/>
                          <a:cs typeface="Meiryo UI" panose="020B0604030504040204" pitchFamily="50" charset="-128"/>
                        </a:rPr>
                        <a:t>送信</a:t>
                      </a:r>
                      <a:r>
                        <a:rPr lang="en-US" altLang="ja-JP" sz="1000" dirty="0">
                          <a:solidFill>
                            <a:schemeClr val="tx1"/>
                          </a:solidFill>
                          <a:latin typeface="+mn-lt"/>
                          <a:ea typeface="Meiryo UI" panose="020B0604030504040204" pitchFamily="50" charset="-128"/>
                          <a:cs typeface="Meiryo UI" panose="020B0604030504040204" pitchFamily="50" charset="-128"/>
                        </a:rPr>
                        <a:t>】</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新規</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lt"/>
                          <a:ea typeface="Meiryo UI" panose="020B0604030504040204" pitchFamily="50" charset="-128"/>
                          <a:cs typeface="Meiryo UI" panose="020B0604030504040204" pitchFamily="50" charset="-128"/>
                        </a:rPr>
                        <a:t>電文</a:t>
                      </a:r>
                      <a:r>
                        <a:rPr lang="en-US" altLang="ja-JP" sz="1000" dirty="0">
                          <a:solidFill>
                            <a:schemeClr val="tx1"/>
                          </a:solidFill>
                          <a:latin typeface="+mn-lt"/>
                          <a:ea typeface="Meiryo UI" panose="020B0604030504040204" pitchFamily="50" charset="-128"/>
                          <a:cs typeface="Meiryo UI" panose="020B0604030504040204" pitchFamily="50" charset="-128"/>
                        </a:rPr>
                        <a:t>ID2920</a:t>
                      </a:r>
                      <a:r>
                        <a:rPr lang="ja-JP" altLang="en-US" sz="1000" dirty="0">
                          <a:solidFill>
                            <a:schemeClr val="tx1"/>
                          </a:solidFill>
                          <a:latin typeface="+mn-lt"/>
                          <a:ea typeface="Meiryo UI" panose="020B0604030504040204" pitchFamily="50" charset="-128"/>
                          <a:cs typeface="Meiryo UI" panose="020B0604030504040204" pitchFamily="50" charset="-128"/>
                        </a:rPr>
                        <a:t>：事業者情報と工事結果情報のいずれかが流通する</a:t>
                      </a:r>
                      <a:endParaRPr lang="en-US" altLang="ja-JP" sz="10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2186571"/>
                  </a:ext>
                </a:extLst>
              </a:tr>
            </a:tbl>
          </a:graphicData>
        </a:graphic>
      </p:graphicFrame>
    </p:spTree>
    <p:extLst>
      <p:ext uri="{BB962C8B-B14F-4D97-AF65-F5344CB8AC3E}">
        <p14:creationId xmlns:p14="http://schemas.microsoft.com/office/powerpoint/2010/main" val="76172809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085FF1B5-BBFD-035E-DF96-1CBEFF636653}"/>
              </a:ext>
            </a:extLst>
          </p:cNvPr>
          <p:cNvGraphicFramePr>
            <a:graphicFrameLocks noGrp="1"/>
          </p:cNvGraphicFramePr>
          <p:nvPr>
            <p:extLst>
              <p:ext uri="{D42A27DB-BD31-4B8C-83A1-F6EECF244321}">
                <p14:modId xmlns:p14="http://schemas.microsoft.com/office/powerpoint/2010/main" val="3861122817"/>
              </p:ext>
            </p:extLst>
          </p:nvPr>
        </p:nvGraphicFramePr>
        <p:xfrm>
          <a:off x="297547" y="1776264"/>
          <a:ext cx="12224653" cy="7098718"/>
        </p:xfrm>
        <a:graphic>
          <a:graphicData uri="http://schemas.openxmlformats.org/drawingml/2006/table">
            <a:tbl>
              <a:tblPr/>
              <a:tblGrid>
                <a:gridCol w="12224653">
                  <a:extLst>
                    <a:ext uri="{9D8B030D-6E8A-4147-A177-3AD203B41FA5}">
                      <a16:colId xmlns:a16="http://schemas.microsoft.com/office/drawing/2014/main" val="20000"/>
                    </a:ext>
                  </a:extLst>
                </a:gridCol>
              </a:tblGrid>
              <a:tr h="360040">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電話番号表示画面</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73867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2" name="図 11">
            <a:extLst>
              <a:ext uri="{FF2B5EF4-FFF2-40B4-BE49-F238E27FC236}">
                <a16:creationId xmlns:a16="http://schemas.microsoft.com/office/drawing/2014/main" id="{00000000-0008-0000-0200-000004000000}"/>
              </a:ext>
            </a:extLst>
          </p:cNvPr>
          <p:cNvPicPr>
            <a:picLocks noChangeAspect="1"/>
          </p:cNvPicPr>
          <p:nvPr/>
        </p:nvPicPr>
        <p:blipFill>
          <a:blip r:embed="rId2"/>
          <a:stretch>
            <a:fillRect/>
          </a:stretch>
        </p:blipFill>
        <p:spPr>
          <a:xfrm>
            <a:off x="582907" y="2654303"/>
            <a:ext cx="7074309" cy="4794337"/>
          </a:xfrm>
          <a:prstGeom prst="rect">
            <a:avLst/>
          </a:prstGeom>
          <a:ln>
            <a:solidFill>
              <a:schemeClr val="tx1"/>
            </a:solidFill>
          </a:ln>
        </p:spPr>
      </p:pic>
      <p:sp>
        <p:nvSpPr>
          <p:cNvPr id="3" name="スライド番号プレースホルダー 2">
            <a:extLst>
              <a:ext uri="{FF2B5EF4-FFF2-40B4-BE49-F238E27FC236}">
                <a16:creationId xmlns:a16="http://schemas.microsoft.com/office/drawing/2014/main" id="{7B35FB51-0D06-B20F-CF33-72EEF157968A}"/>
              </a:ext>
            </a:extLst>
          </p:cNvPr>
          <p:cNvSpPr>
            <a:spLocks noGrp="1"/>
          </p:cNvSpPr>
          <p:nvPr>
            <p:ph type="sldNum" sz="quarter" idx="4"/>
          </p:nvPr>
        </p:nvSpPr>
        <p:spPr/>
        <p:txBody>
          <a:bodyPr/>
          <a:lstStyle/>
          <a:p>
            <a:r>
              <a:rPr lang="en-US" altLang="ja-JP"/>
              <a:t>01.3-</a:t>
            </a:r>
            <a:fld id="{4C5E2FD1-144F-442B-9A84-40AAF03513A2}" type="slidenum">
              <a:rPr lang="en-US" altLang="ja-JP" smtClean="0"/>
              <a:pPr/>
              <a:t>20</a:t>
            </a:fld>
            <a:endParaRPr lang="en-US" altLang="ja-JP" dirty="0"/>
          </a:p>
        </p:txBody>
      </p:sp>
      <p:sp>
        <p:nvSpPr>
          <p:cNvPr id="4" name="コンテンツ プレースホルダー 5">
            <a:extLst>
              <a:ext uri="{FF2B5EF4-FFF2-40B4-BE49-F238E27FC236}">
                <a16:creationId xmlns:a16="http://schemas.microsoft.com/office/drawing/2014/main" id="{04EB606C-6C5C-56E8-2696-18C1C5A3D82D}"/>
              </a:ext>
            </a:extLst>
          </p:cNvPr>
          <p:cNvSpPr>
            <a:spLocks noGrp="1"/>
          </p:cNvSpPr>
          <p:nvPr>
            <p:ph sz="quarter" idx="10"/>
          </p:nvPr>
        </p:nvSpPr>
        <p:spPr>
          <a:xfrm>
            <a:off x="190110" y="660139"/>
            <a:ext cx="12456000" cy="972109"/>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サーバ（１７／２１）</a:t>
            </a:r>
          </a:p>
          <a:p>
            <a:pPr fontAlgn="auto">
              <a:spcBef>
                <a:spcPts val="0"/>
              </a:spcBef>
              <a:spcAft>
                <a:spcPts val="0"/>
              </a:spcAft>
              <a:defRPr/>
            </a:pPr>
            <a:r>
              <a:rPr lang="ja-JP" altLang="en-US" dirty="0">
                <a:latin typeface="+mn-ea"/>
              </a:rPr>
              <a:t>　</a:t>
            </a:r>
            <a:r>
              <a:rPr lang="en-US" altLang="ja-JP" u="sng" dirty="0">
                <a:latin typeface="+mn-ea"/>
              </a:rPr>
              <a:t>【</a:t>
            </a:r>
            <a:r>
              <a:rPr lang="ja-JP" altLang="en-US" u="sng" dirty="0">
                <a:latin typeface="+mn-ea"/>
              </a:rPr>
              <a:t>ひかり電話ポートイン：有派遣工事、メタル電話ポートイン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rPr>
              <a:t>【</a:t>
            </a:r>
            <a:r>
              <a:rPr lang="ja-JP" altLang="en-US" sz="1050" dirty="0">
                <a:latin typeface="+mn-ea"/>
                <a:ea typeface="+mn-ea"/>
              </a:rPr>
              <a:t>ウ</a:t>
            </a:r>
            <a:r>
              <a:rPr lang="en-US" altLang="ja-JP" sz="1050" dirty="0">
                <a:latin typeface="+mn-ea"/>
                <a:ea typeface="+mn-ea"/>
              </a:rPr>
              <a:t>】【</a:t>
            </a:r>
            <a:r>
              <a:rPr lang="ja-JP" altLang="en-US" sz="1050" dirty="0">
                <a:latin typeface="+mn-ea"/>
                <a:ea typeface="+mn-ea"/>
              </a:rPr>
              <a:t>カ</a:t>
            </a:r>
            <a:r>
              <a:rPr lang="en-US" altLang="ja-JP" sz="1050" dirty="0">
                <a:latin typeface="+mn-ea"/>
                <a:ea typeface="+mn-ea"/>
              </a:rPr>
              <a:t>】【F】</a:t>
            </a:r>
            <a:r>
              <a:rPr lang="ja-JP" altLang="en-US" sz="1050" dirty="0">
                <a:latin typeface="+mn-ea"/>
                <a:ea typeface="+mn-ea"/>
              </a:rPr>
              <a:t>番ポ自動工事結果参照画面、電話番号表示画面を新規に追加し、</a:t>
            </a:r>
            <a:r>
              <a:rPr lang="en-US" altLang="ja-JP" sz="1050" dirty="0">
                <a:latin typeface="+mn-ea"/>
                <a:ea typeface="+mn-ea"/>
              </a:rPr>
              <a:t>BB-CASTAR</a:t>
            </a:r>
            <a:r>
              <a:rPr lang="ja-JP" altLang="en-US" sz="1050" dirty="0">
                <a:latin typeface="+mn-ea"/>
                <a:ea typeface="+mn-ea"/>
              </a:rPr>
              <a:t>から受信した着信試験用の電話番号、番号取得事業者の連絡先情報等、番ポ工事結果の全件表示を可能とする（最大</a:t>
            </a:r>
            <a:r>
              <a:rPr lang="en-US" altLang="ja-JP" sz="1050" dirty="0">
                <a:latin typeface="+mn-ea"/>
                <a:ea typeface="+mn-ea"/>
              </a:rPr>
              <a:t>300</a:t>
            </a:r>
            <a:r>
              <a:rPr lang="ja-JP" altLang="en-US" sz="1050" dirty="0">
                <a:latin typeface="+mn-ea"/>
                <a:ea typeface="+mn-ea"/>
              </a:rPr>
              <a:t>電番）</a:t>
            </a:r>
            <a:endParaRPr lang="en-US" altLang="ja-JP" sz="1050" dirty="0">
              <a:latin typeface="+mn-ea"/>
              <a:ea typeface="+mn-ea"/>
            </a:endParaRPr>
          </a:p>
          <a:p>
            <a:r>
              <a:rPr lang="ja-JP" altLang="en-US" dirty="0">
                <a:latin typeface="+mn-ea"/>
              </a:rPr>
              <a:t>　　</a:t>
            </a:r>
            <a:r>
              <a:rPr lang="ja-JP" altLang="en-US" sz="1050" dirty="0">
                <a:latin typeface="+mn-lt"/>
                <a:ea typeface="+mn-ea"/>
              </a:rPr>
              <a:t>電話番号表示画面のイメージを以下に示す</a:t>
            </a:r>
            <a:endParaRPr lang="ja-JP" altLang="en-US" dirty="0">
              <a:latin typeface="+mn-ea"/>
            </a:endParaRPr>
          </a:p>
          <a:p>
            <a:endParaRPr lang="en-US" altLang="ja-JP" dirty="0">
              <a:latin typeface="+mn-ea"/>
            </a:endParaRPr>
          </a:p>
        </p:txBody>
      </p:sp>
      <p:sp>
        <p:nvSpPr>
          <p:cNvPr id="9" name="AutoShape 81">
            <a:extLst>
              <a:ext uri="{FF2B5EF4-FFF2-40B4-BE49-F238E27FC236}">
                <a16:creationId xmlns:a16="http://schemas.microsoft.com/office/drawing/2014/main" id="{781A174B-B2BB-6A5C-F742-95E4DB0BCC9C}"/>
              </a:ext>
            </a:extLst>
          </p:cNvPr>
          <p:cNvSpPr>
            <a:spLocks/>
          </p:cNvSpPr>
          <p:nvPr/>
        </p:nvSpPr>
        <p:spPr bwMode="auto">
          <a:xfrm>
            <a:off x="8161992" y="2712369"/>
            <a:ext cx="3855432" cy="360040"/>
          </a:xfrm>
          <a:prstGeom prst="borderCallout2">
            <a:avLst>
              <a:gd name="adj1" fmla="val 27864"/>
              <a:gd name="adj2" fmla="val -794"/>
              <a:gd name="adj3" fmla="val 175796"/>
              <a:gd name="adj4" fmla="val -7551"/>
              <a:gd name="adj5" fmla="val 179239"/>
              <a:gd name="adj6" fmla="val -150705"/>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lgn="l" defTabSz="649288"/>
            <a:r>
              <a:rPr lang="ja-JP" altLang="en-US" sz="1000" dirty="0">
                <a:latin typeface="+mn-ea"/>
                <a:ea typeface="+mn-ea"/>
              </a:rPr>
              <a:t>・電話番号の件数に応じて</a:t>
            </a:r>
            <a:r>
              <a:rPr lang="en-US" altLang="ja-JP" sz="1000" dirty="0">
                <a:latin typeface="+mn-ea"/>
                <a:ea typeface="+mn-ea"/>
              </a:rPr>
              <a:t>100</a:t>
            </a:r>
            <a:r>
              <a:rPr lang="ja-JP" altLang="en-US" sz="1000" dirty="0">
                <a:latin typeface="+mn-ea"/>
                <a:ea typeface="+mn-ea"/>
              </a:rPr>
              <a:t>件単位でタブを表示する</a:t>
            </a:r>
          </a:p>
        </p:txBody>
      </p:sp>
      <p:sp>
        <p:nvSpPr>
          <p:cNvPr id="10" name="AutoShape 81">
            <a:extLst>
              <a:ext uri="{FF2B5EF4-FFF2-40B4-BE49-F238E27FC236}">
                <a16:creationId xmlns:a16="http://schemas.microsoft.com/office/drawing/2014/main" id="{F6BE2A86-9C47-4B4A-CC3D-EF8A631BED99}"/>
              </a:ext>
            </a:extLst>
          </p:cNvPr>
          <p:cNvSpPr>
            <a:spLocks/>
          </p:cNvSpPr>
          <p:nvPr/>
        </p:nvSpPr>
        <p:spPr bwMode="auto">
          <a:xfrm>
            <a:off x="8161992" y="3576464"/>
            <a:ext cx="3855432" cy="1872208"/>
          </a:xfrm>
          <a:prstGeom prst="borderCallout2">
            <a:avLst>
              <a:gd name="adj1" fmla="val 27864"/>
              <a:gd name="adj2" fmla="val -794"/>
              <a:gd name="adj3" fmla="val 28034"/>
              <a:gd name="adj4" fmla="val -8984"/>
              <a:gd name="adj5" fmla="val 60196"/>
              <a:gd name="adj6" fmla="val -20057"/>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marL="88900" indent="-88900" algn="l" defTabSz="649288"/>
            <a:r>
              <a:rPr lang="ja-JP" altLang="en-US" sz="1000" dirty="0">
                <a:latin typeface="+mn-ea"/>
                <a:ea typeface="+mn-ea"/>
              </a:rPr>
              <a:t>・番ポ自動工事結果参照画面で選択した移転元事業者</a:t>
            </a:r>
            <a:r>
              <a:rPr lang="en-US" altLang="ja-JP" sz="1000" dirty="0">
                <a:latin typeface="+mn-ea"/>
                <a:ea typeface="+mn-ea"/>
              </a:rPr>
              <a:t>-</a:t>
            </a:r>
            <a:r>
              <a:rPr lang="ja-JP" altLang="en-US" sz="1000" dirty="0">
                <a:latin typeface="+mn-ea"/>
                <a:ea typeface="+mn-ea"/>
              </a:rPr>
              <a:t>番号取得事業者の組合せに対する全電話番号を</a:t>
            </a:r>
            <a:r>
              <a:rPr lang="en-US" altLang="ja-JP" sz="1000" dirty="0">
                <a:latin typeface="+mn-ea"/>
                <a:ea typeface="+mn-ea"/>
              </a:rPr>
              <a:t>100</a:t>
            </a:r>
            <a:r>
              <a:rPr lang="ja-JP" altLang="en-US" sz="1000" dirty="0">
                <a:latin typeface="+mn-ea"/>
                <a:ea typeface="+mn-ea"/>
              </a:rPr>
              <a:t>件ずつ、電話番号の昇順に表示する</a:t>
            </a:r>
            <a:endParaRPr lang="en-US" altLang="ja-JP" sz="1000" dirty="0">
              <a:latin typeface="+mn-ea"/>
              <a:ea typeface="+mn-ea"/>
            </a:endParaRPr>
          </a:p>
          <a:p>
            <a:pPr marL="88900" indent="-88900" algn="l" defTabSz="649288"/>
            <a:endParaRPr lang="en-US" altLang="ja-JP" sz="1000" dirty="0">
              <a:latin typeface="+mn-ea"/>
              <a:ea typeface="+mn-ea"/>
            </a:endParaRPr>
          </a:p>
          <a:p>
            <a:pPr marL="88900" indent="-88900" algn="l" defTabSz="649288"/>
            <a:r>
              <a:rPr lang="ja-JP" altLang="en-US" sz="1000" dirty="0">
                <a:latin typeface="+mn-ea"/>
                <a:ea typeface="+mn-ea"/>
              </a:rPr>
              <a:t>・電話番号は</a:t>
            </a:r>
            <a:r>
              <a:rPr lang="ja-JP" altLang="en-US" sz="1000" dirty="0">
                <a:latin typeface="Meiryo UI"/>
                <a:ea typeface="Meiryo UI"/>
              </a:rPr>
              <a:t>ハイフンあり</a:t>
            </a:r>
            <a:r>
              <a:rPr lang="en-US" altLang="ja-JP" sz="1000" dirty="0">
                <a:latin typeface="Meiryo UI"/>
                <a:ea typeface="Meiryo UI"/>
              </a:rPr>
              <a:t>/</a:t>
            </a:r>
            <a:r>
              <a:rPr lang="ja-JP" altLang="en-US" sz="1000" dirty="0">
                <a:latin typeface="Meiryo UI"/>
                <a:ea typeface="Meiryo UI"/>
              </a:rPr>
              <a:t>なしの両方のケースが存在する</a:t>
            </a:r>
            <a:endParaRPr lang="en-US" altLang="ja-JP" sz="1000" dirty="0">
              <a:latin typeface="+mn-ea"/>
              <a:ea typeface="+mn-ea"/>
            </a:endParaRPr>
          </a:p>
          <a:p>
            <a:pPr algn="l" defTabSz="649288"/>
            <a:endParaRPr lang="ja-JP" altLang="en-US" sz="1000" dirty="0">
              <a:latin typeface="+mn-ea"/>
              <a:ea typeface="+mn-ea"/>
            </a:endParaRPr>
          </a:p>
          <a:p>
            <a:pPr marL="88900" indent="-88900" algn="l" defTabSz="649288"/>
            <a:r>
              <a:rPr lang="ja-JP" altLang="en-US" sz="1000" dirty="0">
                <a:latin typeface="+mn-ea"/>
                <a:ea typeface="+mn-ea"/>
              </a:rPr>
              <a:t>・各電話番号のセル押下により、押下したセルの背景色を変更する（着信試験が終わったことをメモするため）</a:t>
            </a:r>
            <a:endParaRPr lang="en-US" altLang="ja-JP" sz="1000" dirty="0">
              <a:latin typeface="+mn-ea"/>
              <a:ea typeface="+mn-ea"/>
            </a:endParaRPr>
          </a:p>
          <a:p>
            <a:pPr algn="l" defTabSz="649288"/>
            <a:endParaRPr lang="ja-JP" altLang="en-US" sz="1000" dirty="0">
              <a:latin typeface="+mn-ea"/>
              <a:ea typeface="+mn-ea"/>
            </a:endParaRPr>
          </a:p>
          <a:p>
            <a:pPr marL="88900" indent="-88900" algn="l" defTabSz="649288"/>
            <a:r>
              <a:rPr lang="ja-JP" altLang="en-US" sz="1000" dirty="0">
                <a:latin typeface="+mn-ea"/>
                <a:ea typeface="+mn-ea"/>
              </a:rPr>
              <a:t>・セル背景色の変更は保存しない。変更情報は工事順序表示画面で別オーダを選択するかログアウトすることにより失われる</a:t>
            </a:r>
            <a:endParaRPr lang="en-US" altLang="ja-JP" sz="1000" dirty="0">
              <a:latin typeface="+mn-ea"/>
              <a:ea typeface="+mn-ea"/>
            </a:endParaRPr>
          </a:p>
          <a:p>
            <a:pPr marL="88900" indent="-88900" algn="l" defTabSz="649288"/>
            <a:r>
              <a:rPr lang="ja-JP" altLang="en-US" sz="1000" dirty="0">
                <a:latin typeface="+mn-ea"/>
                <a:ea typeface="+mn-ea"/>
              </a:rPr>
              <a:t>　</a:t>
            </a:r>
          </a:p>
        </p:txBody>
      </p:sp>
      <p:sp>
        <p:nvSpPr>
          <p:cNvPr id="11" name="AutoShape 81">
            <a:extLst>
              <a:ext uri="{FF2B5EF4-FFF2-40B4-BE49-F238E27FC236}">
                <a16:creationId xmlns:a16="http://schemas.microsoft.com/office/drawing/2014/main" id="{EEF8AB7A-6BD4-A221-BAC9-D2AAB62E7ACB}"/>
              </a:ext>
            </a:extLst>
          </p:cNvPr>
          <p:cNvSpPr>
            <a:spLocks/>
          </p:cNvSpPr>
          <p:nvPr/>
        </p:nvSpPr>
        <p:spPr bwMode="auto">
          <a:xfrm>
            <a:off x="4293774" y="7650283"/>
            <a:ext cx="3280036" cy="534693"/>
          </a:xfrm>
          <a:prstGeom prst="borderCallout2">
            <a:avLst>
              <a:gd name="adj1" fmla="val 3734"/>
              <a:gd name="adj2" fmla="val 15234"/>
              <a:gd name="adj3" fmla="val -82024"/>
              <a:gd name="adj4" fmla="val 32328"/>
              <a:gd name="adj5" fmla="val -129696"/>
              <a:gd name="adj6" fmla="val 63176"/>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lgn="l" defTabSz="649288"/>
            <a:r>
              <a:rPr lang="en-US" altLang="ja-JP" sz="1000" dirty="0">
                <a:latin typeface="+mn-ea"/>
                <a:ea typeface="+mn-ea"/>
              </a:rPr>
              <a:t>【</a:t>
            </a:r>
            <a:r>
              <a:rPr lang="ja-JP" altLang="en-US" sz="1000" dirty="0">
                <a:latin typeface="+mn-ea"/>
                <a:ea typeface="+mn-ea"/>
              </a:rPr>
              <a:t>閉じる</a:t>
            </a:r>
            <a:r>
              <a:rPr lang="en-US" altLang="ja-JP" sz="1000" dirty="0">
                <a:latin typeface="+mn-ea"/>
                <a:ea typeface="+mn-ea"/>
              </a:rPr>
              <a:t>】</a:t>
            </a:r>
            <a:r>
              <a:rPr lang="ja-JP" altLang="en-US" sz="1000" dirty="0">
                <a:latin typeface="+mn-ea"/>
                <a:ea typeface="+mn-ea"/>
              </a:rPr>
              <a:t>ボタン</a:t>
            </a:r>
            <a:endParaRPr lang="en-US" altLang="ja-JP" sz="1000" dirty="0">
              <a:latin typeface="+mn-ea"/>
              <a:ea typeface="+mn-ea"/>
            </a:endParaRPr>
          </a:p>
          <a:p>
            <a:pPr algn="l" defTabSz="649288"/>
            <a:r>
              <a:rPr lang="ja-JP" altLang="en-US" sz="1000" dirty="0">
                <a:latin typeface="+mn-ea"/>
                <a:ea typeface="+mn-ea"/>
              </a:rPr>
              <a:t>・ボタン押下により電話番号表示画面を閉じる</a:t>
            </a:r>
          </a:p>
        </p:txBody>
      </p:sp>
      <p:sp>
        <p:nvSpPr>
          <p:cNvPr id="5" name="正方形/長方形 4">
            <a:extLst>
              <a:ext uri="{FF2B5EF4-FFF2-40B4-BE49-F238E27FC236}">
                <a16:creationId xmlns:a16="http://schemas.microsoft.com/office/drawing/2014/main" id="{DCAF1102-887A-E832-5FF5-50BE2C73E76E}"/>
              </a:ext>
            </a:extLst>
          </p:cNvPr>
          <p:cNvSpPr/>
          <p:nvPr/>
        </p:nvSpPr>
        <p:spPr bwMode="auto">
          <a:xfrm>
            <a:off x="856184" y="3288432"/>
            <a:ext cx="1440160" cy="216024"/>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18C98139-E260-6EE9-2BFA-305CED3FF1D3}"/>
              </a:ext>
            </a:extLst>
          </p:cNvPr>
          <p:cNvSpPr/>
          <p:nvPr/>
        </p:nvSpPr>
        <p:spPr bwMode="auto">
          <a:xfrm>
            <a:off x="856184" y="3543656"/>
            <a:ext cx="6552728" cy="3201159"/>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a16="http://schemas.microsoft.com/office/drawing/2014/main" id="{2464D07A-19A9-FE5E-FB7D-546CA3B95EDE}"/>
              </a:ext>
            </a:extLst>
          </p:cNvPr>
          <p:cNvSpPr/>
          <p:nvPr/>
        </p:nvSpPr>
        <p:spPr bwMode="auto">
          <a:xfrm>
            <a:off x="6400800" y="6784015"/>
            <a:ext cx="864096" cy="320841"/>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1">
            <a:extLst>
              <a:ext uri="{FF2B5EF4-FFF2-40B4-BE49-F238E27FC236}">
                <a16:creationId xmlns:a16="http://schemas.microsoft.com/office/drawing/2014/main" id="{E83B2807-50F3-46ED-4879-A27BFA4B021A}"/>
              </a:ext>
            </a:extLst>
          </p:cNvPr>
          <p:cNvGraphicFramePr>
            <a:graphicFrameLocks noGrp="1"/>
          </p:cNvGraphicFramePr>
          <p:nvPr>
            <p:extLst>
              <p:ext uri="{D42A27DB-BD31-4B8C-83A1-F6EECF244321}">
                <p14:modId xmlns:p14="http://schemas.microsoft.com/office/powerpoint/2010/main" val="1529697259"/>
              </p:ext>
            </p:extLst>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4</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14" name="楕円 13">
            <a:extLst>
              <a:ext uri="{FF2B5EF4-FFF2-40B4-BE49-F238E27FC236}">
                <a16:creationId xmlns:a16="http://schemas.microsoft.com/office/drawing/2014/main" id="{4DEFE115-32B7-839E-61EF-77F0E2263DD2}"/>
              </a:ext>
            </a:extLst>
          </p:cNvPr>
          <p:cNvSpPr/>
          <p:nvPr/>
        </p:nvSpPr>
        <p:spPr bwMode="auto">
          <a:xfrm>
            <a:off x="7965149" y="3450563"/>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5790813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53189360-DD96-A57B-863C-62FDD5809997}"/>
              </a:ext>
            </a:extLst>
          </p:cNvPr>
          <p:cNvSpPr>
            <a:spLocks noGrp="1"/>
          </p:cNvSpPr>
          <p:nvPr>
            <p:ph sz="quarter" idx="10"/>
          </p:nvPr>
        </p:nvSpPr>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サーバ（１８／２１）</a:t>
            </a:r>
          </a:p>
          <a:p>
            <a:pPr fontAlgn="auto">
              <a:spcBef>
                <a:spcPts val="0"/>
              </a:spcBef>
              <a:spcAft>
                <a:spcPts val="0"/>
              </a:spcAft>
              <a:defRPr/>
            </a:pPr>
            <a:r>
              <a:rPr lang="ja-JP" altLang="en-US" sz="1050" dirty="0">
                <a:latin typeface="+mn-ea"/>
                <a:ea typeface="+mn-ea"/>
              </a:rPr>
              <a:t>　</a:t>
            </a:r>
            <a:r>
              <a:rPr lang="en-US" altLang="ja-JP" u="sng" dirty="0">
                <a:latin typeface="+mn-ea"/>
              </a:rPr>
              <a:t>【</a:t>
            </a:r>
            <a:r>
              <a:rPr lang="ja-JP" altLang="en-US" u="sng" dirty="0">
                <a:latin typeface="+mn-ea"/>
              </a:rPr>
              <a:t>ひかり電話ポートイン：有派遣工事、メタル電話ポートイン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cs typeface="Meiryo UI" panose="020B0604030504040204" pitchFamily="50" charset="-128"/>
              </a:rPr>
              <a:t>【</a:t>
            </a:r>
            <a:r>
              <a:rPr lang="ja-JP" altLang="en-US" sz="1050" dirty="0">
                <a:latin typeface="+mn-ea"/>
                <a:ea typeface="+mn-ea"/>
                <a:cs typeface="Meiryo UI" panose="020B0604030504040204" pitchFamily="50" charset="-128"/>
              </a:rPr>
              <a:t>ウ</a:t>
            </a:r>
            <a:r>
              <a:rPr lang="en-US" altLang="ja-JP" sz="1050" dirty="0">
                <a:latin typeface="+mn-ea"/>
                <a:ea typeface="+mn-ea"/>
                <a:cs typeface="Meiryo UI" panose="020B0604030504040204" pitchFamily="50" charset="-128"/>
              </a:rPr>
              <a:t>】【</a:t>
            </a:r>
            <a:r>
              <a:rPr lang="ja-JP" altLang="en-US" sz="1050" dirty="0">
                <a:latin typeface="+mn-ea"/>
                <a:ea typeface="+mn-ea"/>
                <a:cs typeface="Meiryo UI" panose="020B0604030504040204" pitchFamily="50" charset="-128"/>
              </a:rPr>
              <a:t>カ</a:t>
            </a:r>
            <a:r>
              <a:rPr lang="en-US" altLang="ja-JP" sz="1050" dirty="0">
                <a:latin typeface="+mn-ea"/>
                <a:ea typeface="+mn-ea"/>
                <a:cs typeface="Meiryo UI" panose="020B0604030504040204" pitchFamily="50" charset="-128"/>
              </a:rPr>
              <a:t>】【G】</a:t>
            </a:r>
            <a:r>
              <a:rPr lang="ja-JP" altLang="en-US" sz="1050" dirty="0">
                <a:latin typeface="+mn-ea"/>
                <a:ea typeface="+mn-ea"/>
                <a:cs typeface="Meiryo UI" panose="020B0604030504040204" pitchFamily="50" charset="-128"/>
              </a:rPr>
              <a:t>工事完了操作時に、</a:t>
            </a:r>
            <a:r>
              <a:rPr lang="en-US" altLang="ja-JP" sz="1050" dirty="0">
                <a:latin typeface="+mn-ea"/>
                <a:ea typeface="+mn-ea"/>
                <a:cs typeface="Meiryo UI" panose="020B0604030504040204" pitchFamily="50" charset="-128"/>
              </a:rPr>
              <a:t>BB-CASTAR</a:t>
            </a:r>
            <a:r>
              <a:rPr lang="ja-JP" altLang="en-US" sz="1050" dirty="0">
                <a:latin typeface="+mn-ea"/>
                <a:ea typeface="+mn-ea"/>
                <a:cs typeface="Meiryo UI" panose="020B0604030504040204" pitchFamily="50" charset="-128"/>
              </a:rPr>
              <a:t>から全事業者の工事結果情報流通（番ポ工事）（工事結果情報）を受信していない場合、ワーニングメッセージを表示可能とする</a:t>
            </a:r>
            <a:endParaRPr lang="en-US" altLang="ja-JP" sz="1050" dirty="0">
              <a:latin typeface="+mn-ea"/>
              <a:ea typeface="+mn-ea"/>
              <a:cs typeface="Meiryo UI" panose="020B0604030504040204" pitchFamily="50" charset="-128"/>
            </a:endParaRPr>
          </a:p>
          <a:p>
            <a:pPr fontAlgn="auto">
              <a:spcBef>
                <a:spcPts val="0"/>
              </a:spcBef>
              <a:spcAft>
                <a:spcPts val="0"/>
              </a:spcAft>
              <a:defRPr/>
            </a:pPr>
            <a:r>
              <a:rPr lang="ja-JP" altLang="en-US" dirty="0">
                <a:latin typeface="+mn-ea"/>
                <a:ea typeface="+mn-ea"/>
              </a:rPr>
              <a:t>　　工事完了操作時に表示されるワーニングメッセージ内容を以下に示す。</a:t>
            </a:r>
            <a:endParaRPr kumimoji="1" lang="ja-JP" altLang="en-US" dirty="0"/>
          </a:p>
        </p:txBody>
      </p:sp>
      <p:sp>
        <p:nvSpPr>
          <p:cNvPr id="3" name="スライド番号プレースホルダー 2">
            <a:extLst>
              <a:ext uri="{FF2B5EF4-FFF2-40B4-BE49-F238E27FC236}">
                <a16:creationId xmlns:a16="http://schemas.microsoft.com/office/drawing/2014/main" id="{E1D90781-6026-E029-5693-EF8CD9ECB192}"/>
              </a:ext>
            </a:extLst>
          </p:cNvPr>
          <p:cNvSpPr>
            <a:spLocks noGrp="1"/>
          </p:cNvSpPr>
          <p:nvPr>
            <p:ph type="sldNum" sz="quarter" idx="4"/>
          </p:nvPr>
        </p:nvSpPr>
        <p:spPr/>
        <p:txBody>
          <a:bodyPr/>
          <a:lstStyle/>
          <a:p>
            <a:r>
              <a:rPr lang="en-US" altLang="ja-JP"/>
              <a:t>01.3-</a:t>
            </a:r>
            <a:fld id="{4C5E2FD1-144F-442B-9A84-40AAF03513A2}" type="slidenum">
              <a:rPr lang="en-US" altLang="ja-JP" smtClean="0"/>
              <a:pPr/>
              <a:t>21</a:t>
            </a:fld>
            <a:endParaRPr lang="en-US" altLang="ja-JP" dirty="0"/>
          </a:p>
        </p:txBody>
      </p:sp>
      <p:graphicFrame>
        <p:nvGraphicFramePr>
          <p:cNvPr id="5" name="表 4">
            <a:extLst>
              <a:ext uri="{FF2B5EF4-FFF2-40B4-BE49-F238E27FC236}">
                <a16:creationId xmlns:a16="http://schemas.microsoft.com/office/drawing/2014/main" id="{7518397E-D2B2-5F4F-5DA2-88DC23CA0B88}"/>
              </a:ext>
            </a:extLst>
          </p:cNvPr>
          <p:cNvGraphicFramePr>
            <a:graphicFrameLocks noGrp="1"/>
          </p:cNvGraphicFramePr>
          <p:nvPr/>
        </p:nvGraphicFramePr>
        <p:xfrm>
          <a:off x="288473" y="1748114"/>
          <a:ext cx="12224653" cy="7344816"/>
        </p:xfrm>
        <a:graphic>
          <a:graphicData uri="http://schemas.openxmlformats.org/drawingml/2006/table">
            <a:tbl>
              <a:tblPr/>
              <a:tblGrid>
                <a:gridCol w="12224653">
                  <a:extLst>
                    <a:ext uri="{9D8B030D-6E8A-4147-A177-3AD203B41FA5}">
                      <a16:colId xmlns:a16="http://schemas.microsoft.com/office/drawing/2014/main" val="20000"/>
                    </a:ext>
                  </a:extLst>
                </a:gridCol>
              </a:tblGrid>
              <a:tr h="372522">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オーダ処理サブメニュー画面</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97229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4" name="図 3">
            <a:extLst>
              <a:ext uri="{FF2B5EF4-FFF2-40B4-BE49-F238E27FC236}">
                <a16:creationId xmlns:a16="http://schemas.microsoft.com/office/drawing/2014/main" id="{00000000-0008-0000-0200-0000020000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375" y="2280320"/>
            <a:ext cx="5930425" cy="2922798"/>
          </a:xfrm>
          <a:prstGeom prst="rect">
            <a:avLst/>
          </a:prstGeom>
          <a:ln>
            <a:solidFill>
              <a:schemeClr val="tx1"/>
            </a:solidFill>
          </a:ln>
        </p:spPr>
      </p:pic>
      <p:sp>
        <p:nvSpPr>
          <p:cNvPr id="8" name="正方形/長方形 7">
            <a:extLst>
              <a:ext uri="{FF2B5EF4-FFF2-40B4-BE49-F238E27FC236}">
                <a16:creationId xmlns:a16="http://schemas.microsoft.com/office/drawing/2014/main" id="{9AEF0D17-A6EA-6720-2544-687EAFD9F548}"/>
              </a:ext>
            </a:extLst>
          </p:cNvPr>
          <p:cNvSpPr/>
          <p:nvPr/>
        </p:nvSpPr>
        <p:spPr bwMode="auto">
          <a:xfrm>
            <a:off x="2243532" y="2587138"/>
            <a:ext cx="772892" cy="460393"/>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図 9" descr="グラフィカル ユーザー インターフェイス, テキスト, アプリケーション&#10;&#10;自動的に生成された説明">
            <a:extLst>
              <a:ext uri="{FF2B5EF4-FFF2-40B4-BE49-F238E27FC236}">
                <a16:creationId xmlns:a16="http://schemas.microsoft.com/office/drawing/2014/main" id="{BD51080A-14EA-A99A-0C02-7B444B56F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0240" y="3904542"/>
            <a:ext cx="3312368" cy="2010802"/>
          </a:xfrm>
          <a:prstGeom prst="rect">
            <a:avLst/>
          </a:prstGeom>
          <a:ln>
            <a:solidFill>
              <a:schemeClr val="tx1"/>
            </a:solidFill>
          </a:ln>
        </p:spPr>
      </p:pic>
      <p:sp>
        <p:nvSpPr>
          <p:cNvPr id="11" name="正方形/長方形 10">
            <a:extLst>
              <a:ext uri="{FF2B5EF4-FFF2-40B4-BE49-F238E27FC236}">
                <a16:creationId xmlns:a16="http://schemas.microsoft.com/office/drawing/2014/main" id="{5525DCD7-2CE3-F101-B95E-BAE23C612F30}"/>
              </a:ext>
            </a:extLst>
          </p:cNvPr>
          <p:cNvSpPr/>
          <p:nvPr/>
        </p:nvSpPr>
        <p:spPr bwMode="auto">
          <a:xfrm>
            <a:off x="1360240" y="3904542"/>
            <a:ext cx="3312368" cy="2042764"/>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AutoShape 81">
            <a:extLst>
              <a:ext uri="{FF2B5EF4-FFF2-40B4-BE49-F238E27FC236}">
                <a16:creationId xmlns:a16="http://schemas.microsoft.com/office/drawing/2014/main" id="{767BD268-970A-214A-E4E4-BB29FB68E9E0}"/>
              </a:ext>
            </a:extLst>
          </p:cNvPr>
          <p:cNvSpPr>
            <a:spLocks/>
          </p:cNvSpPr>
          <p:nvPr/>
        </p:nvSpPr>
        <p:spPr bwMode="auto">
          <a:xfrm>
            <a:off x="6832848" y="2712368"/>
            <a:ext cx="5232755" cy="1512168"/>
          </a:xfrm>
          <a:prstGeom prst="borderCallout2">
            <a:avLst>
              <a:gd name="adj1" fmla="val 27864"/>
              <a:gd name="adj2" fmla="val -794"/>
              <a:gd name="adj3" fmla="val 28034"/>
              <a:gd name="adj4" fmla="val -8984"/>
              <a:gd name="adj5" fmla="val 88253"/>
              <a:gd name="adj6" fmla="val -47869"/>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marL="88900" indent="-88900" algn="l" defTabSz="649288"/>
            <a:r>
              <a:rPr lang="ja-JP" altLang="en-US" sz="1000" dirty="0">
                <a:latin typeface="+mn-ea"/>
                <a:ea typeface="+mn-ea"/>
              </a:rPr>
              <a:t>・</a:t>
            </a:r>
            <a:r>
              <a:rPr lang="ja-JP" altLang="en-US" sz="1000" dirty="0">
                <a:solidFill>
                  <a:prstClr val="black"/>
                </a:solidFill>
                <a:latin typeface="Meiryo UI"/>
                <a:ea typeface="Meiryo UI"/>
              </a:rPr>
              <a:t>番ポ工事未完了チェック時のワーニングメッセージ表示条件を以下に示す</a:t>
            </a:r>
            <a:endParaRPr lang="en-US" altLang="ja-JP" sz="1000" dirty="0">
              <a:solidFill>
                <a:prstClr val="black"/>
              </a:solidFill>
              <a:latin typeface="Meiryo UI"/>
              <a:ea typeface="Meiryo UI"/>
            </a:endParaRPr>
          </a:p>
          <a:p>
            <a:pPr marL="88900" indent="-88900" algn="l" defTabSz="649288"/>
            <a:endParaRPr lang="en-US" altLang="ja-JP" sz="1000" dirty="0">
              <a:latin typeface="+mn-ea"/>
              <a:ea typeface="+mn-ea"/>
            </a:endParaRPr>
          </a:p>
          <a:p>
            <a:pPr marL="88900" indent="-88900" algn="l" defTabSz="649288"/>
            <a:r>
              <a:rPr lang="en-US" altLang="ja-JP" sz="1000" dirty="0">
                <a:latin typeface="+mn-ea"/>
                <a:ea typeface="+mn-ea"/>
              </a:rPr>
              <a:t>【</a:t>
            </a:r>
            <a:r>
              <a:rPr lang="ja-JP" altLang="en-US" sz="1000" dirty="0">
                <a:latin typeface="+mn-ea"/>
                <a:ea typeface="+mn-ea"/>
              </a:rPr>
              <a:t>メッセージ表示条件</a:t>
            </a:r>
            <a:r>
              <a:rPr lang="en-US" altLang="ja-JP" sz="1000" dirty="0">
                <a:latin typeface="+mn-ea"/>
                <a:ea typeface="+mn-ea"/>
              </a:rPr>
              <a:t>】</a:t>
            </a:r>
          </a:p>
          <a:p>
            <a:pPr marL="88900" indent="-88900" algn="l" defTabSz="649288"/>
            <a:r>
              <a:rPr lang="ja-JP" altLang="en-US" sz="1000" dirty="0">
                <a:latin typeface="+mn-ea"/>
                <a:ea typeface="+mn-ea"/>
              </a:rPr>
              <a:t>下記状態の場合はメッセージを表示</a:t>
            </a:r>
          </a:p>
          <a:p>
            <a:pPr marL="88900" indent="-88900" algn="l" defTabSz="649288"/>
            <a:r>
              <a:rPr lang="ja-JP" altLang="en-US" sz="1000" dirty="0">
                <a:latin typeface="+mn-ea"/>
                <a:ea typeface="+mn-ea"/>
              </a:rPr>
              <a:t>　・番ポ工事依頼が正常に実施済みであること（番ポ自動工事ステータスが</a:t>
            </a:r>
            <a:r>
              <a:rPr lang="en-US" altLang="ja-JP" sz="1000" dirty="0">
                <a:latin typeface="+mn-ea"/>
                <a:ea typeface="+mn-ea"/>
              </a:rPr>
              <a:t>”02”(</a:t>
            </a:r>
            <a:r>
              <a:rPr lang="ja-JP" altLang="en-US" sz="1000" dirty="0">
                <a:latin typeface="+mn-ea"/>
                <a:ea typeface="+mn-ea"/>
              </a:rPr>
              <a:t>依頼済</a:t>
            </a:r>
            <a:r>
              <a:rPr lang="en-US" altLang="ja-JP" sz="1000" dirty="0">
                <a:latin typeface="+mn-ea"/>
                <a:ea typeface="+mn-ea"/>
              </a:rPr>
              <a:t>)</a:t>
            </a:r>
            <a:r>
              <a:rPr lang="ja-JP" altLang="en-US" sz="1000" dirty="0">
                <a:latin typeface="+mn-ea"/>
                <a:ea typeface="+mn-ea"/>
              </a:rPr>
              <a:t>であること）</a:t>
            </a:r>
          </a:p>
          <a:p>
            <a:pPr marL="88900" indent="-88900" algn="l" defTabSz="649288"/>
            <a:r>
              <a:rPr lang="ja-JP" altLang="en-US" sz="1000" dirty="0">
                <a:latin typeface="+mn-ea"/>
                <a:ea typeface="+mn-ea"/>
              </a:rPr>
              <a:t>　・</a:t>
            </a:r>
            <a:r>
              <a:rPr kumimoji="1" lang="ja-JP" altLang="en-US" sz="1000" b="0" i="0" u="none" strike="noStrike" cap="none" normalizeH="0" baseline="0" dirty="0">
                <a:ln>
                  <a:noFill/>
                </a:ln>
                <a:solidFill>
                  <a:schemeClr val="tx1"/>
                </a:solidFill>
                <a:effectLst/>
                <a:latin typeface="+mn-lt"/>
                <a:ea typeface="+mn-ea"/>
              </a:rPr>
              <a:t>双方向番ポ開始前に申し込まれた片方向番ポとして登録されたオーダ</a:t>
            </a:r>
            <a:r>
              <a:rPr lang="ja-JP" altLang="en-US" sz="1000" dirty="0">
                <a:latin typeface="+mn-ea"/>
                <a:ea typeface="+mn-ea"/>
              </a:rPr>
              <a:t>でないこと</a:t>
            </a:r>
            <a:endParaRPr lang="en-US" altLang="ja-JP" sz="1000" dirty="0">
              <a:latin typeface="+mn-ea"/>
              <a:ea typeface="+mn-ea"/>
            </a:endParaRPr>
          </a:p>
          <a:p>
            <a:pPr marL="176213" indent="-176213" algn="l" defTabSz="649288"/>
            <a:r>
              <a:rPr lang="ja-JP" altLang="en-US" sz="1000" dirty="0">
                <a:latin typeface="+mn-ea"/>
                <a:ea typeface="+mn-ea"/>
              </a:rPr>
              <a:t>　・事業者情報で返却された移転元事業者</a:t>
            </a:r>
            <a:r>
              <a:rPr lang="en-US" altLang="ja-JP" sz="1000" dirty="0">
                <a:latin typeface="+mn-ea"/>
                <a:ea typeface="+mn-ea"/>
              </a:rPr>
              <a:t>-</a:t>
            </a:r>
            <a:r>
              <a:rPr lang="ja-JP" altLang="en-US" sz="1000" dirty="0">
                <a:latin typeface="+mn-ea"/>
                <a:ea typeface="+mn-ea"/>
              </a:rPr>
              <a:t>番号取得事業者の組合せにおいて、</a:t>
            </a:r>
            <a:r>
              <a:rPr lang="en-US" altLang="ja-JP" sz="1000" dirty="0">
                <a:latin typeface="+mn-ea"/>
                <a:ea typeface="+mn-ea"/>
              </a:rPr>
              <a:t>1</a:t>
            </a:r>
            <a:r>
              <a:rPr lang="ja-JP" altLang="en-US" sz="1000" dirty="0">
                <a:latin typeface="+mn-ea"/>
                <a:ea typeface="+mn-ea"/>
              </a:rPr>
              <a:t>つ以上の組合せで工事結果情報が未流通であること（全て返却されている場合は対象外）　</a:t>
            </a:r>
          </a:p>
        </p:txBody>
      </p:sp>
      <p:sp>
        <p:nvSpPr>
          <p:cNvPr id="9" name="テキスト ボックス 8">
            <a:extLst>
              <a:ext uri="{FF2B5EF4-FFF2-40B4-BE49-F238E27FC236}">
                <a16:creationId xmlns:a16="http://schemas.microsoft.com/office/drawing/2014/main" id="{D8D35012-08EE-3656-56A1-5394EDD5129F}"/>
              </a:ext>
            </a:extLst>
          </p:cNvPr>
          <p:cNvSpPr txBox="1"/>
          <p:nvPr/>
        </p:nvSpPr>
        <p:spPr>
          <a:xfrm>
            <a:off x="576461" y="6362562"/>
            <a:ext cx="11489142" cy="152414"/>
          </a:xfrm>
          <a:prstGeom prst="rect">
            <a:avLst/>
          </a:prstGeom>
          <a:noFill/>
        </p:spPr>
        <p:txBody>
          <a:bodyPr wrap="square" lIns="0" tIns="0" rIns="0" bIns="0" rtlCol="0">
            <a:spAutoFit/>
          </a:bodyPr>
          <a:lstStyle/>
          <a:p>
            <a:pPr marL="85725" indent="-85725" algn="l">
              <a:lnSpc>
                <a:spcPct val="110000"/>
              </a:lnSpc>
            </a:pPr>
            <a:r>
              <a:rPr lang="ja-JP" altLang="en-US" sz="1000" dirty="0">
                <a:solidFill>
                  <a:prstClr val="black"/>
                </a:solidFill>
                <a:latin typeface="Meiryo UI"/>
                <a:ea typeface="Meiryo UI"/>
              </a:rPr>
              <a:t>・番ポ工事未完了チェックを実施する契機およびメッセージ文言について以下に示す</a:t>
            </a:r>
            <a:endParaRPr lang="en-US" altLang="ja-JP" sz="1000" dirty="0">
              <a:solidFill>
                <a:prstClr val="black"/>
              </a:solidFill>
              <a:latin typeface="Meiryo UI"/>
              <a:ea typeface="Meiryo UI"/>
            </a:endParaRPr>
          </a:p>
        </p:txBody>
      </p:sp>
      <p:graphicFrame>
        <p:nvGraphicFramePr>
          <p:cNvPr id="13" name="表 12">
            <a:extLst>
              <a:ext uri="{FF2B5EF4-FFF2-40B4-BE49-F238E27FC236}">
                <a16:creationId xmlns:a16="http://schemas.microsoft.com/office/drawing/2014/main" id="{72A06FB9-7F7E-F597-74E3-EDC0F2354394}"/>
              </a:ext>
            </a:extLst>
          </p:cNvPr>
          <p:cNvGraphicFramePr>
            <a:graphicFrameLocks noGrp="1"/>
          </p:cNvGraphicFramePr>
          <p:nvPr>
            <p:extLst>
              <p:ext uri="{D42A27DB-BD31-4B8C-83A1-F6EECF244321}">
                <p14:modId xmlns:p14="http://schemas.microsoft.com/office/powerpoint/2010/main" val="746840215"/>
              </p:ext>
            </p:extLst>
          </p:nvPr>
        </p:nvGraphicFramePr>
        <p:xfrm>
          <a:off x="576461" y="6601763"/>
          <a:ext cx="11683297" cy="2304716"/>
        </p:xfrm>
        <a:graphic>
          <a:graphicData uri="http://schemas.openxmlformats.org/drawingml/2006/table">
            <a:tbl>
              <a:tblPr firstRow="1" bandRow="1">
                <a:tableStyleId>{5C22544A-7EE6-4342-B048-85BDC9FD1C3A}</a:tableStyleId>
              </a:tblPr>
              <a:tblGrid>
                <a:gridCol w="1242137">
                  <a:extLst>
                    <a:ext uri="{9D8B030D-6E8A-4147-A177-3AD203B41FA5}">
                      <a16:colId xmlns:a16="http://schemas.microsoft.com/office/drawing/2014/main" val="1655026053"/>
                    </a:ext>
                  </a:extLst>
                </a:gridCol>
                <a:gridCol w="596471">
                  <a:extLst>
                    <a:ext uri="{9D8B030D-6E8A-4147-A177-3AD203B41FA5}">
                      <a16:colId xmlns:a16="http://schemas.microsoft.com/office/drawing/2014/main" val="3615215856"/>
                    </a:ext>
                  </a:extLst>
                </a:gridCol>
                <a:gridCol w="1539365">
                  <a:extLst>
                    <a:ext uri="{9D8B030D-6E8A-4147-A177-3AD203B41FA5}">
                      <a16:colId xmlns:a16="http://schemas.microsoft.com/office/drawing/2014/main" val="1529878492"/>
                    </a:ext>
                  </a:extLst>
                </a:gridCol>
                <a:gridCol w="1782150">
                  <a:extLst>
                    <a:ext uri="{9D8B030D-6E8A-4147-A177-3AD203B41FA5}">
                      <a16:colId xmlns:a16="http://schemas.microsoft.com/office/drawing/2014/main" val="2009052045"/>
                    </a:ext>
                  </a:extLst>
                </a:gridCol>
                <a:gridCol w="3261587">
                  <a:extLst>
                    <a:ext uri="{9D8B030D-6E8A-4147-A177-3AD203B41FA5}">
                      <a16:colId xmlns:a16="http://schemas.microsoft.com/office/drawing/2014/main" val="2802672131"/>
                    </a:ext>
                  </a:extLst>
                </a:gridCol>
                <a:gridCol w="3261587">
                  <a:extLst>
                    <a:ext uri="{9D8B030D-6E8A-4147-A177-3AD203B41FA5}">
                      <a16:colId xmlns:a16="http://schemas.microsoft.com/office/drawing/2014/main" val="3864377734"/>
                    </a:ext>
                  </a:extLst>
                </a:gridCol>
              </a:tblGrid>
              <a:tr h="276716">
                <a:tc rowSpan="2">
                  <a:txBody>
                    <a:bodyPr/>
                    <a:lstStyle/>
                    <a:p>
                      <a:pPr algn="ctr"/>
                      <a:r>
                        <a:rPr kumimoji="1" lang="ja-JP" altLang="en-US" sz="1000" b="0" dirty="0">
                          <a:solidFill>
                            <a:schemeClr val="tx1"/>
                          </a:solidFill>
                        </a:rPr>
                        <a:t>オンライン／</a:t>
                      </a:r>
                      <a:endParaRPr kumimoji="1" lang="en-US" altLang="ja-JP" sz="1000" b="0" dirty="0">
                        <a:solidFill>
                          <a:schemeClr val="tx1"/>
                        </a:solidFill>
                      </a:endParaRPr>
                    </a:p>
                    <a:p>
                      <a:pPr algn="ctr"/>
                      <a:r>
                        <a:rPr kumimoji="1" lang="ja-JP" altLang="en-US" sz="1000" b="0" dirty="0">
                          <a:solidFill>
                            <a:schemeClr val="tx1"/>
                          </a:solidFill>
                        </a:rPr>
                        <a:t>オフライン（不感知）</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99CCFF"/>
                    </a:solidFill>
                  </a:tcPr>
                </a:tc>
                <a:tc rowSpan="2">
                  <a:txBody>
                    <a:bodyPr/>
                    <a:lstStyle/>
                    <a:p>
                      <a:pPr algn="ctr"/>
                      <a:r>
                        <a:rPr kumimoji="1" lang="ja-JP" altLang="en-US" sz="1000" b="0" dirty="0">
                          <a:solidFill>
                            <a:schemeClr val="tx1"/>
                          </a:solidFill>
                        </a:rPr>
                        <a:t>サービス</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99CCFF"/>
                    </a:solidFill>
                  </a:tcPr>
                </a:tc>
                <a:tc gridSpan="2">
                  <a:txBody>
                    <a:bodyPr/>
                    <a:lstStyle/>
                    <a:p>
                      <a:pPr algn="ctr"/>
                      <a:r>
                        <a:rPr kumimoji="1" lang="ja-JP" altLang="en-US" sz="1000" b="0" dirty="0">
                          <a:solidFill>
                            <a:schemeClr val="tx1"/>
                          </a:solidFill>
                        </a:rPr>
                        <a:t>チェック契機</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メッセージ</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09160615"/>
                  </a:ext>
                </a:extLst>
              </a:tr>
              <a:tr h="0">
                <a:tc vMerge="1">
                  <a:txBody>
                    <a:bodyPr/>
                    <a:lstStyle/>
                    <a:p>
                      <a:endParaRPr kumimoji="1" lang="ja-JP" altLang="en-US"/>
                    </a:p>
                  </a:txBody>
                  <a:tcPr/>
                </a:tc>
                <a:tc vMerge="1">
                  <a:txBody>
                    <a:bodyPr/>
                    <a:lstStyle/>
                    <a:p>
                      <a:pPr algn="ct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画面</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ボタン操作</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chemeClr val="tx1"/>
                          </a:solidFill>
                          <a:latin typeface="+mn-lt"/>
                          <a:ea typeface="+mn-ea"/>
                        </a:rPr>
                        <a:t>文言</a:t>
                      </a:r>
                      <a:endParaRPr lang="en-US" altLang="ja-JP" sz="1000" b="0" dirty="0">
                        <a:solidFill>
                          <a:schemeClr val="tx1"/>
                        </a:solidFill>
                        <a:latin typeface="+mn-lt"/>
                        <a:ea typeface="+mn-ea"/>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メッセージ操作後の挙動</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365842508"/>
                  </a:ext>
                </a:extLst>
              </a:tr>
              <a:tr h="0">
                <a:tc rowSpan="6">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オンライン</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ひかり</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SO</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オーダ処理サブメニュー画面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「完了処理」ボタン押下時</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6">
                  <a:txBody>
                    <a:bodyPr/>
                    <a:lstStyle/>
                    <a:p>
                      <a:r>
                        <a:rPr kumimoji="1" lang="ja-JP" altLang="en-US" sz="1000" b="0" dirty="0">
                          <a:solidFill>
                            <a:schemeClr val="tx1"/>
                          </a:solidFill>
                        </a:rPr>
                        <a:t>番ポ工事が完了していません。</a:t>
                      </a:r>
                      <a:endParaRPr kumimoji="1" lang="en-US" altLang="ja-JP" sz="1000" b="0" dirty="0">
                        <a:solidFill>
                          <a:schemeClr val="tx1"/>
                        </a:solidFill>
                      </a:endParaRPr>
                    </a:p>
                    <a:p>
                      <a:r>
                        <a:rPr kumimoji="1" lang="ja-JP" altLang="en-US" sz="1000" b="0" dirty="0">
                          <a:solidFill>
                            <a:schemeClr val="tx1"/>
                          </a:solidFill>
                        </a:rPr>
                        <a:t>処理を中止する場合は「いいえ」を押下してください。</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はい：工程情報確認画面へ遷移</a:t>
                      </a:r>
                      <a:endParaRPr kumimoji="1" lang="en-US" altLang="ja-JP" sz="1000" b="0" dirty="0">
                        <a:solidFill>
                          <a:schemeClr val="tx1"/>
                        </a:solidFill>
                      </a:endParaRPr>
                    </a:p>
                    <a:p>
                      <a:r>
                        <a:rPr kumimoji="1" lang="ja-JP" altLang="en-US" sz="1000" b="0" dirty="0">
                          <a:solidFill>
                            <a:schemeClr val="tx1"/>
                          </a:solidFill>
                        </a:rPr>
                        <a:t>いいえ：元に戻る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20501"/>
                  </a:ext>
                </a:extLst>
              </a:tr>
              <a:tr h="264600">
                <a:tc vMerge="1">
                  <a:txBody>
                    <a:bodyPr/>
                    <a:lstStyle/>
                    <a:p>
                      <a:endParaRPr kumimoji="1" lang="ja-JP" altLang="en-US"/>
                    </a:p>
                  </a:txBody>
                  <a:tcPr/>
                </a:tc>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l"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ＳＯ情報確認画面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「工程情報」ボタン押下時</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はい：工事結果登録画面へ遷移</a:t>
                      </a:r>
                      <a:endParaRPr kumimoji="1" lang="en-US" altLang="ja-JP" sz="1000" b="0" dirty="0">
                        <a:solidFill>
                          <a:schemeClr val="tx1"/>
                        </a:solidFill>
                      </a:endParaRPr>
                    </a:p>
                    <a:p>
                      <a:r>
                        <a:rPr kumimoji="1" lang="ja-JP" altLang="en-US" sz="1000" b="0" dirty="0">
                          <a:solidFill>
                            <a:schemeClr val="tx1"/>
                          </a:solidFill>
                        </a:rPr>
                        <a:t>いいえ：元に戻る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851106"/>
                  </a:ext>
                </a:extLst>
              </a:tr>
              <a:tr h="2646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「工事結果」ボタン押下時</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819476963"/>
                  </a:ext>
                </a:extLst>
              </a:tr>
              <a:tr h="0">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メタル</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SO</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オーダ処理サブメニュー画面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SO</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完了処理」ボタン押下時</a:t>
                      </a:r>
                      <a:endParaRPr lang="en-US" sz="100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r>
                        <a:rPr kumimoji="1" lang="ja-JP" altLang="en-US" sz="1000" b="0" dirty="0">
                          <a:solidFill>
                            <a:schemeClr val="tx1"/>
                          </a:solidFill>
                        </a:rPr>
                        <a:t>はい：工程情報確認画面へ遷移</a:t>
                      </a:r>
                      <a:endParaRPr kumimoji="1" lang="en-US" altLang="ja-JP" sz="1000" b="0" dirty="0">
                        <a:solidFill>
                          <a:schemeClr val="tx1"/>
                        </a:solidFill>
                      </a:endParaRPr>
                    </a:p>
                    <a:p>
                      <a:r>
                        <a:rPr kumimoji="1" lang="ja-JP" altLang="en-US" sz="1000" b="0" dirty="0">
                          <a:solidFill>
                            <a:schemeClr val="tx1"/>
                          </a:solidFill>
                        </a:rPr>
                        <a:t>いいえ：元に戻る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9545120"/>
                  </a:ext>
                </a:extLst>
              </a:tr>
              <a:tr h="0">
                <a:tc vMerge="1">
                  <a:txBody>
                    <a:bodyPr/>
                    <a:lstStyle/>
                    <a:p>
                      <a:endParaRPr kumimoji="1" lang="ja-JP" altLang="en-US"/>
                    </a:p>
                  </a:txBody>
                  <a:tcPr/>
                </a:tc>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回線試験要求・結果画面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「工程情報」ボタン押下時</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953775"/>
                  </a:ext>
                </a:extLst>
              </a:tr>
              <a:tr h="0">
                <a:tc vMerge="1">
                  <a:txBody>
                    <a:bodyPr/>
                    <a:lstStyle/>
                    <a:p>
                      <a:endParaRPr kumimoji="1" lang="ja-JP" altLang="en-US"/>
                    </a:p>
                  </a:txBody>
                  <a:tcPr/>
                </a:tc>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所外サービスオーダ画面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「工程情報」ボタン押下時</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dirty="0"/>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dirty="0"/>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470826703"/>
                  </a:ext>
                </a:extLst>
              </a:tr>
              <a:tr h="0">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オフライン（不感知）</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5">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チェック不要とする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pPr algn="l" fontAlgn="ctr"/>
                      <a:endParaRPr lang="zh-TW"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711980236"/>
                  </a:ext>
                </a:extLst>
              </a:tr>
            </a:tbl>
          </a:graphicData>
        </a:graphic>
      </p:graphicFrame>
      <p:sp>
        <p:nvSpPr>
          <p:cNvPr id="7" name="楕円 6">
            <a:extLst>
              <a:ext uri="{FF2B5EF4-FFF2-40B4-BE49-F238E27FC236}">
                <a16:creationId xmlns:a16="http://schemas.microsoft.com/office/drawing/2014/main" id="{F74BEE4E-9AC5-0754-D8B8-83DFD7322B02}"/>
              </a:ext>
            </a:extLst>
          </p:cNvPr>
          <p:cNvSpPr/>
          <p:nvPr/>
        </p:nvSpPr>
        <p:spPr bwMode="auto">
          <a:xfrm>
            <a:off x="12161440" y="17674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cxnSp>
        <p:nvCxnSpPr>
          <p:cNvPr id="15" name="コネクタ: カギ線 14">
            <a:extLst>
              <a:ext uri="{FF2B5EF4-FFF2-40B4-BE49-F238E27FC236}">
                <a16:creationId xmlns:a16="http://schemas.microsoft.com/office/drawing/2014/main" id="{F0031FD6-EACA-247F-753D-621E35338A06}"/>
              </a:ext>
            </a:extLst>
          </p:cNvPr>
          <p:cNvCxnSpPr>
            <a:cxnSpLocks/>
            <a:stCxn id="8" idx="1"/>
            <a:endCxn id="11" idx="1"/>
          </p:cNvCxnSpPr>
          <p:nvPr/>
        </p:nvCxnSpPr>
        <p:spPr>
          <a:xfrm rot="10800000" flipV="1">
            <a:off x="1360240" y="2817334"/>
            <a:ext cx="883292" cy="2108589"/>
          </a:xfrm>
          <a:prstGeom prst="bentConnector3">
            <a:avLst>
              <a:gd name="adj1" fmla="val 125880"/>
            </a:avLst>
          </a:prstGeom>
          <a:ln w="127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12" name="表 11">
            <a:extLst>
              <a:ext uri="{FF2B5EF4-FFF2-40B4-BE49-F238E27FC236}">
                <a16:creationId xmlns:a16="http://schemas.microsoft.com/office/drawing/2014/main" id="{8DC14E89-A499-81A4-7D09-EB0DD85620FA}"/>
              </a:ext>
            </a:extLst>
          </p:cNvPr>
          <p:cNvGraphicFramePr>
            <a:graphicFrameLocks noGrp="1"/>
          </p:cNvGraphicFramePr>
          <p:nvPr>
            <p:extLst>
              <p:ext uri="{D42A27DB-BD31-4B8C-83A1-F6EECF244321}">
                <p14:modId xmlns:p14="http://schemas.microsoft.com/office/powerpoint/2010/main" val="4202645417"/>
              </p:ext>
            </p:extLst>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050" b="0" baseline="0" dirty="0">
                          <a:solidFill>
                            <a:schemeClr val="tx1"/>
                          </a:solidFill>
                          <a:latin typeface="+mn-ea"/>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Tree>
    <p:extLst>
      <p:ext uri="{BB962C8B-B14F-4D97-AF65-F5344CB8AC3E}">
        <p14:creationId xmlns:p14="http://schemas.microsoft.com/office/powerpoint/2010/main" val="196985791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F7FF901B-9F03-C3A4-5FC6-1526F0A9A63B}"/>
              </a:ext>
            </a:extLst>
          </p:cNvPr>
          <p:cNvGraphicFramePr>
            <a:graphicFrameLocks noGrp="1"/>
          </p:cNvGraphicFramePr>
          <p:nvPr/>
        </p:nvGraphicFramePr>
        <p:xfrm>
          <a:off x="288473" y="1704256"/>
          <a:ext cx="12224653" cy="7128792"/>
        </p:xfrm>
        <a:graphic>
          <a:graphicData uri="http://schemas.openxmlformats.org/drawingml/2006/table">
            <a:tbl>
              <a:tblPr/>
              <a:tblGrid>
                <a:gridCol w="12224653">
                  <a:extLst>
                    <a:ext uri="{9D8B030D-6E8A-4147-A177-3AD203B41FA5}">
                      <a16:colId xmlns:a16="http://schemas.microsoft.com/office/drawing/2014/main" val="20000"/>
                    </a:ext>
                  </a:extLst>
                </a:gridCol>
              </a:tblGrid>
              <a:tr h="361565">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所外サービスオーダ画面（オンライン）</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767227">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コンテンツ プレースホルダー 1">
            <a:extLst>
              <a:ext uri="{FF2B5EF4-FFF2-40B4-BE49-F238E27FC236}">
                <a16:creationId xmlns:a16="http://schemas.microsoft.com/office/drawing/2014/main" id="{53189360-DD96-A57B-863C-62FDD5809997}"/>
              </a:ext>
            </a:extLst>
          </p:cNvPr>
          <p:cNvSpPr>
            <a:spLocks noGrp="1"/>
          </p:cNvSpPr>
          <p:nvPr>
            <p:ph sz="quarter" idx="10"/>
          </p:nvPr>
        </p:nvSpPr>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サーバ（１９／２１）</a:t>
            </a:r>
          </a:p>
          <a:p>
            <a:pPr fontAlgn="auto">
              <a:spcBef>
                <a:spcPts val="0"/>
              </a:spcBef>
              <a:spcAft>
                <a:spcPts val="0"/>
              </a:spcAft>
              <a:defRPr/>
            </a:pPr>
            <a:r>
              <a:rPr lang="ja-JP" altLang="en-US" sz="1050" dirty="0">
                <a:latin typeface="+mn-ea"/>
                <a:ea typeface="+mn-ea"/>
              </a:rPr>
              <a:t>　</a:t>
            </a:r>
            <a:r>
              <a:rPr lang="en-US" altLang="ja-JP" u="sng" dirty="0">
                <a:latin typeface="+mn-ea"/>
              </a:rPr>
              <a:t>【</a:t>
            </a:r>
            <a:r>
              <a:rPr lang="ja-JP" altLang="en-US" u="sng" dirty="0">
                <a:latin typeface="+mn-ea"/>
              </a:rPr>
              <a:t>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cs typeface="Meiryo UI" panose="020B0604030504040204" pitchFamily="50" charset="-128"/>
              </a:rPr>
              <a:t>【</a:t>
            </a:r>
            <a:r>
              <a:rPr lang="ja-JP" altLang="en-US" sz="1050" dirty="0">
                <a:latin typeface="+mn-ea"/>
                <a:ea typeface="+mn-ea"/>
                <a:cs typeface="Meiryo UI" panose="020B0604030504040204" pitchFamily="50" charset="-128"/>
              </a:rPr>
              <a:t>カ</a:t>
            </a:r>
            <a:r>
              <a:rPr lang="en-US" altLang="ja-JP" sz="1050" dirty="0">
                <a:latin typeface="+mn-ea"/>
                <a:ea typeface="+mn-ea"/>
                <a:cs typeface="Meiryo UI" panose="020B0604030504040204" pitchFamily="50" charset="-128"/>
              </a:rPr>
              <a:t>】【D】</a:t>
            </a:r>
            <a:r>
              <a:rPr lang="ja-JP" altLang="en-US" sz="1050" dirty="0">
                <a:latin typeface="+mn-ea"/>
                <a:ea typeface="+mn-ea"/>
                <a:cs typeface="Meiryo UI" panose="020B0604030504040204" pitchFamily="50" charset="-128"/>
              </a:rPr>
              <a:t>工事完了操作時に、番ポ工事依頼を実施していない場合、ワーニングメッセージを表示可能とする</a:t>
            </a:r>
          </a:p>
          <a:p>
            <a:pPr fontAlgn="auto">
              <a:spcBef>
                <a:spcPts val="0"/>
              </a:spcBef>
              <a:spcAft>
                <a:spcPts val="0"/>
              </a:spcAft>
              <a:defRPr/>
            </a:pPr>
            <a:r>
              <a:rPr lang="ja-JP" altLang="en-US" dirty="0">
                <a:latin typeface="+mn-ea"/>
                <a:ea typeface="+mn-ea"/>
              </a:rPr>
              <a:t>　　メタル</a:t>
            </a:r>
            <a:r>
              <a:rPr lang="en-US" altLang="ja-JP" dirty="0">
                <a:latin typeface="+mn-ea"/>
                <a:ea typeface="+mn-ea"/>
              </a:rPr>
              <a:t>SO</a:t>
            </a:r>
            <a:r>
              <a:rPr lang="ja-JP" altLang="en-US" dirty="0">
                <a:latin typeface="+mn-ea"/>
                <a:ea typeface="+mn-ea"/>
              </a:rPr>
              <a:t>における番ポ自動工事依頼未実施チェック時に表示されるメッセージ内容について示す。</a:t>
            </a:r>
            <a:endParaRPr kumimoji="1" lang="ja-JP" altLang="en-US" dirty="0"/>
          </a:p>
        </p:txBody>
      </p:sp>
      <p:sp>
        <p:nvSpPr>
          <p:cNvPr id="3" name="スライド番号プレースホルダー 2">
            <a:extLst>
              <a:ext uri="{FF2B5EF4-FFF2-40B4-BE49-F238E27FC236}">
                <a16:creationId xmlns:a16="http://schemas.microsoft.com/office/drawing/2014/main" id="{E1D90781-6026-E029-5693-EF8CD9ECB192}"/>
              </a:ext>
            </a:extLst>
          </p:cNvPr>
          <p:cNvSpPr>
            <a:spLocks noGrp="1"/>
          </p:cNvSpPr>
          <p:nvPr>
            <p:ph type="sldNum" sz="quarter" idx="4"/>
          </p:nvPr>
        </p:nvSpPr>
        <p:spPr/>
        <p:txBody>
          <a:bodyPr/>
          <a:lstStyle/>
          <a:p>
            <a:r>
              <a:rPr lang="en-US" altLang="ja-JP"/>
              <a:t>01.3-</a:t>
            </a:r>
            <a:fld id="{4C5E2FD1-144F-442B-9A84-40AAF03513A2}" type="slidenum">
              <a:rPr lang="en-US" altLang="ja-JP" smtClean="0"/>
              <a:pPr/>
              <a:t>22</a:t>
            </a:fld>
            <a:endParaRPr lang="en-US" altLang="ja-JP" dirty="0"/>
          </a:p>
        </p:txBody>
      </p:sp>
      <p:sp>
        <p:nvSpPr>
          <p:cNvPr id="4" name="テキスト ボックス 3">
            <a:extLst>
              <a:ext uri="{FF2B5EF4-FFF2-40B4-BE49-F238E27FC236}">
                <a16:creationId xmlns:a16="http://schemas.microsoft.com/office/drawing/2014/main" id="{616C9236-9242-8A1C-20C9-D899DFD08044}"/>
              </a:ext>
            </a:extLst>
          </p:cNvPr>
          <p:cNvSpPr txBox="1"/>
          <p:nvPr/>
        </p:nvSpPr>
        <p:spPr>
          <a:xfrm>
            <a:off x="673539" y="5952728"/>
            <a:ext cx="11489142" cy="152414"/>
          </a:xfrm>
          <a:prstGeom prst="rect">
            <a:avLst/>
          </a:prstGeom>
          <a:noFill/>
        </p:spPr>
        <p:txBody>
          <a:bodyPr wrap="square" lIns="0" tIns="0" rIns="0" bIns="0" rtlCol="0">
            <a:spAutoFit/>
          </a:bodyPr>
          <a:lstStyle/>
          <a:p>
            <a:pPr marL="85725" indent="-85725" algn="l">
              <a:lnSpc>
                <a:spcPct val="110000"/>
              </a:lnSpc>
            </a:pPr>
            <a:r>
              <a:rPr lang="ja-JP" altLang="en-US" sz="1000" dirty="0">
                <a:solidFill>
                  <a:prstClr val="black"/>
                </a:solidFill>
                <a:latin typeface="Meiryo UI"/>
                <a:ea typeface="Meiryo UI"/>
              </a:rPr>
              <a:t>　・メタル</a:t>
            </a:r>
            <a:r>
              <a:rPr lang="en-US" altLang="ja-JP" sz="1000" dirty="0">
                <a:solidFill>
                  <a:prstClr val="black"/>
                </a:solidFill>
                <a:latin typeface="Meiryo UI"/>
                <a:ea typeface="Meiryo UI"/>
              </a:rPr>
              <a:t>SO</a:t>
            </a:r>
            <a:r>
              <a:rPr lang="ja-JP" altLang="en-US" sz="1000" dirty="0">
                <a:solidFill>
                  <a:prstClr val="black"/>
                </a:solidFill>
                <a:latin typeface="Meiryo UI"/>
                <a:ea typeface="Meiryo UI"/>
              </a:rPr>
              <a:t>における番ポ自動工事依頼未実施チェックを実施する契機およびメッセージ文言について示す</a:t>
            </a:r>
            <a:endParaRPr lang="en-US" altLang="ja-JP" sz="1000" dirty="0">
              <a:solidFill>
                <a:prstClr val="black"/>
              </a:solidFill>
              <a:latin typeface="Meiryo UI"/>
              <a:ea typeface="Meiryo UI"/>
            </a:endParaRPr>
          </a:p>
        </p:txBody>
      </p:sp>
      <p:graphicFrame>
        <p:nvGraphicFramePr>
          <p:cNvPr id="5" name="表 4">
            <a:extLst>
              <a:ext uri="{FF2B5EF4-FFF2-40B4-BE49-F238E27FC236}">
                <a16:creationId xmlns:a16="http://schemas.microsoft.com/office/drawing/2014/main" id="{1889BD59-F4FD-9515-2329-4DA4898F121E}"/>
              </a:ext>
            </a:extLst>
          </p:cNvPr>
          <p:cNvGraphicFramePr>
            <a:graphicFrameLocks noGrp="1"/>
          </p:cNvGraphicFramePr>
          <p:nvPr>
            <p:extLst>
              <p:ext uri="{D42A27DB-BD31-4B8C-83A1-F6EECF244321}">
                <p14:modId xmlns:p14="http://schemas.microsoft.com/office/powerpoint/2010/main" val="568625250"/>
              </p:ext>
            </p:extLst>
          </p:nvPr>
        </p:nvGraphicFramePr>
        <p:xfrm>
          <a:off x="769730" y="6199674"/>
          <a:ext cx="11296760" cy="2507036"/>
        </p:xfrm>
        <a:graphic>
          <a:graphicData uri="http://schemas.openxmlformats.org/drawingml/2006/table">
            <a:tbl>
              <a:tblPr firstRow="1" bandRow="1">
                <a:tableStyleId>{5C22544A-7EE6-4342-B048-85BDC9FD1C3A}</a:tableStyleId>
              </a:tblPr>
              <a:tblGrid>
                <a:gridCol w="677658">
                  <a:extLst>
                    <a:ext uri="{9D8B030D-6E8A-4147-A177-3AD203B41FA5}">
                      <a16:colId xmlns:a16="http://schemas.microsoft.com/office/drawing/2014/main" val="1655026053"/>
                    </a:ext>
                  </a:extLst>
                </a:gridCol>
                <a:gridCol w="1219784">
                  <a:extLst>
                    <a:ext uri="{9D8B030D-6E8A-4147-A177-3AD203B41FA5}">
                      <a16:colId xmlns:a16="http://schemas.microsoft.com/office/drawing/2014/main" val="3615215856"/>
                    </a:ext>
                  </a:extLst>
                </a:gridCol>
                <a:gridCol w="1626379">
                  <a:extLst>
                    <a:ext uri="{9D8B030D-6E8A-4147-A177-3AD203B41FA5}">
                      <a16:colId xmlns:a16="http://schemas.microsoft.com/office/drawing/2014/main" val="1529878492"/>
                    </a:ext>
                  </a:extLst>
                </a:gridCol>
                <a:gridCol w="2516939">
                  <a:extLst>
                    <a:ext uri="{9D8B030D-6E8A-4147-A177-3AD203B41FA5}">
                      <a16:colId xmlns:a16="http://schemas.microsoft.com/office/drawing/2014/main" val="2009052045"/>
                    </a:ext>
                  </a:extLst>
                </a:gridCol>
                <a:gridCol w="2700000">
                  <a:extLst>
                    <a:ext uri="{9D8B030D-6E8A-4147-A177-3AD203B41FA5}">
                      <a16:colId xmlns:a16="http://schemas.microsoft.com/office/drawing/2014/main" val="230544536"/>
                    </a:ext>
                  </a:extLst>
                </a:gridCol>
                <a:gridCol w="2556000">
                  <a:extLst>
                    <a:ext uri="{9D8B030D-6E8A-4147-A177-3AD203B41FA5}">
                      <a16:colId xmlns:a16="http://schemas.microsoft.com/office/drawing/2014/main" val="2822749618"/>
                    </a:ext>
                  </a:extLst>
                </a:gridCol>
              </a:tblGrid>
              <a:tr h="276716">
                <a:tc rowSpan="2">
                  <a:txBody>
                    <a:bodyPr/>
                    <a:lstStyle/>
                    <a:p>
                      <a:pPr algn="ctr"/>
                      <a:r>
                        <a:rPr kumimoji="1" lang="ja-JP" altLang="en-US" sz="1000" b="0" dirty="0">
                          <a:solidFill>
                            <a:schemeClr val="tx1"/>
                          </a:solidFill>
                        </a:rPr>
                        <a:t>サービス</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99CCFF"/>
                    </a:solidFill>
                  </a:tcPr>
                </a:tc>
                <a:tc rowSpan="2">
                  <a:txBody>
                    <a:bodyPr/>
                    <a:lstStyle/>
                    <a:p>
                      <a:pPr algn="ctr"/>
                      <a:r>
                        <a:rPr kumimoji="1" lang="ja-JP" altLang="en-US" sz="1000" b="0" dirty="0">
                          <a:solidFill>
                            <a:schemeClr val="tx1"/>
                          </a:solidFill>
                        </a:rPr>
                        <a:t>オンライン／</a:t>
                      </a:r>
                      <a:endParaRPr kumimoji="1" lang="en-US" altLang="ja-JP" sz="1000" b="0" dirty="0">
                        <a:solidFill>
                          <a:schemeClr val="tx1"/>
                        </a:solidFill>
                      </a:endParaRPr>
                    </a:p>
                    <a:p>
                      <a:pPr algn="ctr"/>
                      <a:r>
                        <a:rPr kumimoji="1" lang="ja-JP" altLang="en-US" sz="1000" b="0" dirty="0">
                          <a:solidFill>
                            <a:schemeClr val="tx1"/>
                          </a:solidFill>
                        </a:rPr>
                        <a:t>オフライン（不感知）</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99CCFF"/>
                    </a:solidFill>
                  </a:tcPr>
                </a:tc>
                <a:tc gridSpan="2">
                  <a:txBody>
                    <a:bodyPr/>
                    <a:lstStyle/>
                    <a:p>
                      <a:pPr algn="ctr"/>
                      <a:r>
                        <a:rPr kumimoji="1" lang="ja-JP" altLang="en-US" sz="1000" b="0" dirty="0">
                          <a:solidFill>
                            <a:schemeClr val="tx1"/>
                          </a:solidFill>
                        </a:rPr>
                        <a:t>チェック契機</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メッセージ</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pPr algn="ct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09160615"/>
                  </a:ext>
                </a:extLst>
              </a:tr>
              <a:tr h="0">
                <a:tc vMerge="1">
                  <a:txBody>
                    <a:bodyPr/>
                    <a:lstStyle/>
                    <a:p>
                      <a:endParaRPr kumimoji="1" lang="ja-JP" altLang="en-US"/>
                    </a:p>
                  </a:txBody>
                  <a:tcPr/>
                </a:tc>
                <a:tc vMerge="1">
                  <a:txBody>
                    <a:bodyPr/>
                    <a:lstStyle/>
                    <a:p>
                      <a:pPr algn="ct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画面</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ボタン操作</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文言</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メッセージ操作後の挙動</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365842508"/>
                  </a:ext>
                </a:extLst>
              </a:tr>
              <a:tr h="401184">
                <a:tc rowSpan="5">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メタル</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SO</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オンライン</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オーダ処理サブメニュー画面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SO</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完了処理」ボタン押下時</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番ポ自動工事依頼が行われていません。</a:t>
                      </a:r>
                    </a:p>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処理を続行しますか？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はい：工程情報確認画面に遷移</a:t>
                      </a:r>
                    </a:p>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いいえ：元に戻る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20501"/>
                  </a:ext>
                </a:extLst>
              </a:tr>
              <a:tr h="401184">
                <a:tc vMerge="1">
                  <a:txBody>
                    <a:bodyPr/>
                    <a:lstStyle/>
                    <a:p>
                      <a:endParaRPr kumimoji="1" lang="ja-JP" altLang="en-US"/>
                    </a:p>
                  </a:txBody>
                  <a:tcPr>
                    <a:lnT w="6350" cap="flat" cmpd="sng" algn="ctr">
                      <a:solidFill>
                        <a:schemeClr val="tx1"/>
                      </a:solidFill>
                      <a:prstDash val="solid"/>
                      <a:round/>
                      <a:headEnd type="none" w="med" len="med"/>
                      <a:tailEnd type="none" w="med" len="med"/>
                    </a:lnT>
                  </a:tcPr>
                </a:tc>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回線試験要求・結果画面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「工程情報」ボタン押下時</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l"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l"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851106"/>
                  </a:ext>
                </a:extLst>
              </a:tr>
              <a:tr h="401184">
                <a:tc vMerge="1">
                  <a:txBody>
                    <a:bodyPr/>
                    <a:lstStyle/>
                    <a:p>
                      <a:endParaRPr kumimoji="1" lang="ja-JP" altLang="en-US"/>
                    </a:p>
                  </a:txBody>
                  <a:tcPr/>
                </a:tc>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所外サービスオーダ画面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「工程情報」ボタン押下時</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0134758"/>
                  </a:ext>
                </a:extLst>
              </a:tr>
              <a:tr h="401184">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オフライン（不感知）</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所外サービスオーダ画面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「工程情報」ボタン押下時</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オンライン側で番ポ自動工事依頼が必要なオーダです。</a:t>
                      </a:r>
                    </a:p>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処理を続行します。</a:t>
                      </a:r>
                      <a:endParaRPr lang="en-US" sz="100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閉じる：工程情報確認画面へ遷移</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9545120"/>
                  </a:ext>
                </a:extLst>
              </a:tr>
              <a:tr h="401184">
                <a:tc vMerge="1">
                  <a:txBody>
                    <a:bodyPr/>
                    <a:lstStyle/>
                    <a:p>
                      <a:endParaRPr kumimoji="1" lang="ja-JP" altLang="en-US"/>
                    </a:p>
                  </a:txBody>
                  <a:tcPr/>
                </a:tc>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SO</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情報表示画面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画面表示時</a:t>
                      </a:r>
                    </a:p>
                    <a:p>
                      <a:pPr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例）工事順序表示画面・「ＳＯ受信」ボタン押下等</a:t>
                      </a:r>
                      <a:endParaRPr 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l" fontAlgn="ctr"/>
                      <a:endParaRPr 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閉じる：元に戻る（</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SO</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情報表示画面が表示される）</a:t>
                      </a:r>
                      <a:endParaRPr 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953775"/>
                  </a:ext>
                </a:extLst>
              </a:tr>
            </a:tbl>
          </a:graphicData>
        </a:graphic>
      </p:graphicFrame>
      <p:pic>
        <p:nvPicPr>
          <p:cNvPr id="18" name="図 17" descr="グラフィカル ユーザー インターフェイス, テキスト&#10;&#10;自動的に生成された説明">
            <a:extLst>
              <a:ext uri="{FF2B5EF4-FFF2-40B4-BE49-F238E27FC236}">
                <a16:creationId xmlns:a16="http://schemas.microsoft.com/office/drawing/2014/main" id="{6145B509-63F0-FD14-4555-0E6450133D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025" y="2136304"/>
            <a:ext cx="5694355" cy="3561901"/>
          </a:xfrm>
          <a:prstGeom prst="rect">
            <a:avLst/>
          </a:prstGeom>
          <a:ln>
            <a:solidFill>
              <a:schemeClr val="tx1"/>
            </a:solidFill>
          </a:ln>
        </p:spPr>
      </p:pic>
      <p:pic>
        <p:nvPicPr>
          <p:cNvPr id="14" name="図 13" descr="グラフィカル ユーザー インターフェイス, テキスト, アプリケーション&#10;&#10;自動的に生成された説明">
            <a:extLst>
              <a:ext uri="{FF2B5EF4-FFF2-40B4-BE49-F238E27FC236}">
                <a16:creationId xmlns:a16="http://schemas.microsoft.com/office/drawing/2014/main" id="{DE990D55-9B95-F076-A4B0-A104A26630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7882" y="3986739"/>
            <a:ext cx="2974997" cy="1805998"/>
          </a:xfrm>
          <a:prstGeom prst="rect">
            <a:avLst/>
          </a:prstGeom>
          <a:ln w="28575">
            <a:solidFill>
              <a:srgbClr val="FF0000"/>
            </a:solidFill>
          </a:ln>
        </p:spPr>
      </p:pic>
      <p:sp>
        <p:nvSpPr>
          <p:cNvPr id="19" name="正方形/長方形 18">
            <a:extLst>
              <a:ext uri="{FF2B5EF4-FFF2-40B4-BE49-F238E27FC236}">
                <a16:creationId xmlns:a16="http://schemas.microsoft.com/office/drawing/2014/main" id="{8B00D631-C9C9-D6E1-4DA2-0DCDADD15C6E}"/>
              </a:ext>
            </a:extLst>
          </p:cNvPr>
          <p:cNvSpPr/>
          <p:nvPr/>
        </p:nvSpPr>
        <p:spPr bwMode="auto">
          <a:xfrm>
            <a:off x="1720280" y="4571363"/>
            <a:ext cx="360040" cy="301245"/>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 name="コネクタ: カギ線 8">
            <a:extLst>
              <a:ext uri="{FF2B5EF4-FFF2-40B4-BE49-F238E27FC236}">
                <a16:creationId xmlns:a16="http://schemas.microsoft.com/office/drawing/2014/main" id="{B9922FE0-C3F3-BC5A-F9D4-A9A2590DD0FB}"/>
              </a:ext>
            </a:extLst>
          </p:cNvPr>
          <p:cNvCxnSpPr>
            <a:stCxn id="19" idx="2"/>
          </p:cNvCxnSpPr>
          <p:nvPr/>
        </p:nvCxnSpPr>
        <p:spPr>
          <a:xfrm rot="16200000" flipH="1">
            <a:off x="2407725" y="4365183"/>
            <a:ext cx="312732" cy="1327582"/>
          </a:xfrm>
          <a:prstGeom prst="bentConnector2">
            <a:avLst/>
          </a:prstGeom>
          <a:ln w="127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AutoShape 81">
            <a:extLst>
              <a:ext uri="{FF2B5EF4-FFF2-40B4-BE49-F238E27FC236}">
                <a16:creationId xmlns:a16="http://schemas.microsoft.com/office/drawing/2014/main" id="{AE05906B-A50C-E65A-681C-B3BDC96C02CD}"/>
              </a:ext>
            </a:extLst>
          </p:cNvPr>
          <p:cNvSpPr>
            <a:spLocks/>
          </p:cNvSpPr>
          <p:nvPr/>
        </p:nvSpPr>
        <p:spPr bwMode="auto">
          <a:xfrm>
            <a:off x="6683621" y="2948499"/>
            <a:ext cx="5508516" cy="1935818"/>
          </a:xfrm>
          <a:prstGeom prst="borderCallout2">
            <a:avLst>
              <a:gd name="adj1" fmla="val 27864"/>
              <a:gd name="adj2" fmla="val -794"/>
              <a:gd name="adj3" fmla="val 28034"/>
              <a:gd name="adj4" fmla="val -8984"/>
              <a:gd name="adj5" fmla="val 69811"/>
              <a:gd name="adj6" fmla="val -20658"/>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marL="88900" indent="-88900" algn="l" defTabSz="649288"/>
            <a:r>
              <a:rPr lang="ja-JP" altLang="en-US" sz="1000" dirty="0">
                <a:latin typeface="+mn-ea"/>
                <a:ea typeface="+mn-ea"/>
              </a:rPr>
              <a:t>・</a:t>
            </a:r>
            <a:r>
              <a:rPr lang="ja-JP" altLang="en-US" sz="1000" dirty="0">
                <a:solidFill>
                  <a:prstClr val="black"/>
                </a:solidFill>
                <a:latin typeface="Meiryo UI"/>
                <a:ea typeface="Meiryo UI"/>
              </a:rPr>
              <a:t>メタル</a:t>
            </a:r>
            <a:r>
              <a:rPr lang="en-US" altLang="ja-JP" sz="1000" dirty="0">
                <a:solidFill>
                  <a:prstClr val="black"/>
                </a:solidFill>
                <a:latin typeface="Meiryo UI"/>
                <a:ea typeface="Meiryo UI"/>
              </a:rPr>
              <a:t>SO</a:t>
            </a:r>
            <a:r>
              <a:rPr lang="ja-JP" altLang="en-US" sz="1000" dirty="0">
                <a:solidFill>
                  <a:prstClr val="black"/>
                </a:solidFill>
                <a:latin typeface="Meiryo UI"/>
                <a:ea typeface="Meiryo UI"/>
              </a:rPr>
              <a:t>における番ポ自動工事依頼未実施チェック時のワーニングメッセージ表示条件を以下に示す（オンライン、オフライン（不感知）で同様のチェック条件とする）</a:t>
            </a:r>
            <a:endParaRPr lang="en-US" altLang="ja-JP" sz="1000" dirty="0">
              <a:solidFill>
                <a:prstClr val="black"/>
              </a:solidFill>
              <a:latin typeface="Meiryo UI"/>
              <a:ea typeface="Meiryo UI"/>
            </a:endParaRPr>
          </a:p>
          <a:p>
            <a:pPr marL="88900" indent="-88900" algn="l" defTabSz="649288"/>
            <a:endParaRPr lang="en-US" altLang="ja-JP" sz="1000" dirty="0">
              <a:latin typeface="+mn-ea"/>
              <a:ea typeface="+mn-ea"/>
            </a:endParaRPr>
          </a:p>
          <a:p>
            <a:pPr marL="88900" indent="-88900" algn="l" defTabSz="649288"/>
            <a:r>
              <a:rPr lang="en-US" altLang="ja-JP" sz="1000" dirty="0">
                <a:latin typeface="+mn-ea"/>
                <a:ea typeface="+mn-ea"/>
              </a:rPr>
              <a:t>【</a:t>
            </a:r>
            <a:r>
              <a:rPr lang="ja-JP" altLang="en-US" sz="1000" dirty="0">
                <a:latin typeface="+mn-ea"/>
                <a:ea typeface="+mn-ea"/>
              </a:rPr>
              <a:t>メッセージ表示条件</a:t>
            </a:r>
            <a:r>
              <a:rPr lang="en-US" altLang="ja-JP" sz="1000" dirty="0">
                <a:latin typeface="+mn-ea"/>
                <a:ea typeface="+mn-ea"/>
              </a:rPr>
              <a:t>】</a:t>
            </a:r>
          </a:p>
          <a:p>
            <a:pPr marL="88900" indent="-88900" algn="l" defTabSz="649288"/>
            <a:r>
              <a:rPr lang="ja-JP" altLang="en-US" sz="1000" dirty="0">
                <a:latin typeface="+mn-ea"/>
                <a:ea typeface="+mn-ea"/>
              </a:rPr>
              <a:t>下記状態の場合はメッセージを表示</a:t>
            </a:r>
          </a:p>
          <a:p>
            <a:pPr marL="88900" indent="-88900" algn="l" defTabSz="649288"/>
            <a:r>
              <a:rPr lang="ja-JP" altLang="en-US" sz="1000" dirty="0">
                <a:latin typeface="+mn-ea"/>
                <a:ea typeface="+mn-ea"/>
              </a:rPr>
              <a:t>　・番ポ自動工事ステータスが</a:t>
            </a:r>
            <a:r>
              <a:rPr lang="en-US" altLang="ja-JP" sz="1000" dirty="0">
                <a:latin typeface="+mn-ea"/>
                <a:ea typeface="+mn-ea"/>
              </a:rPr>
              <a:t>"</a:t>
            </a:r>
            <a:r>
              <a:rPr lang="ja-JP" altLang="en-US" sz="1000" dirty="0">
                <a:latin typeface="+mn-ea"/>
                <a:ea typeface="+mn-ea"/>
              </a:rPr>
              <a:t>空白</a:t>
            </a:r>
            <a:r>
              <a:rPr lang="en-US" altLang="ja-JP" sz="1000" dirty="0">
                <a:latin typeface="+mn-ea"/>
                <a:ea typeface="+mn-ea"/>
              </a:rPr>
              <a:t>"</a:t>
            </a:r>
            <a:r>
              <a:rPr lang="ja-JP" altLang="en-US" sz="1000" dirty="0">
                <a:latin typeface="+mn-ea"/>
                <a:ea typeface="+mn-ea"/>
              </a:rPr>
              <a:t>（未実施）であること</a:t>
            </a:r>
          </a:p>
          <a:p>
            <a:pPr marL="88900" indent="-88900" algn="l" defTabSz="649288"/>
            <a:r>
              <a:rPr lang="ja-JP" altLang="en-US" sz="1000" dirty="0">
                <a:latin typeface="+mn-ea"/>
                <a:ea typeface="+mn-ea"/>
              </a:rPr>
              <a:t>　・項目「自ＳＯ情報（記事）／オーダ記事」に番ポ有無が有を示す文言「番ポ」が設定されていること</a:t>
            </a:r>
            <a:r>
              <a:rPr lang="en-US" altLang="ja-JP" sz="1000" dirty="0">
                <a:latin typeface="+mn-ea"/>
                <a:ea typeface="+mn-ea"/>
              </a:rPr>
              <a:t>*1</a:t>
            </a:r>
            <a:endParaRPr lang="ja-JP" altLang="en-US" sz="1000" dirty="0">
              <a:latin typeface="+mn-ea"/>
              <a:ea typeface="+mn-ea"/>
            </a:endParaRPr>
          </a:p>
          <a:p>
            <a:pPr marL="88900" indent="-88900" algn="l" defTabSz="649288"/>
            <a:r>
              <a:rPr lang="ja-JP" altLang="en-US" sz="1000" dirty="0">
                <a:latin typeface="+mn-ea"/>
                <a:ea typeface="+mn-ea"/>
              </a:rPr>
              <a:t>　・</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CUSTOM</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ミニコンへ交換機自動工事要求が正常に送信されていること</a:t>
            </a:r>
            <a:endParaRPr lang="en-US" altLang="ja-JP" sz="1000" dirty="0">
              <a:latin typeface="+mn-ea"/>
              <a:ea typeface="+mn-ea"/>
            </a:endParaRPr>
          </a:p>
          <a:p>
            <a:pPr marL="88900" indent="-88900" algn="l" defTabSz="649288"/>
            <a:endParaRPr lang="ja-JP" altLang="en-US" sz="1000" dirty="0">
              <a:latin typeface="+mn-ea"/>
              <a:ea typeface="+mn-ea"/>
            </a:endParaRPr>
          </a:p>
          <a:p>
            <a:pPr algn="l" defTabSz="649288"/>
            <a:r>
              <a:rPr lang="en-US" altLang="ja-JP" sz="1000" dirty="0">
                <a:latin typeface="+mn-ea"/>
                <a:ea typeface="+mn-ea"/>
              </a:rPr>
              <a:t>※</a:t>
            </a:r>
            <a:r>
              <a:rPr lang="ja-JP" altLang="en-US" sz="1000" dirty="0">
                <a:latin typeface="+mn-ea"/>
                <a:ea typeface="+mn-ea"/>
              </a:rPr>
              <a:t>本チェックは番ポ自動工事依頼の実施有無の確認を目的としているため、一度依頼を実施している「番ポ自動工事ステータスが</a:t>
            </a:r>
            <a:r>
              <a:rPr lang="en-US" altLang="ja-JP" sz="1000" dirty="0">
                <a:latin typeface="+mn-ea"/>
                <a:ea typeface="+mn-ea"/>
              </a:rPr>
              <a:t>03(</a:t>
            </a:r>
            <a:r>
              <a:rPr lang="ja-JP" altLang="en-US" sz="1000" dirty="0">
                <a:latin typeface="+mn-ea"/>
                <a:ea typeface="+mn-ea"/>
              </a:rPr>
              <a:t>工事エラー</a:t>
            </a:r>
            <a:r>
              <a:rPr lang="en-US" altLang="ja-JP" sz="1000" dirty="0">
                <a:latin typeface="+mn-ea"/>
                <a:ea typeface="+mn-ea"/>
              </a:rPr>
              <a:t>)</a:t>
            </a:r>
            <a:r>
              <a:rPr lang="ja-JP" altLang="en-US" sz="1000" dirty="0">
                <a:latin typeface="+mn-ea"/>
                <a:ea typeface="+mn-ea"/>
              </a:rPr>
              <a:t>」であるパターンは対象外</a:t>
            </a:r>
            <a:r>
              <a:rPr lang="en-US" altLang="ja-JP" sz="1000" dirty="0">
                <a:latin typeface="+mn-ea"/>
                <a:ea typeface="+mn-ea"/>
              </a:rPr>
              <a:t>(</a:t>
            </a:r>
            <a:r>
              <a:rPr lang="ja-JP" altLang="en-US" sz="1000" dirty="0">
                <a:latin typeface="+mn-ea"/>
                <a:ea typeface="+mn-ea"/>
              </a:rPr>
              <a:t>ひかり</a:t>
            </a:r>
            <a:r>
              <a:rPr lang="en-US" altLang="ja-JP" sz="1000" dirty="0">
                <a:latin typeface="+mn-ea"/>
                <a:ea typeface="+mn-ea"/>
              </a:rPr>
              <a:t>SO</a:t>
            </a:r>
            <a:r>
              <a:rPr lang="ja-JP" altLang="en-US" sz="1000" dirty="0">
                <a:latin typeface="+mn-ea"/>
                <a:ea typeface="+mn-ea"/>
              </a:rPr>
              <a:t>における番ポ自動工事依頼未実施チェックの条件を踏襲</a:t>
            </a:r>
            <a:r>
              <a:rPr lang="en-US" altLang="ja-JP" sz="1000" dirty="0">
                <a:latin typeface="+mn-ea"/>
                <a:ea typeface="+mn-ea"/>
              </a:rPr>
              <a:t>)</a:t>
            </a:r>
            <a:endParaRPr lang="ja-JP" altLang="en-US" sz="1000" dirty="0">
              <a:latin typeface="+mn-ea"/>
              <a:ea typeface="+mn-ea"/>
            </a:endParaRPr>
          </a:p>
        </p:txBody>
      </p:sp>
      <p:sp>
        <p:nvSpPr>
          <p:cNvPr id="11" name="テキスト ボックス 10">
            <a:extLst>
              <a:ext uri="{FF2B5EF4-FFF2-40B4-BE49-F238E27FC236}">
                <a16:creationId xmlns:a16="http://schemas.microsoft.com/office/drawing/2014/main" id="{76E6111F-DC87-A4A4-2E0C-359914E3B85E}"/>
              </a:ext>
            </a:extLst>
          </p:cNvPr>
          <p:cNvSpPr txBox="1"/>
          <p:nvPr/>
        </p:nvSpPr>
        <p:spPr>
          <a:xfrm>
            <a:off x="294541" y="8892459"/>
            <a:ext cx="11650875" cy="152414"/>
          </a:xfrm>
          <a:prstGeom prst="rect">
            <a:avLst/>
          </a:prstGeom>
          <a:noFill/>
        </p:spPr>
        <p:txBody>
          <a:bodyPr wrap="square" lIns="0" tIns="0" rIns="0" bIns="0" rtlCol="0">
            <a:spAutoFit/>
          </a:bodyPr>
          <a:lstStyle/>
          <a:p>
            <a:pPr algn="l">
              <a:lnSpc>
                <a:spcPct val="110000"/>
              </a:lnSpc>
            </a:pPr>
            <a:r>
              <a:rPr lang="ja-JP" altLang="en-US" sz="1000" dirty="0">
                <a:solidFill>
                  <a:prstClr val="black"/>
                </a:solidFill>
                <a:latin typeface="Meiryo UI"/>
                <a:ea typeface="Meiryo UI"/>
              </a:rPr>
              <a:t>注）</a:t>
            </a:r>
            <a:r>
              <a:rPr lang="en-US" altLang="ja-JP" sz="1000" dirty="0">
                <a:solidFill>
                  <a:prstClr val="black"/>
                </a:solidFill>
                <a:latin typeface="Meiryo UI"/>
                <a:ea typeface="Meiryo UI"/>
              </a:rPr>
              <a:t>*1</a:t>
            </a:r>
            <a:r>
              <a:rPr lang="ja-JP" altLang="en-US" sz="1000" dirty="0">
                <a:solidFill>
                  <a:prstClr val="black"/>
                </a:solidFill>
                <a:latin typeface="Meiryo UI"/>
                <a:ea typeface="Meiryo UI"/>
              </a:rPr>
              <a:t>：</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記事欄運用は</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月までの暫定対処であり、</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2026</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月以降はメタル所外システムに項目追加して流通することから、</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2026</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月対応にて条件の変更が必要となる</a:t>
            </a:r>
            <a:endParaRPr lang="en-US" altLang="ja-JP" sz="1000" dirty="0">
              <a:solidFill>
                <a:srgbClr val="000000"/>
              </a:solidFill>
              <a:latin typeface="Meiryo UI"/>
              <a:ea typeface="Meiryo UI"/>
            </a:endParaRPr>
          </a:p>
        </p:txBody>
      </p:sp>
      <p:sp>
        <p:nvSpPr>
          <p:cNvPr id="12" name="楕円 11">
            <a:extLst>
              <a:ext uri="{FF2B5EF4-FFF2-40B4-BE49-F238E27FC236}">
                <a16:creationId xmlns:a16="http://schemas.microsoft.com/office/drawing/2014/main" id="{7E0CED2D-E1DF-670E-5C1F-F6ABDB2E34EC}"/>
              </a:ext>
            </a:extLst>
          </p:cNvPr>
          <p:cNvSpPr/>
          <p:nvPr/>
        </p:nvSpPr>
        <p:spPr bwMode="auto">
          <a:xfrm>
            <a:off x="12161440" y="17674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136367915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F7FF901B-9F03-C3A4-5FC6-1526F0A9A63B}"/>
              </a:ext>
            </a:extLst>
          </p:cNvPr>
          <p:cNvGraphicFramePr>
            <a:graphicFrameLocks noGrp="1"/>
          </p:cNvGraphicFramePr>
          <p:nvPr>
            <p:extLst>
              <p:ext uri="{D42A27DB-BD31-4B8C-83A1-F6EECF244321}">
                <p14:modId xmlns:p14="http://schemas.microsoft.com/office/powerpoint/2010/main" val="352791744"/>
              </p:ext>
            </p:extLst>
          </p:nvPr>
        </p:nvGraphicFramePr>
        <p:xfrm>
          <a:off x="288473" y="1704256"/>
          <a:ext cx="12224653" cy="7128792"/>
        </p:xfrm>
        <a:graphic>
          <a:graphicData uri="http://schemas.openxmlformats.org/drawingml/2006/table">
            <a:tbl>
              <a:tblPr/>
              <a:tblGrid>
                <a:gridCol w="12224653">
                  <a:extLst>
                    <a:ext uri="{9D8B030D-6E8A-4147-A177-3AD203B41FA5}">
                      <a16:colId xmlns:a16="http://schemas.microsoft.com/office/drawing/2014/main" val="20000"/>
                    </a:ext>
                  </a:extLst>
                </a:gridCol>
              </a:tblGrid>
              <a:tr h="361565">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所外サービスオーダ画面（オフライン（不感知））</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767227">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コンテンツ プレースホルダー 1">
            <a:extLst>
              <a:ext uri="{FF2B5EF4-FFF2-40B4-BE49-F238E27FC236}">
                <a16:creationId xmlns:a16="http://schemas.microsoft.com/office/drawing/2014/main" id="{53189360-DD96-A57B-863C-62FDD5809997}"/>
              </a:ext>
            </a:extLst>
          </p:cNvPr>
          <p:cNvSpPr>
            <a:spLocks noGrp="1"/>
          </p:cNvSpPr>
          <p:nvPr>
            <p:ph sz="quarter" idx="10"/>
          </p:nvPr>
        </p:nvSpPr>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２０</a:t>
            </a:r>
            <a:r>
              <a:rPr lang="ja-JP" altLang="en-US" sz="1050" u="sng" dirty="0">
                <a:latin typeface="+mn-ea"/>
                <a:ea typeface="+mn-ea"/>
                <a:cs typeface="Meiryo UI" panose="020B0604030504040204" pitchFamily="50" charset="-128"/>
              </a:rPr>
              <a:t>／２１）</a:t>
            </a:r>
          </a:p>
          <a:p>
            <a:pPr fontAlgn="auto">
              <a:spcBef>
                <a:spcPts val="0"/>
              </a:spcBef>
              <a:spcAft>
                <a:spcPts val="0"/>
              </a:spcAft>
              <a:defRPr/>
            </a:pPr>
            <a:r>
              <a:rPr lang="ja-JP" altLang="en-US" sz="1050" dirty="0">
                <a:latin typeface="+mn-ea"/>
                <a:ea typeface="+mn-ea"/>
              </a:rPr>
              <a:t>　</a:t>
            </a:r>
            <a:r>
              <a:rPr lang="en-US" altLang="ja-JP" u="sng" dirty="0">
                <a:latin typeface="+mn-ea"/>
              </a:rPr>
              <a:t>【</a:t>
            </a:r>
            <a:r>
              <a:rPr lang="ja-JP" altLang="en-US" u="sng" dirty="0">
                <a:latin typeface="+mn-ea"/>
              </a:rPr>
              <a:t>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cs typeface="Meiryo UI" panose="020B0604030504040204" pitchFamily="50" charset="-128"/>
              </a:rPr>
              <a:t>【</a:t>
            </a:r>
            <a:r>
              <a:rPr lang="ja-JP" altLang="en-US" sz="1050" dirty="0">
                <a:latin typeface="+mn-ea"/>
                <a:ea typeface="+mn-ea"/>
                <a:cs typeface="Meiryo UI" panose="020B0604030504040204" pitchFamily="50" charset="-128"/>
              </a:rPr>
              <a:t>カ</a:t>
            </a:r>
            <a:r>
              <a:rPr lang="en-US" altLang="ja-JP" sz="1050" dirty="0">
                <a:latin typeface="+mn-ea"/>
                <a:ea typeface="+mn-ea"/>
                <a:cs typeface="Meiryo UI" panose="020B0604030504040204" pitchFamily="50" charset="-128"/>
              </a:rPr>
              <a:t>】【D】</a:t>
            </a:r>
            <a:r>
              <a:rPr lang="ja-JP" altLang="en-US" sz="1050" dirty="0">
                <a:latin typeface="+mn-ea"/>
                <a:ea typeface="+mn-ea"/>
                <a:cs typeface="Meiryo UI" panose="020B0604030504040204" pitchFamily="50" charset="-128"/>
              </a:rPr>
              <a:t>工事完了操作時に、番ポ工事依頼を実施していない場合、ワーニングメッセージを表示可能とする</a:t>
            </a:r>
          </a:p>
          <a:p>
            <a:pPr fontAlgn="auto">
              <a:spcBef>
                <a:spcPts val="0"/>
              </a:spcBef>
              <a:spcAft>
                <a:spcPts val="0"/>
              </a:spcAft>
              <a:defRPr/>
            </a:pPr>
            <a:r>
              <a:rPr lang="ja-JP" altLang="en-US" dirty="0">
                <a:latin typeface="+mn-ea"/>
                <a:ea typeface="+mn-ea"/>
              </a:rPr>
              <a:t>　　メタル</a:t>
            </a:r>
            <a:r>
              <a:rPr lang="en-US" altLang="ja-JP" dirty="0">
                <a:latin typeface="+mn-ea"/>
                <a:ea typeface="+mn-ea"/>
              </a:rPr>
              <a:t>SO</a:t>
            </a:r>
            <a:r>
              <a:rPr lang="ja-JP" altLang="en-US" dirty="0">
                <a:latin typeface="+mn-ea"/>
                <a:ea typeface="+mn-ea"/>
              </a:rPr>
              <a:t>における番ポ自動工事依頼未実施チェック時に表示されるメッセージ内容について示す。</a:t>
            </a:r>
            <a:endParaRPr kumimoji="1" lang="ja-JP" altLang="en-US" dirty="0"/>
          </a:p>
        </p:txBody>
      </p:sp>
      <p:sp>
        <p:nvSpPr>
          <p:cNvPr id="3" name="スライド番号プレースホルダー 2">
            <a:extLst>
              <a:ext uri="{FF2B5EF4-FFF2-40B4-BE49-F238E27FC236}">
                <a16:creationId xmlns:a16="http://schemas.microsoft.com/office/drawing/2014/main" id="{E1D90781-6026-E029-5693-EF8CD9ECB192}"/>
              </a:ext>
            </a:extLst>
          </p:cNvPr>
          <p:cNvSpPr>
            <a:spLocks noGrp="1"/>
          </p:cNvSpPr>
          <p:nvPr>
            <p:ph type="sldNum" sz="quarter" idx="4"/>
          </p:nvPr>
        </p:nvSpPr>
        <p:spPr/>
        <p:txBody>
          <a:bodyPr/>
          <a:lstStyle/>
          <a:p>
            <a:r>
              <a:rPr lang="en-US" altLang="ja-JP"/>
              <a:t>01.3-</a:t>
            </a:r>
            <a:fld id="{4C5E2FD1-144F-442B-9A84-40AAF03513A2}" type="slidenum">
              <a:rPr lang="en-US" altLang="ja-JP" smtClean="0"/>
              <a:pPr/>
              <a:t>23</a:t>
            </a:fld>
            <a:endParaRPr lang="en-US" altLang="ja-JP" dirty="0"/>
          </a:p>
        </p:txBody>
      </p:sp>
      <p:sp>
        <p:nvSpPr>
          <p:cNvPr id="4" name="テキスト ボックス 3">
            <a:extLst>
              <a:ext uri="{FF2B5EF4-FFF2-40B4-BE49-F238E27FC236}">
                <a16:creationId xmlns:a16="http://schemas.microsoft.com/office/drawing/2014/main" id="{616C9236-9242-8A1C-20C9-D899DFD08044}"/>
              </a:ext>
            </a:extLst>
          </p:cNvPr>
          <p:cNvSpPr txBox="1"/>
          <p:nvPr/>
        </p:nvSpPr>
        <p:spPr>
          <a:xfrm>
            <a:off x="653165" y="2313440"/>
            <a:ext cx="11489142" cy="321691"/>
          </a:xfrm>
          <a:prstGeom prst="rect">
            <a:avLst/>
          </a:prstGeom>
          <a:noFill/>
        </p:spPr>
        <p:txBody>
          <a:bodyPr wrap="square" lIns="0" tIns="0" rIns="0" bIns="0" rtlCol="0">
            <a:spAutoFit/>
          </a:bodyPr>
          <a:lstStyle/>
          <a:p>
            <a:pPr marL="85725" indent="-85725" algn="l">
              <a:lnSpc>
                <a:spcPct val="110000"/>
              </a:lnSpc>
            </a:pPr>
            <a:r>
              <a:rPr lang="ja-JP" altLang="en-US" sz="1000" dirty="0">
                <a:solidFill>
                  <a:prstClr val="black"/>
                </a:solidFill>
                <a:latin typeface="Meiryo UI"/>
                <a:ea typeface="Meiryo UI"/>
              </a:rPr>
              <a:t>・オフライン（不感知）における番ポ自動工事依頼未実施チェックのメッセージ表示条件、チェック契機、メッセージ文言は「</a:t>
            </a:r>
            <a:r>
              <a:rPr lang="ja-JP" altLang="en-US" sz="1000" dirty="0">
                <a:latin typeface="+mn-ea"/>
                <a:ea typeface="+mn-ea"/>
                <a:cs typeface="Meiryo UI" panose="020B0604030504040204" pitchFamily="50" charset="-128"/>
              </a:rPr>
              <a:t>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a:t>
            </a:r>
            <a:r>
              <a:rPr lang="ja-JP" altLang="en-US" sz="1000" dirty="0">
                <a:latin typeface="+mn-ea"/>
                <a:ea typeface="+mn-ea"/>
              </a:rPr>
              <a:t>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サーバ（１９／２１）</a:t>
            </a:r>
            <a:r>
              <a:rPr lang="ja-JP" altLang="en-US" sz="1000" dirty="0">
                <a:solidFill>
                  <a:prstClr val="black"/>
                </a:solidFill>
                <a:latin typeface="Meiryo UI"/>
                <a:ea typeface="Meiryo UI"/>
              </a:rPr>
              <a:t>」参照</a:t>
            </a:r>
            <a:endParaRPr lang="en-US" altLang="ja-JP" sz="1000" dirty="0">
              <a:solidFill>
                <a:prstClr val="black"/>
              </a:solidFill>
              <a:latin typeface="Meiryo UI"/>
              <a:ea typeface="Meiryo UI"/>
            </a:endParaRPr>
          </a:p>
          <a:p>
            <a:pPr marL="85725" indent="-85725" algn="l">
              <a:lnSpc>
                <a:spcPct val="110000"/>
              </a:lnSpc>
            </a:pPr>
            <a:r>
              <a:rPr lang="ja-JP" altLang="en-US" sz="1000" dirty="0">
                <a:solidFill>
                  <a:prstClr val="black"/>
                </a:solidFill>
                <a:latin typeface="Meiryo UI"/>
                <a:ea typeface="Meiryo UI"/>
              </a:rPr>
              <a:t>　所外サービスオーダ画面（オフライン（不感知））におけるメッセージイメージを以下に示す</a:t>
            </a:r>
            <a:endParaRPr lang="en-US" altLang="ja-JP" sz="1000" dirty="0">
              <a:solidFill>
                <a:prstClr val="black"/>
              </a:solidFill>
              <a:latin typeface="Meiryo UI"/>
              <a:ea typeface="Meiryo UI"/>
            </a:endParaRPr>
          </a:p>
        </p:txBody>
      </p:sp>
      <p:grpSp>
        <p:nvGrpSpPr>
          <p:cNvPr id="8" name="グループ化 7">
            <a:extLst>
              <a:ext uri="{FF2B5EF4-FFF2-40B4-BE49-F238E27FC236}">
                <a16:creationId xmlns:a16="http://schemas.microsoft.com/office/drawing/2014/main" id="{98E89836-1B56-FA74-B144-10982C58E0F4}"/>
              </a:ext>
            </a:extLst>
          </p:cNvPr>
          <p:cNvGrpSpPr/>
          <p:nvPr/>
        </p:nvGrpSpPr>
        <p:grpSpPr>
          <a:xfrm>
            <a:off x="2960314" y="3329838"/>
            <a:ext cx="7688957" cy="3957921"/>
            <a:chOff x="0" y="0"/>
            <a:chExt cx="7315200" cy="2923647"/>
          </a:xfrm>
        </p:grpSpPr>
        <p:pic>
          <p:nvPicPr>
            <p:cNvPr id="9" name="図 8">
              <a:extLst>
                <a:ext uri="{FF2B5EF4-FFF2-40B4-BE49-F238E27FC236}">
                  <a16:creationId xmlns:a16="http://schemas.microsoft.com/office/drawing/2014/main" id="{E0F13674-30A0-33FF-64C7-EF3815D8650A}"/>
                </a:ext>
              </a:extLst>
            </p:cNvPr>
            <p:cNvPicPr>
              <a:picLocks noChangeAspect="1"/>
            </p:cNvPicPr>
            <p:nvPr/>
          </p:nvPicPr>
          <p:blipFill rotWithShape="1">
            <a:blip r:embed="rId2">
              <a:extLst>
                <a:ext uri="{28A0092B-C50C-407E-A947-70E740481C1C}">
                  <a14:useLocalDpi xmlns:a14="http://schemas.microsoft.com/office/drawing/2010/main" val="0"/>
                </a:ext>
              </a:extLst>
            </a:blip>
            <a:srcRect b="95307"/>
            <a:stretch/>
          </p:blipFill>
          <p:spPr>
            <a:xfrm>
              <a:off x="0" y="0"/>
              <a:ext cx="7315200" cy="179916"/>
            </a:xfrm>
            <a:prstGeom prst="rect">
              <a:avLst/>
            </a:prstGeom>
            <a:ln>
              <a:solidFill>
                <a:schemeClr val="tx1"/>
              </a:solidFill>
            </a:ln>
          </p:spPr>
        </p:pic>
        <p:pic>
          <p:nvPicPr>
            <p:cNvPr id="11" name="図 10">
              <a:extLst>
                <a:ext uri="{FF2B5EF4-FFF2-40B4-BE49-F238E27FC236}">
                  <a16:creationId xmlns:a16="http://schemas.microsoft.com/office/drawing/2014/main" id="{C80805BA-23CA-4C4F-02A2-8F90FA5B6173}"/>
                </a:ext>
              </a:extLst>
            </p:cNvPr>
            <p:cNvPicPr>
              <a:picLocks noChangeAspect="1"/>
            </p:cNvPicPr>
            <p:nvPr/>
          </p:nvPicPr>
          <p:blipFill rotWithShape="1">
            <a:blip r:embed="rId2">
              <a:extLst>
                <a:ext uri="{28A0092B-C50C-407E-A947-70E740481C1C}">
                  <a14:useLocalDpi xmlns:a14="http://schemas.microsoft.com/office/drawing/2010/main" val="0"/>
                </a:ext>
              </a:extLst>
            </a:blip>
            <a:srcRect t="28710"/>
            <a:stretch/>
          </p:blipFill>
          <p:spPr>
            <a:xfrm>
              <a:off x="0" y="190500"/>
              <a:ext cx="7315200" cy="2733147"/>
            </a:xfrm>
            <a:prstGeom prst="rect">
              <a:avLst/>
            </a:prstGeom>
            <a:ln>
              <a:solidFill>
                <a:schemeClr val="tx1"/>
              </a:solidFill>
            </a:ln>
          </p:spPr>
        </p:pic>
      </p:grpSp>
      <p:pic>
        <p:nvPicPr>
          <p:cNvPr id="12" name="図 11" descr="グラフィカル ユーザー インターフェイス, テキスト, アプリケーション&#10;&#10;自動的に生成された説明">
            <a:extLst>
              <a:ext uri="{FF2B5EF4-FFF2-40B4-BE49-F238E27FC236}">
                <a16:creationId xmlns:a16="http://schemas.microsoft.com/office/drawing/2014/main" id="{9E6DB0EF-63F1-F23C-FAD4-7EA0C06AC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5447" y="4850364"/>
            <a:ext cx="2974998" cy="1805999"/>
          </a:xfrm>
          <a:prstGeom prst="rect">
            <a:avLst/>
          </a:prstGeom>
          <a:ln w="28575">
            <a:solidFill>
              <a:srgbClr val="FF0000"/>
            </a:solidFill>
          </a:ln>
        </p:spPr>
      </p:pic>
      <p:sp>
        <p:nvSpPr>
          <p:cNvPr id="13" name="正方形/長方形 12">
            <a:extLst>
              <a:ext uri="{FF2B5EF4-FFF2-40B4-BE49-F238E27FC236}">
                <a16:creationId xmlns:a16="http://schemas.microsoft.com/office/drawing/2014/main" id="{E1E99656-F6A2-9DB3-368B-218E8F87CCDA}"/>
              </a:ext>
            </a:extLst>
          </p:cNvPr>
          <p:cNvSpPr/>
          <p:nvPr/>
        </p:nvSpPr>
        <p:spPr bwMode="auto">
          <a:xfrm>
            <a:off x="3835654" y="3893051"/>
            <a:ext cx="404905" cy="375057"/>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楕円 6">
            <a:extLst>
              <a:ext uri="{FF2B5EF4-FFF2-40B4-BE49-F238E27FC236}">
                <a16:creationId xmlns:a16="http://schemas.microsoft.com/office/drawing/2014/main" id="{3BEC2C44-7024-B526-DB8F-3845A9E27E3D}"/>
              </a:ext>
            </a:extLst>
          </p:cNvPr>
          <p:cNvSpPr/>
          <p:nvPr/>
        </p:nvSpPr>
        <p:spPr bwMode="auto">
          <a:xfrm>
            <a:off x="12161440" y="17674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cxnSp>
        <p:nvCxnSpPr>
          <p:cNvPr id="17" name="コネクタ: カギ線 16">
            <a:extLst>
              <a:ext uri="{FF2B5EF4-FFF2-40B4-BE49-F238E27FC236}">
                <a16:creationId xmlns:a16="http://schemas.microsoft.com/office/drawing/2014/main" id="{6611505D-7763-B058-E90B-889D6063A87F}"/>
              </a:ext>
            </a:extLst>
          </p:cNvPr>
          <p:cNvCxnSpPr>
            <a:cxnSpLocks/>
            <a:endCxn id="12" idx="1"/>
          </p:cNvCxnSpPr>
          <p:nvPr/>
        </p:nvCxnSpPr>
        <p:spPr>
          <a:xfrm>
            <a:off x="4038106" y="4268108"/>
            <a:ext cx="1767341" cy="1485256"/>
          </a:xfrm>
          <a:prstGeom prst="bentConnector3">
            <a:avLst>
              <a:gd name="adj1" fmla="val -2438"/>
            </a:avLst>
          </a:prstGeom>
          <a:ln w="127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36146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53189360-DD96-A57B-863C-62FDD5809997}"/>
              </a:ext>
            </a:extLst>
          </p:cNvPr>
          <p:cNvSpPr>
            <a:spLocks noGrp="1"/>
          </p:cNvSpPr>
          <p:nvPr>
            <p:ph sz="quarter" idx="10"/>
          </p:nvPr>
        </p:nvSpPr>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２１</a:t>
            </a:r>
            <a:r>
              <a:rPr lang="ja-JP" altLang="en-US" sz="1050" u="sng" dirty="0">
                <a:latin typeface="+mn-ea"/>
                <a:ea typeface="+mn-ea"/>
                <a:cs typeface="Meiryo UI" panose="020B0604030504040204" pitchFamily="50" charset="-128"/>
              </a:rPr>
              <a:t>／２１）</a:t>
            </a:r>
          </a:p>
          <a:p>
            <a:pPr fontAlgn="auto">
              <a:spcBef>
                <a:spcPts val="0"/>
              </a:spcBef>
              <a:spcAft>
                <a:spcPts val="0"/>
              </a:spcAft>
              <a:defRPr/>
            </a:pPr>
            <a:r>
              <a:rPr lang="ja-JP" altLang="en-US" sz="1050" dirty="0">
                <a:latin typeface="+mn-ea"/>
                <a:ea typeface="+mn-ea"/>
              </a:rPr>
              <a:t>　</a:t>
            </a:r>
            <a:r>
              <a:rPr lang="en-US" altLang="ja-JP" sz="1050" dirty="0">
                <a:latin typeface="+mn-ea"/>
                <a:ea typeface="+mn-ea"/>
                <a:cs typeface="Meiryo UI" panose="020B0604030504040204" pitchFamily="50" charset="-128"/>
              </a:rPr>
              <a:t>【</a:t>
            </a:r>
            <a:r>
              <a:rPr lang="ja-JP" altLang="en-US" sz="1050" dirty="0">
                <a:latin typeface="+mn-ea"/>
                <a:ea typeface="+mn-ea"/>
                <a:cs typeface="Meiryo UI" panose="020B0604030504040204" pitchFamily="50" charset="-128"/>
              </a:rPr>
              <a:t>ウ</a:t>
            </a:r>
            <a:r>
              <a:rPr lang="en-US" altLang="ja-JP" sz="1050" dirty="0">
                <a:latin typeface="+mn-ea"/>
                <a:ea typeface="+mn-ea"/>
                <a:cs typeface="Meiryo UI" panose="020B0604030504040204" pitchFamily="50" charset="-128"/>
              </a:rPr>
              <a:t>】【</a:t>
            </a:r>
            <a:r>
              <a:rPr lang="ja-JP" altLang="en-US" sz="1050" dirty="0">
                <a:latin typeface="+mn-ea"/>
                <a:ea typeface="+mn-ea"/>
                <a:cs typeface="Meiryo UI" panose="020B0604030504040204" pitchFamily="50" charset="-128"/>
              </a:rPr>
              <a:t>カ</a:t>
            </a:r>
            <a:r>
              <a:rPr lang="en-US" altLang="ja-JP" sz="1050" dirty="0">
                <a:latin typeface="+mn-ea"/>
                <a:ea typeface="+mn-ea"/>
                <a:cs typeface="Meiryo UI" panose="020B0604030504040204" pitchFamily="50" charset="-128"/>
              </a:rPr>
              <a:t>】【H】</a:t>
            </a:r>
            <a:r>
              <a:rPr lang="ja-JP" altLang="en-US" sz="1050" dirty="0">
                <a:latin typeface="+mn-ea"/>
                <a:ea typeface="+mn-ea"/>
                <a:cs typeface="Meiryo UI" panose="020B0604030504040204" pitchFamily="50" charset="-128"/>
              </a:rPr>
              <a:t>番ポ関連の既存メッセージおよびメッセージ表示条件に使用するマスタ設定値を変更する</a:t>
            </a:r>
            <a:endParaRPr lang="en-US" altLang="ja-JP" sz="1050" dirty="0">
              <a:latin typeface="+mn-ea"/>
              <a:ea typeface="+mn-ea"/>
              <a:cs typeface="Meiryo UI" panose="020B0604030504040204" pitchFamily="50" charset="-128"/>
            </a:endParaRPr>
          </a:p>
          <a:p>
            <a:pPr fontAlgn="auto">
              <a:spcBef>
                <a:spcPts val="0"/>
              </a:spcBef>
              <a:spcAft>
                <a:spcPts val="0"/>
              </a:spcAft>
              <a:defRPr/>
            </a:pPr>
            <a:r>
              <a:rPr lang="ja-JP" altLang="en-US" dirty="0">
                <a:latin typeface="+mn-ea"/>
                <a:ea typeface="+mn-ea"/>
              </a:rPr>
              <a:t>　　番ポに関連するメッセージおよびメッセージ表示条件に使用されるマスタの変更内容を以下に示す</a:t>
            </a:r>
            <a:endParaRPr kumimoji="1" lang="ja-JP" altLang="en-US" dirty="0"/>
          </a:p>
        </p:txBody>
      </p:sp>
      <p:sp>
        <p:nvSpPr>
          <p:cNvPr id="3" name="スライド番号プレースホルダー 2">
            <a:extLst>
              <a:ext uri="{FF2B5EF4-FFF2-40B4-BE49-F238E27FC236}">
                <a16:creationId xmlns:a16="http://schemas.microsoft.com/office/drawing/2014/main" id="{E1D90781-6026-E029-5693-EF8CD9ECB192}"/>
              </a:ext>
            </a:extLst>
          </p:cNvPr>
          <p:cNvSpPr>
            <a:spLocks noGrp="1"/>
          </p:cNvSpPr>
          <p:nvPr>
            <p:ph type="sldNum" sz="quarter" idx="4"/>
          </p:nvPr>
        </p:nvSpPr>
        <p:spPr/>
        <p:txBody>
          <a:bodyPr/>
          <a:lstStyle/>
          <a:p>
            <a:r>
              <a:rPr lang="en-US" altLang="ja-JP"/>
              <a:t>01.3-</a:t>
            </a:r>
            <a:fld id="{4C5E2FD1-144F-442B-9A84-40AAF03513A2}" type="slidenum">
              <a:rPr lang="en-US" altLang="ja-JP" smtClean="0"/>
              <a:pPr/>
              <a:t>24</a:t>
            </a:fld>
            <a:endParaRPr lang="en-US" altLang="ja-JP" dirty="0"/>
          </a:p>
        </p:txBody>
      </p:sp>
      <p:sp>
        <p:nvSpPr>
          <p:cNvPr id="4" name="テキスト ボックス 3">
            <a:extLst>
              <a:ext uri="{FF2B5EF4-FFF2-40B4-BE49-F238E27FC236}">
                <a16:creationId xmlns:a16="http://schemas.microsoft.com/office/drawing/2014/main" id="{616C9236-9242-8A1C-20C9-D899DFD08044}"/>
              </a:ext>
            </a:extLst>
          </p:cNvPr>
          <p:cNvSpPr txBox="1"/>
          <p:nvPr/>
        </p:nvSpPr>
        <p:spPr>
          <a:xfrm>
            <a:off x="148330" y="1930993"/>
            <a:ext cx="11489142" cy="152414"/>
          </a:xfrm>
          <a:prstGeom prst="rect">
            <a:avLst/>
          </a:prstGeom>
          <a:noFill/>
        </p:spPr>
        <p:txBody>
          <a:bodyPr wrap="square" lIns="0" tIns="0" rIns="0" bIns="0" rtlCol="0">
            <a:spAutoFit/>
          </a:bodyPr>
          <a:lstStyle/>
          <a:p>
            <a:pPr marL="85725" indent="-85725" algn="l">
              <a:lnSpc>
                <a:spcPct val="110000"/>
              </a:lnSpc>
            </a:pPr>
            <a:r>
              <a:rPr lang="ja-JP" altLang="en-US" sz="1000" dirty="0">
                <a:solidFill>
                  <a:prstClr val="black"/>
                </a:solidFill>
                <a:latin typeface="Meiryo UI"/>
                <a:ea typeface="Meiryo UI"/>
              </a:rPr>
              <a:t>■番ポに関連するメッセージおよびメッセージ表示条件に使用される「所内設備管理マスタ」の変更内容</a:t>
            </a:r>
            <a:endParaRPr lang="en-US" altLang="ja-JP" sz="1000" dirty="0">
              <a:solidFill>
                <a:prstClr val="black"/>
              </a:solidFill>
              <a:latin typeface="Meiryo UI"/>
              <a:ea typeface="Meiryo UI"/>
            </a:endParaRPr>
          </a:p>
        </p:txBody>
      </p:sp>
      <p:graphicFrame>
        <p:nvGraphicFramePr>
          <p:cNvPr id="5" name="表 4">
            <a:extLst>
              <a:ext uri="{FF2B5EF4-FFF2-40B4-BE49-F238E27FC236}">
                <a16:creationId xmlns:a16="http://schemas.microsoft.com/office/drawing/2014/main" id="{822A3731-6042-A537-1BE6-CA35CB93A13D}"/>
              </a:ext>
            </a:extLst>
          </p:cNvPr>
          <p:cNvGraphicFramePr>
            <a:graphicFrameLocks noGrp="1"/>
          </p:cNvGraphicFramePr>
          <p:nvPr>
            <p:extLst>
              <p:ext uri="{D42A27DB-BD31-4B8C-83A1-F6EECF244321}">
                <p14:modId xmlns:p14="http://schemas.microsoft.com/office/powerpoint/2010/main" val="36004470"/>
              </p:ext>
            </p:extLst>
          </p:nvPr>
        </p:nvGraphicFramePr>
        <p:xfrm>
          <a:off x="129919" y="2139789"/>
          <a:ext cx="12541762" cy="5721116"/>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3615215856"/>
                    </a:ext>
                  </a:extLst>
                </a:gridCol>
                <a:gridCol w="1836000">
                  <a:extLst>
                    <a:ext uri="{9D8B030D-6E8A-4147-A177-3AD203B41FA5}">
                      <a16:colId xmlns:a16="http://schemas.microsoft.com/office/drawing/2014/main" val="1529878492"/>
                    </a:ext>
                  </a:extLst>
                </a:gridCol>
                <a:gridCol w="1116000">
                  <a:extLst>
                    <a:ext uri="{9D8B030D-6E8A-4147-A177-3AD203B41FA5}">
                      <a16:colId xmlns:a16="http://schemas.microsoft.com/office/drawing/2014/main" val="2009052045"/>
                    </a:ext>
                  </a:extLst>
                </a:gridCol>
                <a:gridCol w="2412000">
                  <a:extLst>
                    <a:ext uri="{9D8B030D-6E8A-4147-A177-3AD203B41FA5}">
                      <a16:colId xmlns:a16="http://schemas.microsoft.com/office/drawing/2014/main" val="2802672131"/>
                    </a:ext>
                  </a:extLst>
                </a:gridCol>
                <a:gridCol w="2412000">
                  <a:extLst>
                    <a:ext uri="{9D8B030D-6E8A-4147-A177-3AD203B41FA5}">
                      <a16:colId xmlns:a16="http://schemas.microsoft.com/office/drawing/2014/main" val="3864377734"/>
                    </a:ext>
                  </a:extLst>
                </a:gridCol>
                <a:gridCol w="1584000">
                  <a:extLst>
                    <a:ext uri="{9D8B030D-6E8A-4147-A177-3AD203B41FA5}">
                      <a16:colId xmlns:a16="http://schemas.microsoft.com/office/drawing/2014/main" val="3670590419"/>
                    </a:ext>
                  </a:extLst>
                </a:gridCol>
                <a:gridCol w="600881">
                  <a:extLst>
                    <a:ext uri="{9D8B030D-6E8A-4147-A177-3AD203B41FA5}">
                      <a16:colId xmlns:a16="http://schemas.microsoft.com/office/drawing/2014/main" val="1789932876"/>
                    </a:ext>
                  </a:extLst>
                </a:gridCol>
                <a:gridCol w="600881">
                  <a:extLst>
                    <a:ext uri="{9D8B030D-6E8A-4147-A177-3AD203B41FA5}">
                      <a16:colId xmlns:a16="http://schemas.microsoft.com/office/drawing/2014/main" val="2946732753"/>
                    </a:ext>
                  </a:extLst>
                </a:gridCol>
                <a:gridCol w="1548000">
                  <a:extLst>
                    <a:ext uri="{9D8B030D-6E8A-4147-A177-3AD203B41FA5}">
                      <a16:colId xmlns:a16="http://schemas.microsoft.com/office/drawing/2014/main" val="2674219793"/>
                    </a:ext>
                  </a:extLst>
                </a:gridCol>
              </a:tblGrid>
              <a:tr h="276716">
                <a:tc rowSpan="3">
                  <a:txBody>
                    <a:bodyPr/>
                    <a:lstStyle/>
                    <a:p>
                      <a:pPr algn="ctr"/>
                      <a:r>
                        <a:rPr kumimoji="1" lang="ja-JP" altLang="en-US" sz="1000" b="0" dirty="0">
                          <a:solidFill>
                            <a:schemeClr val="tx1"/>
                          </a:solidFill>
                        </a:rPr>
                        <a:t>サービス</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dirty="0">
                          <a:solidFill>
                            <a:schemeClr val="tx1"/>
                          </a:solidFill>
                        </a:rPr>
                        <a:t>メッセージ表示契機</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メッセージ</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4">
                  <a:txBody>
                    <a:bodyPr/>
                    <a:lstStyle/>
                    <a:p>
                      <a:pPr algn="ctr"/>
                      <a:r>
                        <a:rPr kumimoji="1" lang="ja-JP" altLang="en-US" sz="1000" b="0" dirty="0">
                          <a:solidFill>
                            <a:schemeClr val="tx1"/>
                          </a:solidFill>
                        </a:rPr>
                        <a:t>所内設備管理マスタ</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h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extLst>
                  <a:ext uri="{0D108BD9-81ED-4DB2-BD59-A6C34878D82A}">
                    <a16:rowId xmlns:a16="http://schemas.microsoft.com/office/drawing/2014/main" val="2209160615"/>
                  </a:ext>
                </a:extLst>
              </a:tr>
              <a:tr h="0">
                <a:tc vMerge="1">
                  <a:txBody>
                    <a:bodyPr/>
                    <a:lstStyle/>
                    <a:p>
                      <a:pPr algn="ct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rowSpan="2">
                  <a:txBody>
                    <a:bodyPr/>
                    <a:lstStyle/>
                    <a:p>
                      <a:pPr algn="ctr"/>
                      <a:r>
                        <a:rPr kumimoji="1" lang="ja-JP" altLang="en-US" sz="1000" b="0" dirty="0">
                          <a:solidFill>
                            <a:schemeClr val="tx1"/>
                          </a:solidFill>
                        </a:rPr>
                        <a:t>画面</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rowSpan="2">
                  <a:txBody>
                    <a:bodyPr/>
                    <a:lstStyle/>
                    <a:p>
                      <a:pPr algn="ctr"/>
                      <a:r>
                        <a:rPr kumimoji="1" lang="ja-JP" altLang="en-US" sz="1000" b="0" dirty="0">
                          <a:solidFill>
                            <a:schemeClr val="tx1"/>
                          </a:solidFill>
                        </a:rPr>
                        <a:t>ボタン操作</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rowSpan="2">
                  <a:txBody>
                    <a:bodyPr/>
                    <a:lstStyle/>
                    <a:p>
                      <a:pPr algn="ctr"/>
                      <a:r>
                        <a:rPr lang="ja-JP" altLang="en-US" sz="1000" b="0" dirty="0">
                          <a:solidFill>
                            <a:schemeClr val="tx1"/>
                          </a:solidFill>
                          <a:latin typeface="+mn-lt"/>
                          <a:ea typeface="+mn-ea"/>
                        </a:rPr>
                        <a:t>変更前</a:t>
                      </a:r>
                      <a:endParaRPr lang="en-US" altLang="ja-JP" sz="1000" b="0" dirty="0">
                        <a:solidFill>
                          <a:schemeClr val="tx1"/>
                        </a:solidFill>
                        <a:latin typeface="+mn-lt"/>
                        <a:ea typeface="+mn-ea"/>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rowSpan="2">
                  <a:txBody>
                    <a:bodyPr/>
                    <a:lstStyle/>
                    <a:p>
                      <a:pPr algn="ctr"/>
                      <a:r>
                        <a:rPr kumimoji="1" lang="ja-JP" altLang="en-US" sz="1000" b="0" dirty="0">
                          <a:solidFill>
                            <a:schemeClr val="tx1"/>
                          </a:solidFill>
                        </a:rPr>
                        <a:t>変更後</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dirty="0">
                          <a:solidFill>
                            <a:schemeClr val="tx1"/>
                          </a:solidFill>
                        </a:rPr>
                        <a:t>変更前</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gridSpan="2">
                  <a:txBody>
                    <a:bodyPr/>
                    <a:lstStyle/>
                    <a:p>
                      <a:pPr algn="ctr"/>
                      <a:r>
                        <a:rPr kumimoji="1" lang="ja-JP" altLang="en-US" sz="1000" b="0" dirty="0">
                          <a:solidFill>
                            <a:schemeClr val="tx1"/>
                          </a:solidFill>
                        </a:rPr>
                        <a:t>変更後</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extLst>
                  <a:ext uri="{0D108BD9-81ED-4DB2-BD59-A6C34878D82A}">
                    <a16:rowId xmlns:a16="http://schemas.microsoft.com/office/drawing/2014/main" val="365842508"/>
                  </a:ext>
                </a:extLst>
              </a:tr>
              <a:tr h="0">
                <a:tc vMerge="1">
                  <a:txBody>
                    <a:bodyPr/>
                    <a:lstStyle/>
                    <a:p>
                      <a:endParaRPr kumimoji="1" lang="ja-JP" altLang="en-US"/>
                    </a:p>
                  </a:txBody>
                  <a:tcPr/>
                </a:tc>
                <a:tc vMerge="1">
                  <a:txBody>
                    <a:bodyPr/>
                    <a:lstStyle/>
                    <a:p>
                      <a:pPr algn="ct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vMerge="1">
                  <a:txBody>
                    <a:bodyPr/>
                    <a:lstStyle/>
                    <a:p>
                      <a:pPr algn="ct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vMerge="1">
                  <a:txBody>
                    <a:bodyPr/>
                    <a:lstStyle/>
                    <a:p>
                      <a:pPr algn="ctr"/>
                      <a:endParaRPr lang="en-US" altLang="ja-JP" sz="1000" b="0" dirty="0">
                        <a:solidFill>
                          <a:schemeClr val="tx1"/>
                        </a:solidFill>
                        <a:latin typeface="+mn-lt"/>
                        <a:ea typeface="+mn-ea"/>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vMerge="1">
                  <a:txBody>
                    <a:bodyPr/>
                    <a:lstStyle/>
                    <a:p>
                      <a:pPr algn="ct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東日本</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西日本</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東日本</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西日本</a:t>
                      </a:r>
                      <a:endParaRPr kumimoji="1" lang="en-US" altLang="ja-JP"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00618755"/>
                  </a:ext>
                </a:extLst>
              </a:tr>
              <a:tr h="0">
                <a:tc rowSpan="4">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ひかり</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SO</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情報確認－ひかり電話画面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ひかり電話工事依頼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他事業者との番ポ工事が含まれます。工事調整が必要な 時間帯です。所内ＳＯ担当へ工事可否確認済ですか？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他事業者との番ポ工事が含まれます。当日工事可能な時間を超過しています。ひかり電話工事を続けますか？中止する場合は「いいえ」を押してください。</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en-US" altLang="ja-JP" sz="1000" b="0" dirty="0">
                          <a:solidFill>
                            <a:schemeClr val="tx1"/>
                          </a:solidFill>
                        </a:rPr>
                        <a:t>【</a:t>
                      </a:r>
                      <a:r>
                        <a:rPr kumimoji="1" lang="zh-TW" altLang="en-US" sz="1000" b="0" dirty="0">
                          <a:solidFill>
                            <a:schemeClr val="tx1"/>
                          </a:solidFill>
                        </a:rPr>
                        <a:t>所内調整管理時間</a:t>
                      </a:r>
                      <a:r>
                        <a:rPr kumimoji="1" lang="en-US" altLang="zh-TW" sz="1000" b="0" dirty="0">
                          <a:solidFill>
                            <a:schemeClr val="tx1"/>
                          </a:solidFill>
                        </a:rPr>
                        <a:t>FROM</a:t>
                      </a:r>
                      <a:r>
                        <a:rPr kumimoji="1" lang="en-US" altLang="ja-JP" sz="1000" b="0" dirty="0">
                          <a:solidFill>
                            <a:schemeClr val="tx1"/>
                          </a:solidFill>
                        </a:rPr>
                        <a:t>】</a:t>
                      </a:r>
                      <a:endParaRPr kumimoji="1" lang="en-US" altLang="zh-TW" sz="1000" b="0" dirty="0">
                        <a:solidFill>
                          <a:schemeClr val="tx1"/>
                        </a:solidFill>
                      </a:endParaRPr>
                    </a:p>
                    <a:p>
                      <a:r>
                        <a:rPr kumimoji="1" lang="en-US" altLang="zh-TW" sz="1000" b="0" dirty="0">
                          <a:solidFill>
                            <a:schemeClr val="tx1"/>
                          </a:solidFill>
                        </a:rPr>
                        <a:t>16:30</a:t>
                      </a:r>
                    </a:p>
                    <a:p>
                      <a:r>
                        <a:rPr kumimoji="1" lang="en-US" altLang="zh-TW" sz="1000" b="0" dirty="0">
                          <a:solidFill>
                            <a:schemeClr val="tx1"/>
                          </a:solidFill>
                        </a:rPr>
                        <a:t>【</a:t>
                      </a:r>
                      <a:r>
                        <a:rPr kumimoji="1" lang="zh-TW" altLang="en-US" sz="1000" b="0" dirty="0">
                          <a:solidFill>
                            <a:schemeClr val="tx1"/>
                          </a:solidFill>
                        </a:rPr>
                        <a:t>所内調整管理時間</a:t>
                      </a: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TO</a:t>
                      </a:r>
                      <a:r>
                        <a:rPr kumimoji="1" lang="en-US" altLang="zh-TW" sz="1000" b="0" dirty="0">
                          <a:solidFill>
                            <a:schemeClr val="tx1"/>
                          </a:solidFill>
                        </a:rPr>
                        <a:t>】</a:t>
                      </a:r>
                    </a:p>
                    <a:p>
                      <a:r>
                        <a:rPr kumimoji="1" lang="en-US" altLang="zh-TW" sz="1000" b="0" dirty="0">
                          <a:solidFill>
                            <a:schemeClr val="tx1"/>
                          </a:solidFill>
                        </a:rPr>
                        <a:t>08:00</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ー</a:t>
                      </a:r>
                      <a:endParaRPr kumimoji="1" lang="en-US" altLang="ja-JP"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変更なし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en-US" altLang="ja-JP" sz="1000" b="0" dirty="0">
                          <a:solidFill>
                            <a:schemeClr val="tx1"/>
                          </a:solidFill>
                        </a:rPr>
                        <a:t>【</a:t>
                      </a:r>
                      <a:r>
                        <a:rPr kumimoji="1" lang="zh-TW" altLang="en-US" sz="1000" b="0" dirty="0">
                          <a:solidFill>
                            <a:schemeClr val="tx1"/>
                          </a:solidFill>
                        </a:rPr>
                        <a:t>所内調整管理時間</a:t>
                      </a:r>
                      <a:r>
                        <a:rPr kumimoji="1" lang="en-US" altLang="zh-TW" sz="1000" b="0" dirty="0">
                          <a:solidFill>
                            <a:schemeClr val="tx1"/>
                          </a:solidFill>
                        </a:rPr>
                        <a:t>FROM</a:t>
                      </a:r>
                      <a:r>
                        <a:rPr kumimoji="1" lang="en-US" altLang="ja-JP" sz="1000" b="0" dirty="0">
                          <a:solidFill>
                            <a:schemeClr val="tx1"/>
                          </a:solidFill>
                        </a:rPr>
                        <a:t>】</a:t>
                      </a:r>
                      <a:endParaRPr kumimoji="1" lang="en-US" altLang="zh-TW" sz="1000" b="0" dirty="0">
                        <a:solidFill>
                          <a:schemeClr val="tx1"/>
                        </a:solidFill>
                      </a:endParaRPr>
                    </a:p>
                    <a:p>
                      <a:r>
                        <a:rPr kumimoji="1" lang="en-US" altLang="zh-TW" sz="1000" b="0" dirty="0">
                          <a:solidFill>
                            <a:schemeClr val="tx1"/>
                          </a:solidFill>
                        </a:rPr>
                        <a:t>16:30</a:t>
                      </a:r>
                    </a:p>
                    <a:p>
                      <a:r>
                        <a:rPr kumimoji="1" lang="en-US" altLang="zh-TW" sz="1000" b="0" dirty="0">
                          <a:solidFill>
                            <a:schemeClr val="tx1"/>
                          </a:solidFill>
                        </a:rPr>
                        <a:t>【</a:t>
                      </a:r>
                      <a:r>
                        <a:rPr kumimoji="1" lang="zh-TW" altLang="en-US" sz="1000" b="0" dirty="0">
                          <a:solidFill>
                            <a:schemeClr val="tx1"/>
                          </a:solidFill>
                        </a:rPr>
                        <a:t>所内調整管理時間</a:t>
                      </a: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TO</a:t>
                      </a:r>
                      <a:r>
                        <a:rPr kumimoji="1" lang="en-US" altLang="zh-TW" sz="1000" b="0" dirty="0">
                          <a:solidFill>
                            <a:schemeClr val="tx1"/>
                          </a:solidFill>
                        </a:rPr>
                        <a:t>】</a:t>
                      </a:r>
                    </a:p>
                    <a:p>
                      <a:r>
                        <a:rPr kumimoji="1" lang="en-US" altLang="zh-TW" sz="1000" b="0" dirty="0">
                          <a:solidFill>
                            <a:schemeClr val="tx1"/>
                          </a:solidFill>
                        </a:rPr>
                        <a:t>08:00</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20501"/>
                  </a:ext>
                </a:extLst>
              </a:tr>
              <a:tr h="0">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SO</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情報確認－ひかり電話画面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ひかり電話工事依頼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他事業者との番ポが含まれる工事のＢＯ後の当日再工事です。所内ＳＯ担当へ工事可否確認済ですか？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（メッセージ削除</a:t>
                      </a:r>
                      <a:r>
                        <a:rPr kumimoji="1" lang="en-US" altLang="ja-JP" sz="1000" b="0" dirty="0">
                          <a:solidFill>
                            <a:schemeClr val="tx1"/>
                          </a:solidFill>
                        </a:rPr>
                        <a:t>*1</a:t>
                      </a:r>
                      <a:r>
                        <a:rPr kumimoji="1" lang="ja-JP" altLang="en-US" sz="1000" b="0" dirty="0">
                          <a:solidFill>
                            <a:schemeClr val="tx1"/>
                          </a:solidFill>
                        </a:rPr>
                        <a:t>）</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851106"/>
                  </a:ext>
                </a:extLst>
              </a:tr>
              <a:tr h="0">
                <a:tc vMerge="1">
                  <a:txBody>
                    <a:bodyPr/>
                    <a:lstStyle/>
                    <a:p>
                      <a:pPr algn="l" fontAlgn="ctr"/>
                      <a:endParaRPr lang="zh-TW"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ＳＯ情報確認画面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工事開始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他事業者との番ポ工事が含まれます。工事調整が必要な時間帯です。所内ＳＯ担当へ工事可否確認済ですか？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他事業者との番ポ工事が含まれます。当日工事可能な時間は</a:t>
                      </a:r>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17:00</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です。</a:t>
                      </a:r>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17:00</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までに工事完了できない場合は「いいえ」を押して工事を中止してください。</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l" fontAlgn="b"/>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00" b="0" i="0" u="none" strike="noStrike" dirty="0">
                          <a:solidFill>
                            <a:schemeClr val="tx1"/>
                          </a:solidFill>
                          <a:effectLst/>
                          <a:latin typeface="Meiryo UI" panose="020B0604030504040204" pitchFamily="50" charset="-128"/>
                          <a:ea typeface="Meiryo UI" panose="020B0604030504040204" pitchFamily="50" charset="-128"/>
                        </a:rPr>
                        <a:t>所内調整工事開始</a:t>
                      </a: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FROM】</a:t>
                      </a:r>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16:00</a:t>
                      </a:r>
                      <a:br>
                        <a:rPr lang="en-US" altLang="ja-JP" sz="1000" b="0" i="0" u="none" strike="noStrike" dirty="0">
                          <a:solidFill>
                            <a:schemeClr val="tx1"/>
                          </a:solidFill>
                          <a:effectLst/>
                          <a:latin typeface="Meiryo UI" panose="020B0604030504040204" pitchFamily="50" charset="-128"/>
                          <a:ea typeface="Meiryo UI" panose="020B0604030504040204" pitchFamily="50" charset="-128"/>
                        </a:rPr>
                      </a:b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00" b="0" i="0" u="none" strike="noStrike" dirty="0">
                          <a:solidFill>
                            <a:schemeClr val="tx1"/>
                          </a:solidFill>
                          <a:effectLst/>
                          <a:latin typeface="Meiryo UI" panose="020B0604030504040204" pitchFamily="50" charset="-128"/>
                          <a:ea typeface="Meiryo UI" panose="020B0604030504040204" pitchFamily="50" charset="-128"/>
                        </a:rPr>
                        <a:t>所内調整工事開始</a:t>
                      </a: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TO】</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 </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p>
                      <a:pPr algn="l" fontAlgn="b"/>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07:00</a:t>
                      </a:r>
                      <a:br>
                        <a:rPr lang="en-US" altLang="ja-JP" sz="1000" b="0" i="0" u="none" strike="noStrike" dirty="0">
                          <a:solidFill>
                            <a:schemeClr val="tx1"/>
                          </a:solidFill>
                          <a:effectLst/>
                          <a:latin typeface="Meiryo UI" panose="020B0604030504040204" pitchFamily="50" charset="-128"/>
                          <a:ea typeface="Meiryo UI" panose="020B0604030504040204" pitchFamily="50" charset="-128"/>
                        </a:rPr>
                      </a:br>
                      <a:br>
                        <a:rPr lang="ja-JP" altLang="en-US" sz="1000" b="0" i="0" u="none" strike="noStrike" dirty="0">
                          <a:solidFill>
                            <a:schemeClr val="tx1"/>
                          </a:solidFill>
                          <a:effectLst/>
                          <a:latin typeface="Meiryo UI" panose="020B0604030504040204" pitchFamily="50" charset="-128"/>
                          <a:ea typeface="Meiryo UI" panose="020B0604030504040204" pitchFamily="50" charset="-128"/>
                        </a:rPr>
                      </a:br>
                      <a:endParaRPr lang="ja-JP" altLang="en-US" sz="1100" b="0" i="0" u="none" strike="noStrike" dirty="0">
                        <a:solidFill>
                          <a:schemeClr val="tx1"/>
                        </a:solidFill>
                        <a:effectLst/>
                        <a:latin typeface="游ゴシック" panose="020B0400000000000000" pitchFamily="50" charset="-128"/>
                        <a:ea typeface="游ゴシック" panose="020B0400000000000000"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ー</a:t>
                      </a:r>
                      <a:endParaRPr kumimoji="1" lang="en-US" altLang="ja-JP"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変更なし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en-US" altLang="zh-TW" sz="1000" b="0" dirty="0">
                          <a:solidFill>
                            <a:schemeClr val="tx1"/>
                          </a:solidFill>
                        </a:rPr>
                        <a:t>【</a:t>
                      </a:r>
                      <a:r>
                        <a:rPr kumimoji="1" lang="zh-TW" altLang="en-US" sz="1000" b="0" dirty="0">
                          <a:solidFill>
                            <a:schemeClr val="tx1"/>
                          </a:solidFill>
                        </a:rPr>
                        <a:t>所内調整工事開始</a:t>
                      </a:r>
                      <a:r>
                        <a:rPr kumimoji="1" lang="en-US" altLang="zh-TW" sz="1000" b="0" dirty="0">
                          <a:solidFill>
                            <a:schemeClr val="tx1"/>
                          </a:solidFill>
                        </a:rPr>
                        <a:t>FROM】</a:t>
                      </a:r>
                    </a:p>
                    <a:p>
                      <a:r>
                        <a:rPr kumimoji="1" lang="en-US" altLang="zh-TW" sz="1000" b="0" dirty="0">
                          <a:solidFill>
                            <a:schemeClr val="tx1"/>
                          </a:solidFill>
                        </a:rPr>
                        <a:t>16:00</a:t>
                      </a:r>
                      <a:br>
                        <a:rPr kumimoji="1" lang="en-US" altLang="zh-TW" sz="1000" b="0" dirty="0">
                          <a:solidFill>
                            <a:schemeClr val="tx1"/>
                          </a:solidFill>
                        </a:rPr>
                      </a:br>
                      <a:r>
                        <a:rPr kumimoji="1" lang="en-US" altLang="zh-TW" sz="1000" b="0" dirty="0">
                          <a:solidFill>
                            <a:schemeClr val="tx1"/>
                          </a:solidFill>
                        </a:rPr>
                        <a:t>【</a:t>
                      </a:r>
                      <a:r>
                        <a:rPr kumimoji="1" lang="zh-TW" altLang="en-US" sz="1000" b="0" dirty="0">
                          <a:solidFill>
                            <a:schemeClr val="tx1"/>
                          </a:solidFill>
                        </a:rPr>
                        <a:t>所内調整工事開始</a:t>
                      </a:r>
                      <a:r>
                        <a:rPr kumimoji="1" lang="en-US" altLang="zh-TW" sz="1000" b="0" dirty="0">
                          <a:solidFill>
                            <a:schemeClr val="tx1"/>
                          </a:solidFill>
                        </a:rPr>
                        <a:t>TO】</a:t>
                      </a:r>
                    </a:p>
                    <a:p>
                      <a:r>
                        <a:rPr kumimoji="1" lang="en-US" altLang="zh-TW" sz="1000" b="0" dirty="0">
                          <a:solidFill>
                            <a:schemeClr val="tx1"/>
                          </a:solidFill>
                        </a:rPr>
                        <a:t>07:00</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2237750"/>
                  </a:ext>
                </a:extLst>
              </a:tr>
              <a:tr h="0">
                <a:tc vMerge="1">
                  <a:txBody>
                    <a:bodyPr/>
                    <a:lstStyle/>
                    <a:p>
                      <a:pPr algn="l" fontAlgn="ctr"/>
                      <a:endParaRPr lang="zh-TW"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ＳＯ情報確認画面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工事開始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他事業者との番ポが含まれる工事のＢＯ後の当日再工事です。所内ＳＯ担当へ工事可否確認済ですか？</a:t>
                      </a:r>
                      <a:br>
                        <a:rPr lang="ja-JP" altLang="en-US" sz="1000" b="0" i="0" u="none" strike="noStrike" dirty="0">
                          <a:solidFill>
                            <a:srgbClr val="000000"/>
                          </a:solidFill>
                          <a:effectLst/>
                          <a:latin typeface="Meiryo UI" panose="020B0604030504040204" pitchFamily="50" charset="-128"/>
                          <a:ea typeface="Meiryo UI" panose="020B0604030504040204" pitchFamily="50" charset="-128"/>
                        </a:rPr>
                      </a:b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（メッセージ削除</a:t>
                      </a:r>
                      <a:r>
                        <a:rPr kumimoji="1" lang="en-US" altLang="ja-JP" sz="1000" b="0" dirty="0">
                          <a:solidFill>
                            <a:schemeClr val="tx1"/>
                          </a:solidFill>
                        </a:rPr>
                        <a:t>*1</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br>
                        <a:rPr lang="ja-JP" altLang="en-US" sz="1000" b="0" i="0" u="none" strike="noStrike" dirty="0">
                          <a:solidFill>
                            <a:schemeClr val="tx1"/>
                          </a:solidFill>
                          <a:effectLst/>
                          <a:latin typeface="Meiryo UI" panose="020B0604030504040204" pitchFamily="50" charset="-128"/>
                          <a:ea typeface="Meiryo UI" panose="020B0604030504040204" pitchFamily="50" charset="-128"/>
                        </a:rPr>
                      </a:br>
                      <a:endParaRPr lang="ja-JP" altLang="en-US" sz="100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1820660"/>
                  </a:ext>
                </a:extLst>
              </a:tr>
              <a:tr h="0">
                <a:tc rowSpan="4">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メタル</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交換機自動工事オーダ選択画面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900" b="0" i="0" u="none" strike="noStrike" dirty="0">
                          <a:solidFill>
                            <a:schemeClr val="tx1"/>
                          </a:solidFill>
                          <a:effectLst/>
                          <a:latin typeface="Meiryo UI" panose="020B0604030504040204" pitchFamily="50" charset="-128"/>
                          <a:ea typeface="Meiryo UI" panose="020B0604030504040204" pitchFamily="50" charset="-128"/>
                        </a:rPr>
                        <a:t>OK</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他事業者との番ポ工事が含まれます。工事調整が必要な 時間帯です。所内ＳＯ担当へ工事可否確認済ですか？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他事業者との番ポ工事が含まれます。当日工事可能な時間を超過しています。電話工事を続けますか？中止する場合は「いいえ」を押してください。</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en-US" altLang="zh-TW" sz="1000" b="0" dirty="0">
                          <a:solidFill>
                            <a:schemeClr val="tx1"/>
                          </a:solidFill>
                        </a:rPr>
                        <a:t>【</a:t>
                      </a:r>
                      <a:r>
                        <a:rPr kumimoji="1" lang="zh-TW" altLang="en-US" sz="1000" b="0" dirty="0">
                          <a:solidFill>
                            <a:schemeClr val="tx1"/>
                          </a:solidFill>
                        </a:rPr>
                        <a:t>所内調整管理時間</a:t>
                      </a:r>
                      <a:r>
                        <a:rPr kumimoji="1" lang="en-US" altLang="zh-TW" sz="1000" b="0" dirty="0">
                          <a:solidFill>
                            <a:schemeClr val="tx1"/>
                          </a:solidFill>
                        </a:rPr>
                        <a:t>FROM】</a:t>
                      </a:r>
                    </a:p>
                    <a:p>
                      <a:r>
                        <a:rPr kumimoji="1" lang="en-US" altLang="zh-TW" sz="1000" b="0" dirty="0">
                          <a:solidFill>
                            <a:schemeClr val="tx1"/>
                          </a:solidFill>
                        </a:rPr>
                        <a:t>16:30</a:t>
                      </a:r>
                    </a:p>
                    <a:p>
                      <a:r>
                        <a:rPr kumimoji="1" lang="en-US" altLang="zh-TW" sz="1000" b="0" dirty="0">
                          <a:solidFill>
                            <a:schemeClr val="tx1"/>
                          </a:solidFill>
                        </a:rPr>
                        <a:t>【</a:t>
                      </a:r>
                      <a:r>
                        <a:rPr kumimoji="1" lang="zh-TW" altLang="en-US" sz="1000" b="0" dirty="0">
                          <a:solidFill>
                            <a:schemeClr val="tx1"/>
                          </a:solidFill>
                        </a:rPr>
                        <a:t>所内調整管理時間</a:t>
                      </a: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TO</a:t>
                      </a:r>
                      <a:r>
                        <a:rPr kumimoji="1" lang="en-US" altLang="zh-TW" sz="1000" b="0" dirty="0">
                          <a:solidFill>
                            <a:schemeClr val="tx1"/>
                          </a:solidFill>
                        </a:rPr>
                        <a:t>】</a:t>
                      </a:r>
                    </a:p>
                    <a:p>
                      <a:r>
                        <a:rPr kumimoji="1" lang="en-US" altLang="zh-TW" sz="1000" b="0" dirty="0">
                          <a:solidFill>
                            <a:schemeClr val="tx1"/>
                          </a:solidFill>
                        </a:rPr>
                        <a:t>08:00</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ー</a:t>
                      </a:r>
                      <a:endParaRPr kumimoji="1" lang="en-US" altLang="ja-JP"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変更なし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en-US" altLang="zh-TW" sz="1000" b="0" dirty="0">
                          <a:solidFill>
                            <a:schemeClr val="tx1"/>
                          </a:solidFill>
                        </a:rPr>
                        <a:t>【</a:t>
                      </a:r>
                      <a:r>
                        <a:rPr kumimoji="1" lang="zh-TW" altLang="en-US" sz="1000" b="0" dirty="0">
                          <a:solidFill>
                            <a:schemeClr val="tx1"/>
                          </a:solidFill>
                        </a:rPr>
                        <a:t>所内調整管理時間</a:t>
                      </a:r>
                      <a:r>
                        <a:rPr kumimoji="1" lang="en-US" altLang="zh-TW" sz="1000" b="0" dirty="0">
                          <a:solidFill>
                            <a:schemeClr val="tx1"/>
                          </a:solidFill>
                        </a:rPr>
                        <a:t>FROM】</a:t>
                      </a:r>
                    </a:p>
                    <a:p>
                      <a:r>
                        <a:rPr kumimoji="1" lang="en-US" altLang="zh-TW" sz="1000" b="0" dirty="0">
                          <a:solidFill>
                            <a:schemeClr val="tx1"/>
                          </a:solidFill>
                        </a:rPr>
                        <a:t>16:30</a:t>
                      </a:r>
                    </a:p>
                    <a:p>
                      <a:r>
                        <a:rPr kumimoji="1" lang="en-US" altLang="zh-TW" sz="1000" b="0" dirty="0">
                          <a:solidFill>
                            <a:schemeClr val="tx1"/>
                          </a:solidFill>
                        </a:rPr>
                        <a:t>【</a:t>
                      </a:r>
                      <a:r>
                        <a:rPr kumimoji="1" lang="zh-TW" altLang="en-US" sz="1000" b="0" dirty="0">
                          <a:solidFill>
                            <a:schemeClr val="tx1"/>
                          </a:solidFill>
                        </a:rPr>
                        <a:t>所内調整管理時間</a:t>
                      </a: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TO</a:t>
                      </a:r>
                      <a:r>
                        <a:rPr kumimoji="1" lang="en-US" altLang="zh-TW" sz="1000" b="0" dirty="0">
                          <a:solidFill>
                            <a:schemeClr val="tx1"/>
                          </a:solidFill>
                        </a:rPr>
                        <a:t>】</a:t>
                      </a:r>
                    </a:p>
                    <a:p>
                      <a:r>
                        <a:rPr kumimoji="1" lang="en-US" altLang="zh-TW" sz="1000" b="0" dirty="0">
                          <a:solidFill>
                            <a:schemeClr val="tx1"/>
                          </a:solidFill>
                        </a:rPr>
                        <a:t>08:00</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9545120"/>
                  </a:ext>
                </a:extLst>
              </a:tr>
              <a:tr h="0">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交換機自動工事オーダ選択画面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900" b="0" i="0" u="none" strike="noStrike" dirty="0">
                          <a:solidFill>
                            <a:schemeClr val="tx1"/>
                          </a:solidFill>
                          <a:effectLst/>
                          <a:latin typeface="Meiryo UI" panose="020B0604030504040204" pitchFamily="50" charset="-128"/>
                          <a:ea typeface="Meiryo UI" panose="020B0604030504040204" pitchFamily="50" charset="-128"/>
                        </a:rPr>
                        <a:t>OK</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他事業者との番ポが含まれる工事のＢＯ後の当日再工事です。所内ＳＯ担当へ工事可否確認済ですか？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（メッセージ削除</a:t>
                      </a:r>
                      <a:r>
                        <a:rPr kumimoji="1" lang="en-US" altLang="ja-JP" sz="1000" b="0" dirty="0">
                          <a:solidFill>
                            <a:schemeClr val="tx1"/>
                          </a:solidFill>
                        </a:rPr>
                        <a:t>*1</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953775"/>
                  </a:ext>
                </a:extLst>
              </a:tr>
              <a:tr h="0">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オーダ処理メニュー画面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訪問時刻登録</a:t>
                      </a:r>
                      <a:br>
                        <a:rPr lang="zh-TW" altLang="en-US" sz="1000" b="0" i="0" u="none" strike="noStrike" dirty="0">
                          <a:solidFill>
                            <a:srgbClr val="000000"/>
                          </a:solidFill>
                          <a:effectLst/>
                          <a:latin typeface="Meiryo UI" panose="020B0604030504040204" pitchFamily="50" charset="-128"/>
                          <a:ea typeface="Meiryo UI" panose="020B0604030504040204" pitchFamily="50" charset="-128"/>
                        </a:rPr>
                      </a:b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ＳＯ情報確認</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他事業者との番ポ工事が含まれます。工事調整が必要な時間帯です。所内ＳＯ担当へ工事可否確認済ですか？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他事業者との番ポ工事が含まれます。当日工事可能な時間は</a:t>
                      </a:r>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17:00</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です。</a:t>
                      </a:r>
                      <a:r>
                        <a:rPr kumimoji="1" lang="en-US" altLang="ja-JP" sz="1000" b="0" i="0" u="none" strike="noStrike" kern="1200" cap="none" spc="0" normalizeH="0" baseline="0" noProof="0" dirty="0">
                          <a:ln>
                            <a:noFill/>
                          </a:ln>
                          <a:solidFill>
                            <a:schemeClr val="tx1"/>
                          </a:solidFill>
                          <a:effectLst/>
                          <a:uLnTx/>
                          <a:uFillTx/>
                          <a:latin typeface="+mn-lt"/>
                          <a:ea typeface="+mn-ea"/>
                          <a:cs typeface="+mn-cs"/>
                        </a:rPr>
                        <a:t>17:00</a:t>
                      </a:r>
                      <a:r>
                        <a:rPr kumimoji="1" lang="ja-JP" altLang="en-US" sz="1000" b="0" i="0" u="none" strike="noStrike" kern="1200" cap="none" spc="0" normalizeH="0" baseline="0" noProof="0" dirty="0">
                          <a:ln>
                            <a:noFill/>
                          </a:ln>
                          <a:solidFill>
                            <a:schemeClr val="tx1"/>
                          </a:solidFill>
                          <a:effectLst/>
                          <a:uLnTx/>
                          <a:uFillTx/>
                          <a:latin typeface="+mn-lt"/>
                          <a:ea typeface="+mn-ea"/>
                          <a:cs typeface="+mn-cs"/>
                        </a:rPr>
                        <a:t>までに工事完了できない場合は「いいえ」を押して工事を中止してください。</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l" fontAlgn="b"/>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00" b="0" i="0" u="none" strike="noStrike" dirty="0">
                          <a:solidFill>
                            <a:schemeClr val="tx1"/>
                          </a:solidFill>
                          <a:effectLst/>
                          <a:latin typeface="Meiryo UI" panose="020B0604030504040204" pitchFamily="50" charset="-128"/>
                          <a:ea typeface="Meiryo UI" panose="020B0604030504040204" pitchFamily="50" charset="-128"/>
                        </a:rPr>
                        <a:t>所内調整工事開始</a:t>
                      </a: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FROM】</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p>
                      <a:pPr algn="l" fontAlgn="b"/>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16:00</a:t>
                      </a:r>
                      <a:br>
                        <a:rPr lang="en-US" altLang="ja-JP" sz="1000" b="0" i="0" u="none" strike="noStrike" dirty="0">
                          <a:solidFill>
                            <a:schemeClr val="tx1"/>
                          </a:solidFill>
                          <a:effectLst/>
                          <a:latin typeface="Meiryo UI" panose="020B0604030504040204" pitchFamily="50" charset="-128"/>
                          <a:ea typeface="Meiryo UI" panose="020B0604030504040204" pitchFamily="50" charset="-128"/>
                        </a:rPr>
                      </a:b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00" b="0" i="0" u="none" strike="noStrike" dirty="0">
                          <a:solidFill>
                            <a:schemeClr val="tx1"/>
                          </a:solidFill>
                          <a:effectLst/>
                          <a:latin typeface="Meiryo UI" panose="020B0604030504040204" pitchFamily="50" charset="-128"/>
                          <a:ea typeface="Meiryo UI" panose="020B0604030504040204" pitchFamily="50" charset="-128"/>
                        </a:rPr>
                        <a:t>所内調整工事開始</a:t>
                      </a:r>
                      <a:r>
                        <a:rPr lang="en-US" altLang="zh-TW" sz="1000" b="0" i="0" u="none" strike="noStrike" dirty="0">
                          <a:solidFill>
                            <a:schemeClr val="tx1"/>
                          </a:solidFill>
                          <a:effectLst/>
                          <a:latin typeface="Meiryo UI" panose="020B0604030504040204" pitchFamily="50" charset="-128"/>
                          <a:ea typeface="Meiryo UI" panose="020B0604030504040204" pitchFamily="50" charset="-128"/>
                        </a:rPr>
                        <a:t>TO】</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 </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p>
                      <a:pPr algn="l" fontAlgn="b"/>
                      <a:r>
                        <a:rPr lang="en-US" altLang="ja-JP" sz="1000" b="0" i="0" u="none" strike="noStrike" dirty="0">
                          <a:solidFill>
                            <a:schemeClr val="tx1"/>
                          </a:solidFill>
                          <a:effectLst/>
                          <a:latin typeface="Meiryo UI" panose="020B0604030504040204" pitchFamily="50" charset="-128"/>
                          <a:ea typeface="Meiryo UI" panose="020B0604030504040204" pitchFamily="50" charset="-128"/>
                        </a:rPr>
                        <a:t>07:00</a:t>
                      </a:r>
                      <a:br>
                        <a:rPr lang="en-US" altLang="ja-JP" sz="1000" b="0" i="0" u="none" strike="noStrike" dirty="0">
                          <a:solidFill>
                            <a:schemeClr val="tx1"/>
                          </a:solidFill>
                          <a:effectLst/>
                          <a:latin typeface="Meiryo UI" panose="020B0604030504040204" pitchFamily="50" charset="-128"/>
                          <a:ea typeface="Meiryo UI" panose="020B0604030504040204" pitchFamily="50" charset="-128"/>
                        </a:rPr>
                      </a:br>
                      <a:br>
                        <a:rPr lang="ja-JP" altLang="en-US" sz="1000" b="0" i="0" u="none" strike="noStrike" dirty="0">
                          <a:solidFill>
                            <a:schemeClr val="tx1"/>
                          </a:solidFill>
                          <a:effectLst/>
                          <a:latin typeface="Meiryo UI" panose="020B0604030504040204" pitchFamily="50" charset="-128"/>
                          <a:ea typeface="Meiryo UI" panose="020B0604030504040204" pitchFamily="50" charset="-128"/>
                        </a:rPr>
                      </a:br>
                      <a:endParaRPr lang="ja-JP" altLang="en-US" sz="1100" b="0" i="0" u="none" strike="noStrike" dirty="0">
                        <a:solidFill>
                          <a:schemeClr val="tx1"/>
                        </a:solidFill>
                        <a:effectLst/>
                        <a:latin typeface="游ゴシック" panose="020B0400000000000000" pitchFamily="50" charset="-128"/>
                        <a:ea typeface="游ゴシック" panose="020B0400000000000000"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ー</a:t>
                      </a:r>
                      <a:endParaRPr kumimoji="1" lang="en-US" altLang="ja-JP"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ja-JP" altLang="en-US" sz="1000" b="0" dirty="0">
                          <a:solidFill>
                            <a:schemeClr val="tx1"/>
                          </a:solidFill>
                        </a:rPr>
                        <a:t>変更なし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en-US" altLang="zh-TW" sz="1000" b="0" dirty="0">
                          <a:solidFill>
                            <a:schemeClr val="tx1"/>
                          </a:solidFill>
                        </a:rPr>
                        <a:t>【</a:t>
                      </a:r>
                      <a:r>
                        <a:rPr kumimoji="1" lang="zh-TW" altLang="en-US" sz="1000" b="0" dirty="0">
                          <a:solidFill>
                            <a:schemeClr val="tx1"/>
                          </a:solidFill>
                        </a:rPr>
                        <a:t>所内調整工事開始</a:t>
                      </a:r>
                      <a:r>
                        <a:rPr kumimoji="1" lang="en-US" altLang="zh-TW" sz="1000" b="0" dirty="0">
                          <a:solidFill>
                            <a:schemeClr val="tx1"/>
                          </a:solidFill>
                        </a:rPr>
                        <a:t>FROM】</a:t>
                      </a:r>
                    </a:p>
                    <a:p>
                      <a:r>
                        <a:rPr kumimoji="1" lang="en-US" altLang="zh-TW" sz="1000" b="0" dirty="0">
                          <a:solidFill>
                            <a:schemeClr val="tx1"/>
                          </a:solidFill>
                        </a:rPr>
                        <a:t>16:00</a:t>
                      </a:r>
                      <a:br>
                        <a:rPr kumimoji="1" lang="en-US" altLang="zh-TW" sz="1000" b="0" dirty="0">
                          <a:solidFill>
                            <a:schemeClr val="tx1"/>
                          </a:solidFill>
                        </a:rPr>
                      </a:br>
                      <a:r>
                        <a:rPr kumimoji="1" lang="en-US" altLang="zh-TW" sz="1000" b="0" dirty="0">
                          <a:solidFill>
                            <a:schemeClr val="tx1"/>
                          </a:solidFill>
                        </a:rPr>
                        <a:t>【</a:t>
                      </a:r>
                      <a:r>
                        <a:rPr kumimoji="1" lang="zh-TW" altLang="en-US" sz="1000" b="0" dirty="0">
                          <a:solidFill>
                            <a:schemeClr val="tx1"/>
                          </a:solidFill>
                        </a:rPr>
                        <a:t>所内調整工事開始</a:t>
                      </a:r>
                      <a:r>
                        <a:rPr kumimoji="1" lang="en-US" altLang="zh-TW" sz="1000" b="0" dirty="0">
                          <a:solidFill>
                            <a:schemeClr val="tx1"/>
                          </a:solidFill>
                        </a:rPr>
                        <a:t>TO】</a:t>
                      </a:r>
                    </a:p>
                    <a:p>
                      <a:r>
                        <a:rPr kumimoji="1" lang="en-US" altLang="zh-TW" sz="1000" b="0" dirty="0">
                          <a:solidFill>
                            <a:schemeClr val="tx1"/>
                          </a:solidFill>
                        </a:rPr>
                        <a:t>07:00</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826703"/>
                  </a:ext>
                </a:extLst>
              </a:tr>
              <a:tr h="0">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オーダ処理メニュー画面</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訪問時刻登録</a:t>
                      </a:r>
                      <a:br>
                        <a:rPr lang="zh-TW" altLang="en-US" sz="1000" b="0" i="0" u="none" strike="noStrike" dirty="0">
                          <a:solidFill>
                            <a:srgbClr val="000000"/>
                          </a:solidFill>
                          <a:effectLst/>
                          <a:latin typeface="Meiryo UI" panose="020B0604030504040204" pitchFamily="50" charset="-128"/>
                          <a:ea typeface="Meiryo UI" panose="020B0604030504040204" pitchFamily="50" charset="-128"/>
                        </a:rPr>
                      </a:b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ＳＯ情報確認</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他事業者との番ポが含まれる工事のＢＯ後の当日再工事です。所内ＳＯ担当へ工事可否確認済ですか？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（メッセージ削除</a:t>
                      </a:r>
                      <a:r>
                        <a:rPr kumimoji="1" lang="en-US" altLang="ja-JP" sz="1000" b="0" dirty="0">
                          <a:solidFill>
                            <a:schemeClr val="tx1"/>
                          </a:solidFill>
                        </a:rPr>
                        <a:t>*1</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2717341"/>
                  </a:ext>
                </a:extLst>
              </a:tr>
            </a:tbl>
          </a:graphicData>
        </a:graphic>
      </p:graphicFrame>
      <p:sp>
        <p:nvSpPr>
          <p:cNvPr id="6" name="テキスト ボックス 5">
            <a:extLst>
              <a:ext uri="{FF2B5EF4-FFF2-40B4-BE49-F238E27FC236}">
                <a16:creationId xmlns:a16="http://schemas.microsoft.com/office/drawing/2014/main" id="{B3511F79-D862-CAC8-3EFA-9395400D5AA8}"/>
              </a:ext>
            </a:extLst>
          </p:cNvPr>
          <p:cNvSpPr txBox="1"/>
          <p:nvPr/>
        </p:nvSpPr>
        <p:spPr>
          <a:xfrm>
            <a:off x="148330" y="7929850"/>
            <a:ext cx="9906183" cy="152414"/>
          </a:xfrm>
          <a:prstGeom prst="rect">
            <a:avLst/>
          </a:prstGeom>
          <a:noFill/>
        </p:spPr>
        <p:txBody>
          <a:bodyPr wrap="square" lIns="0" tIns="0" rIns="0" bIns="0" rtlCol="0">
            <a:spAutoFit/>
          </a:bodyPr>
          <a:lstStyle/>
          <a:p>
            <a:pPr algn="l">
              <a:lnSpc>
                <a:spcPct val="110000"/>
              </a:lnSpc>
            </a:pPr>
            <a:r>
              <a:rPr lang="ja-JP" altLang="en-US" sz="1000" dirty="0">
                <a:solidFill>
                  <a:prstClr val="black"/>
                </a:solidFill>
                <a:latin typeface="Meiryo UI"/>
                <a:ea typeface="Meiryo UI"/>
              </a:rPr>
              <a:t>注）</a:t>
            </a:r>
            <a:r>
              <a:rPr lang="en-US" altLang="ja-JP" sz="1000" dirty="0">
                <a:solidFill>
                  <a:prstClr val="black"/>
                </a:solidFill>
                <a:latin typeface="Meiryo UI"/>
                <a:ea typeface="Meiryo UI"/>
              </a:rPr>
              <a:t>*1</a:t>
            </a:r>
            <a:r>
              <a:rPr lang="ja-JP" altLang="en-US" sz="1000" dirty="0">
                <a:solidFill>
                  <a:prstClr val="black"/>
                </a:solidFill>
                <a:latin typeface="Meiryo UI"/>
                <a:ea typeface="Meiryo UI"/>
              </a:rPr>
              <a:t>：</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工事当日に完了ステータスにならなかった場合、オーダ流通システムで自動的にキャンセル登録されるため、当日</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BO</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後の再工事の場合もワーニングメッセージは不要</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とする</a:t>
            </a:r>
            <a:endParaRPr lang="en-US" altLang="ja-JP" sz="1000" dirty="0">
              <a:solidFill>
                <a:srgbClr val="000000"/>
              </a:solidFill>
              <a:latin typeface="Meiryo UI"/>
              <a:ea typeface="Meiryo UI"/>
            </a:endParaRPr>
          </a:p>
        </p:txBody>
      </p:sp>
      <p:sp>
        <p:nvSpPr>
          <p:cNvPr id="8" name="楕円 7">
            <a:extLst>
              <a:ext uri="{FF2B5EF4-FFF2-40B4-BE49-F238E27FC236}">
                <a16:creationId xmlns:a16="http://schemas.microsoft.com/office/drawing/2014/main" id="{7D5DC8C8-41FB-56E0-3D00-70C560AD4D56}"/>
              </a:ext>
            </a:extLst>
          </p:cNvPr>
          <p:cNvSpPr/>
          <p:nvPr/>
        </p:nvSpPr>
        <p:spPr bwMode="auto">
          <a:xfrm>
            <a:off x="12161440" y="17674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424888319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44C06736-A31D-0077-3780-7EDA0E4C915D}"/>
              </a:ext>
            </a:extLst>
          </p:cNvPr>
          <p:cNvSpPr>
            <a:spLocks noGrp="1"/>
          </p:cNvSpPr>
          <p:nvPr>
            <p:ph sz="quarter" idx="10"/>
          </p:nvPr>
        </p:nvSpPr>
        <p:spPr>
          <a:xfrm>
            <a:off x="190110" y="660140"/>
            <a:ext cx="12456000" cy="914400"/>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．０１　</a:t>
            </a:r>
            <a:r>
              <a:rPr lang="en-US" altLang="ja-JP" sz="1050" u="sng" dirty="0">
                <a:latin typeface="+mn-ea"/>
                <a:ea typeface="+mn-ea"/>
                <a:cs typeface="Meiryo UI" panose="020B0604030504040204" pitchFamily="50" charset="-128"/>
              </a:rPr>
              <a:t>HHC-Web/AP</a:t>
            </a:r>
            <a:r>
              <a:rPr lang="ja-JP" altLang="en-US" sz="1050" u="sng" dirty="0">
                <a:latin typeface="+mn-ea"/>
                <a:ea typeface="+mn-ea"/>
                <a:cs typeface="Meiryo UI" panose="020B0604030504040204" pitchFamily="50" charset="-128"/>
              </a:rPr>
              <a:t>サーバ（２／</a:t>
            </a:r>
            <a:r>
              <a:rPr lang="ja-JP" altLang="en-US" u="sng" dirty="0">
                <a:latin typeface="+mn-ea"/>
                <a:ea typeface="+mn-ea"/>
              </a:rPr>
              <a:t>２</a:t>
            </a:r>
            <a:r>
              <a:rPr lang="ja-JP" altLang="en-US" sz="1050" u="sng" dirty="0">
                <a:latin typeface="+mn-ea"/>
                <a:ea typeface="+mn-ea"/>
                <a:cs typeface="Meiryo UI" panose="020B0604030504040204" pitchFamily="50" charset="-128"/>
              </a:rPr>
              <a:t>）</a:t>
            </a:r>
          </a:p>
          <a:p>
            <a:pPr>
              <a:spcBef>
                <a:spcPts val="0"/>
              </a:spcBef>
            </a:pPr>
            <a:r>
              <a:rPr lang="ja-JP" altLang="en-US" dirty="0">
                <a:latin typeface="+mn-ea"/>
                <a:ea typeface="+mn-ea"/>
              </a:rPr>
              <a:t>　</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sng" strike="noStrike" kern="1200" cap="none" spc="0" normalizeH="0" baseline="0" noProof="0" dirty="0">
                <a:ln>
                  <a:noFill/>
                </a:ln>
                <a:effectLst/>
                <a:uLnTx/>
                <a:uFillTx/>
                <a:latin typeface="+mn-ea"/>
                <a:ea typeface="+mn-ea"/>
                <a:cs typeface="Meiryo UI" panose="020B0604030504040204" pitchFamily="50" charset="-128"/>
              </a:rPr>
              <a:t>ひかり電話ポートイン：有派遣工事</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p>
          <a:p>
            <a:pPr>
              <a:spcBef>
                <a:spcPts val="0"/>
              </a:spcBef>
            </a:pPr>
            <a:r>
              <a:rPr lang="ja-JP" altLang="en-US" dirty="0">
                <a:latin typeface="+mn-ea"/>
                <a:ea typeface="+mn-ea"/>
              </a:rPr>
              <a:t>　</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ア</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】【C】</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情報配信に光ＳＯ完了情報を送信する際、（ひかり電話）工事依頼情報流通（番ポ工事）の送信に対し</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BB-CASTAR</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から受信する応答電文の</a:t>
            </a:r>
            <a:r>
              <a:rPr kumimoji="1" lang="en-US" altLang="ja-JP" sz="1050" b="0" i="0" u="none" strike="noStrike" kern="1200" cap="none" spc="0" normalizeH="0" baseline="0" noProof="0" dirty="0">
                <a:ln>
                  <a:noFill/>
                </a:ln>
                <a:effectLst/>
                <a:uLnTx/>
                <a:uFillTx/>
                <a:latin typeface="+mn-ea"/>
                <a:ea typeface="+mn-ea"/>
                <a:cs typeface="Meiryo UI" panose="020B0604030504040204" pitchFamily="50" charset="-128"/>
              </a:rPr>
              <a:t>BB-CASTAR</a:t>
            </a:r>
            <a:r>
              <a:rPr kumimoji="1" lang="ja-JP" altLang="en-US" sz="1050" b="0" i="0" u="none" strike="noStrike" kern="1200" cap="none" spc="0" normalizeH="0" baseline="0" noProof="0" dirty="0">
                <a:ln>
                  <a:noFill/>
                </a:ln>
                <a:effectLst/>
                <a:uLnTx/>
                <a:uFillTx/>
                <a:latin typeface="+mn-ea"/>
                <a:ea typeface="+mn-ea"/>
                <a:cs typeface="Meiryo UI" panose="020B0604030504040204" pitchFamily="50" charset="-128"/>
              </a:rPr>
              <a:t>処理結果コードを既存コードにマッピングし、流通可能とする</a:t>
            </a:r>
            <a:r>
              <a:rPr lang="ja-JP" altLang="en-US" dirty="0">
                <a:latin typeface="+mn-ea"/>
                <a:ea typeface="+mn-ea"/>
              </a:rPr>
              <a:t>　</a:t>
            </a:r>
            <a:r>
              <a:rPr lang="en-US" altLang="ja-JP" dirty="0">
                <a:latin typeface="+mn-ea"/>
                <a:ea typeface="+mn-ea"/>
              </a:rPr>
              <a:t> </a:t>
            </a:r>
            <a:r>
              <a:rPr lang="ja-JP" altLang="en-US" dirty="0">
                <a:latin typeface="+mn-ea"/>
                <a:ea typeface="+mn-ea"/>
              </a:rPr>
              <a:t>　　</a:t>
            </a:r>
            <a:endParaRPr lang="en-US" altLang="ja-JP" dirty="0">
              <a:latin typeface="+mn-ea"/>
              <a:ea typeface="+mn-ea"/>
            </a:endParaRPr>
          </a:p>
        </p:txBody>
      </p:sp>
      <p:sp>
        <p:nvSpPr>
          <p:cNvPr id="5" name="スライド番号プレースホルダー 2">
            <a:extLst>
              <a:ext uri="{FF2B5EF4-FFF2-40B4-BE49-F238E27FC236}">
                <a16:creationId xmlns:a16="http://schemas.microsoft.com/office/drawing/2014/main" id="{ABD68EA3-4E60-75BA-D705-4774561745C9}"/>
              </a:ext>
            </a:extLst>
          </p:cNvPr>
          <p:cNvSpPr>
            <a:spLocks noGrp="1"/>
          </p:cNvSpPr>
          <p:nvPr>
            <p:ph type="sldNum" sz="quarter" idx="4"/>
          </p:nvPr>
        </p:nvSpPr>
        <p:spPr>
          <a:xfrm>
            <a:off x="5262410" y="9301100"/>
            <a:ext cx="2311400" cy="179387"/>
          </a:xfrm>
        </p:spPr>
        <p:txBody>
          <a:bodyPr/>
          <a:lstStyle/>
          <a:p>
            <a:r>
              <a:rPr lang="en-US" altLang="ja-JP" dirty="0"/>
              <a:t>01.3-</a:t>
            </a:r>
            <a:fld id="{4C5E2FD1-144F-442B-9A84-40AAF03513A2}" type="slidenum">
              <a:rPr lang="en-US" altLang="ja-JP" smtClean="0"/>
              <a:pPr/>
              <a:t>3</a:t>
            </a:fld>
            <a:endParaRPr lang="en-US" altLang="ja-JP" dirty="0"/>
          </a:p>
        </p:txBody>
      </p:sp>
      <p:sp>
        <p:nvSpPr>
          <p:cNvPr id="47" name="正方形/長方形 46">
            <a:extLst>
              <a:ext uri="{FF2B5EF4-FFF2-40B4-BE49-F238E27FC236}">
                <a16:creationId xmlns:a16="http://schemas.microsoft.com/office/drawing/2014/main" id="{7CBA02EE-D3A3-8CE9-DFA7-8EBCC72DF6BE}"/>
              </a:ext>
            </a:extLst>
          </p:cNvPr>
          <p:cNvSpPr/>
          <p:nvPr/>
        </p:nvSpPr>
        <p:spPr bwMode="auto">
          <a:xfrm>
            <a:off x="3770559" y="1776264"/>
            <a:ext cx="262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48" name="直線コネクタ 47">
            <a:extLst>
              <a:ext uri="{FF2B5EF4-FFF2-40B4-BE49-F238E27FC236}">
                <a16:creationId xmlns:a16="http://schemas.microsoft.com/office/drawing/2014/main" id="{900E7E63-3239-39E4-FFE9-D1062103DD33}"/>
              </a:ext>
            </a:extLst>
          </p:cNvPr>
          <p:cNvCxnSpPr>
            <a:cxnSpLocks/>
          </p:cNvCxnSpPr>
          <p:nvPr/>
        </p:nvCxnSpPr>
        <p:spPr>
          <a:xfrm flipH="1">
            <a:off x="4778558" y="2376522"/>
            <a:ext cx="1" cy="3584604"/>
          </a:xfrm>
          <a:prstGeom prst="line">
            <a:avLst/>
          </a:prstGeom>
          <a:noFill/>
          <a:ln w="9525" cap="flat" cmpd="sng" algn="ctr">
            <a:solidFill>
              <a:sysClr val="window" lastClr="FFFFFF">
                <a:lumMod val="50000"/>
              </a:sysClr>
            </a:solidFill>
            <a:prstDash val="sysDash"/>
          </a:ln>
          <a:effectLst/>
        </p:spPr>
      </p:cxnSp>
      <p:sp>
        <p:nvSpPr>
          <p:cNvPr id="49" name="正方形/長方形 48">
            <a:extLst>
              <a:ext uri="{FF2B5EF4-FFF2-40B4-BE49-F238E27FC236}">
                <a16:creationId xmlns:a16="http://schemas.microsoft.com/office/drawing/2014/main" id="{515E98D5-9717-85AD-6CB4-32A6314A66A0}"/>
              </a:ext>
            </a:extLst>
          </p:cNvPr>
          <p:cNvSpPr/>
          <p:nvPr/>
        </p:nvSpPr>
        <p:spPr bwMode="auto">
          <a:xfrm>
            <a:off x="4490559" y="2196522"/>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50" name="直線コネクタ 49">
            <a:extLst>
              <a:ext uri="{FF2B5EF4-FFF2-40B4-BE49-F238E27FC236}">
                <a16:creationId xmlns:a16="http://schemas.microsoft.com/office/drawing/2014/main" id="{39EE2112-B707-A699-8E72-BE4C2DCDAA7C}"/>
              </a:ext>
            </a:extLst>
          </p:cNvPr>
          <p:cNvCxnSpPr>
            <a:cxnSpLocks/>
          </p:cNvCxnSpPr>
          <p:nvPr/>
        </p:nvCxnSpPr>
        <p:spPr>
          <a:xfrm>
            <a:off x="4058559" y="2376522"/>
            <a:ext cx="31327" cy="3360182"/>
          </a:xfrm>
          <a:prstGeom prst="line">
            <a:avLst/>
          </a:prstGeom>
          <a:noFill/>
          <a:ln w="9525" cap="flat" cmpd="sng" algn="ctr">
            <a:solidFill>
              <a:sysClr val="window" lastClr="FFFFFF">
                <a:lumMod val="50000"/>
              </a:sysClr>
            </a:solidFill>
            <a:prstDash val="sysDash"/>
          </a:ln>
          <a:effectLst/>
        </p:spPr>
      </p:cxnSp>
      <p:sp>
        <p:nvSpPr>
          <p:cNvPr id="51" name="正方形/長方形 50">
            <a:extLst>
              <a:ext uri="{FF2B5EF4-FFF2-40B4-BE49-F238E27FC236}">
                <a16:creationId xmlns:a16="http://schemas.microsoft.com/office/drawing/2014/main" id="{2177CE66-AF5E-BFA1-4574-D6955FE55C66}"/>
              </a:ext>
            </a:extLst>
          </p:cNvPr>
          <p:cNvSpPr/>
          <p:nvPr/>
        </p:nvSpPr>
        <p:spPr bwMode="auto">
          <a:xfrm>
            <a:off x="3770559" y="2196522"/>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52" name="直線コネクタ 51">
            <a:extLst>
              <a:ext uri="{FF2B5EF4-FFF2-40B4-BE49-F238E27FC236}">
                <a16:creationId xmlns:a16="http://schemas.microsoft.com/office/drawing/2014/main" id="{86AC368A-9D22-B5B7-B254-C3D956B6BE5D}"/>
              </a:ext>
            </a:extLst>
          </p:cNvPr>
          <p:cNvCxnSpPr>
            <a:cxnSpLocks/>
          </p:cNvCxnSpPr>
          <p:nvPr/>
        </p:nvCxnSpPr>
        <p:spPr>
          <a:xfrm>
            <a:off x="6074558" y="2376522"/>
            <a:ext cx="0" cy="3584604"/>
          </a:xfrm>
          <a:prstGeom prst="line">
            <a:avLst/>
          </a:prstGeom>
          <a:noFill/>
          <a:ln w="9525" cap="flat" cmpd="sng" algn="ctr">
            <a:solidFill>
              <a:sysClr val="window" lastClr="FFFFFF">
                <a:lumMod val="50000"/>
              </a:sysClr>
            </a:solidFill>
            <a:prstDash val="sysDash"/>
          </a:ln>
          <a:effectLst/>
        </p:spPr>
      </p:cxnSp>
      <p:sp>
        <p:nvSpPr>
          <p:cNvPr id="53" name="正方形/長方形 52">
            <a:extLst>
              <a:ext uri="{FF2B5EF4-FFF2-40B4-BE49-F238E27FC236}">
                <a16:creationId xmlns:a16="http://schemas.microsoft.com/office/drawing/2014/main" id="{1300348E-1AF3-44C4-E80D-F7EA47207669}"/>
              </a:ext>
            </a:extLst>
          </p:cNvPr>
          <p:cNvSpPr/>
          <p:nvPr/>
        </p:nvSpPr>
        <p:spPr bwMode="auto">
          <a:xfrm>
            <a:off x="5786558" y="2196522"/>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54" name="直線コネクタ 53">
            <a:extLst>
              <a:ext uri="{FF2B5EF4-FFF2-40B4-BE49-F238E27FC236}">
                <a16:creationId xmlns:a16="http://schemas.microsoft.com/office/drawing/2014/main" id="{3C804846-2693-1F98-563B-BD1AE7BEE90B}"/>
              </a:ext>
            </a:extLst>
          </p:cNvPr>
          <p:cNvCxnSpPr>
            <a:cxnSpLocks/>
          </p:cNvCxnSpPr>
          <p:nvPr/>
        </p:nvCxnSpPr>
        <p:spPr>
          <a:xfrm>
            <a:off x="5426558" y="2376522"/>
            <a:ext cx="13951" cy="3584604"/>
          </a:xfrm>
          <a:prstGeom prst="line">
            <a:avLst/>
          </a:prstGeom>
          <a:noFill/>
          <a:ln w="9525" cap="flat" cmpd="sng" algn="ctr">
            <a:solidFill>
              <a:sysClr val="window" lastClr="FFFFFF">
                <a:lumMod val="50000"/>
              </a:sysClr>
            </a:solidFill>
            <a:prstDash val="sysDash"/>
          </a:ln>
          <a:effectLst/>
        </p:spPr>
      </p:cxnSp>
      <p:sp>
        <p:nvSpPr>
          <p:cNvPr id="55" name="正方形/長方形 54">
            <a:extLst>
              <a:ext uri="{FF2B5EF4-FFF2-40B4-BE49-F238E27FC236}">
                <a16:creationId xmlns:a16="http://schemas.microsoft.com/office/drawing/2014/main" id="{D0A5F123-1D87-9FBC-40E0-285BA64C311B}"/>
              </a:ext>
            </a:extLst>
          </p:cNvPr>
          <p:cNvSpPr/>
          <p:nvPr/>
        </p:nvSpPr>
        <p:spPr bwMode="auto">
          <a:xfrm>
            <a:off x="5138558" y="2196522"/>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56" name="正方形/長方形 55">
            <a:extLst>
              <a:ext uri="{FF2B5EF4-FFF2-40B4-BE49-F238E27FC236}">
                <a16:creationId xmlns:a16="http://schemas.microsoft.com/office/drawing/2014/main" id="{275433FA-C1CF-2350-83AE-184021BE178F}"/>
              </a:ext>
            </a:extLst>
          </p:cNvPr>
          <p:cNvSpPr/>
          <p:nvPr/>
        </p:nvSpPr>
        <p:spPr bwMode="auto">
          <a:xfrm>
            <a:off x="2082831" y="1776264"/>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57" name="直線コネクタ 56">
            <a:extLst>
              <a:ext uri="{FF2B5EF4-FFF2-40B4-BE49-F238E27FC236}">
                <a16:creationId xmlns:a16="http://schemas.microsoft.com/office/drawing/2014/main" id="{87BFAD1C-7082-90B6-189D-F1FC2F1518C7}"/>
              </a:ext>
            </a:extLst>
          </p:cNvPr>
          <p:cNvCxnSpPr>
            <a:cxnSpLocks/>
          </p:cNvCxnSpPr>
          <p:nvPr/>
        </p:nvCxnSpPr>
        <p:spPr>
          <a:xfrm>
            <a:off x="2577886" y="2099078"/>
            <a:ext cx="0" cy="3637626"/>
          </a:xfrm>
          <a:prstGeom prst="line">
            <a:avLst/>
          </a:prstGeom>
          <a:noFill/>
          <a:ln w="9525" cap="flat" cmpd="sng" algn="ctr">
            <a:solidFill>
              <a:sysClr val="window" lastClr="FFFFFF">
                <a:lumMod val="50000"/>
              </a:sysClr>
            </a:solidFill>
            <a:prstDash val="sysDash"/>
          </a:ln>
          <a:effectLst/>
        </p:spPr>
      </p:cxnSp>
      <p:sp>
        <p:nvSpPr>
          <p:cNvPr id="64" name="テキスト ボックス 63">
            <a:extLst>
              <a:ext uri="{FF2B5EF4-FFF2-40B4-BE49-F238E27FC236}">
                <a16:creationId xmlns:a16="http://schemas.microsoft.com/office/drawing/2014/main" id="{AD7BDCD5-C5CC-F04D-6348-69E1CBD2D56E}"/>
              </a:ext>
            </a:extLst>
          </p:cNvPr>
          <p:cNvSpPr txBox="1"/>
          <p:nvPr/>
        </p:nvSpPr>
        <p:spPr>
          <a:xfrm>
            <a:off x="2775364" y="2568352"/>
            <a:ext cx="2885405"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65" name="直線矢印コネクタ 64">
            <a:extLst>
              <a:ext uri="{FF2B5EF4-FFF2-40B4-BE49-F238E27FC236}">
                <a16:creationId xmlns:a16="http://schemas.microsoft.com/office/drawing/2014/main" id="{BA09494E-1A1D-CA46-0200-CBD47215D7A3}"/>
              </a:ext>
            </a:extLst>
          </p:cNvPr>
          <p:cNvCxnSpPr>
            <a:cxnSpLocks/>
          </p:cNvCxnSpPr>
          <p:nvPr/>
        </p:nvCxnSpPr>
        <p:spPr>
          <a:xfrm>
            <a:off x="4778558" y="2737629"/>
            <a:ext cx="828000" cy="0"/>
          </a:xfrm>
          <a:prstGeom prst="straightConnector1">
            <a:avLst/>
          </a:prstGeom>
          <a:noFill/>
          <a:ln w="9525" cap="flat" cmpd="sng" algn="ctr">
            <a:solidFill>
              <a:sysClr val="windowText" lastClr="000000"/>
            </a:solidFill>
            <a:prstDash val="solid"/>
            <a:headEnd type="triangle"/>
            <a:tailEnd type="none"/>
          </a:ln>
          <a:effectLst/>
        </p:spPr>
      </p:cxnSp>
      <p:cxnSp>
        <p:nvCxnSpPr>
          <p:cNvPr id="66" name="直線矢印コネクタ 65">
            <a:extLst>
              <a:ext uri="{FF2B5EF4-FFF2-40B4-BE49-F238E27FC236}">
                <a16:creationId xmlns:a16="http://schemas.microsoft.com/office/drawing/2014/main" id="{8F8C001A-3D6E-9728-9D8D-700FF857DFDC}"/>
              </a:ext>
            </a:extLst>
          </p:cNvPr>
          <p:cNvCxnSpPr>
            <a:cxnSpLocks/>
          </p:cNvCxnSpPr>
          <p:nvPr/>
        </p:nvCxnSpPr>
        <p:spPr>
          <a:xfrm>
            <a:off x="4058558" y="2737629"/>
            <a:ext cx="720000" cy="0"/>
          </a:xfrm>
          <a:prstGeom prst="straightConnector1">
            <a:avLst/>
          </a:prstGeom>
          <a:noFill/>
          <a:ln w="9525" cap="flat" cmpd="sng" algn="ctr">
            <a:solidFill>
              <a:sysClr val="windowText" lastClr="000000"/>
            </a:solidFill>
            <a:prstDash val="solid"/>
            <a:headEnd type="triangle"/>
            <a:tailEnd type="none"/>
          </a:ln>
          <a:effectLst/>
        </p:spPr>
      </p:cxnSp>
      <p:cxnSp>
        <p:nvCxnSpPr>
          <p:cNvPr id="67" name="直線矢印コネクタ 66">
            <a:extLst>
              <a:ext uri="{FF2B5EF4-FFF2-40B4-BE49-F238E27FC236}">
                <a16:creationId xmlns:a16="http://schemas.microsoft.com/office/drawing/2014/main" id="{0CC1E76D-AC00-C853-679A-F01975596A07}"/>
              </a:ext>
            </a:extLst>
          </p:cNvPr>
          <p:cNvCxnSpPr>
            <a:cxnSpLocks/>
          </p:cNvCxnSpPr>
          <p:nvPr/>
        </p:nvCxnSpPr>
        <p:spPr>
          <a:xfrm>
            <a:off x="2577886" y="2737629"/>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68" name="角丸四角形 68">
            <a:extLst>
              <a:ext uri="{FF2B5EF4-FFF2-40B4-BE49-F238E27FC236}">
                <a16:creationId xmlns:a16="http://schemas.microsoft.com/office/drawing/2014/main" id="{BFCBD32C-C174-A055-A9E6-F29BDE48BBFB}"/>
              </a:ext>
            </a:extLst>
          </p:cNvPr>
          <p:cNvSpPr/>
          <p:nvPr/>
        </p:nvSpPr>
        <p:spPr bwMode="auto">
          <a:xfrm>
            <a:off x="5615602" y="2666231"/>
            <a:ext cx="936000" cy="396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ひかり電話工事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69" name="角丸四角形 41">
            <a:extLst>
              <a:ext uri="{FF2B5EF4-FFF2-40B4-BE49-F238E27FC236}">
                <a16:creationId xmlns:a16="http://schemas.microsoft.com/office/drawing/2014/main" id="{60FFC98E-AC1D-23D9-676F-61121BD502B0}"/>
              </a:ext>
            </a:extLst>
          </p:cNvPr>
          <p:cNvSpPr/>
          <p:nvPr/>
        </p:nvSpPr>
        <p:spPr bwMode="auto">
          <a:xfrm>
            <a:off x="6194698" y="3144456"/>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（発信）</a:t>
            </a:r>
          </a:p>
        </p:txBody>
      </p:sp>
      <p:sp>
        <p:nvSpPr>
          <p:cNvPr id="70" name="テキスト ボックス 69">
            <a:extLst>
              <a:ext uri="{FF2B5EF4-FFF2-40B4-BE49-F238E27FC236}">
                <a16:creationId xmlns:a16="http://schemas.microsoft.com/office/drawing/2014/main" id="{1D30CE5C-350F-4CA9-A159-E28246ECFD80}"/>
              </a:ext>
            </a:extLst>
          </p:cNvPr>
          <p:cNvSpPr txBox="1"/>
          <p:nvPr/>
        </p:nvSpPr>
        <p:spPr>
          <a:xfrm>
            <a:off x="2775364" y="2809020"/>
            <a:ext cx="2083904"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71" name="直線矢印コネクタ 70">
            <a:extLst>
              <a:ext uri="{FF2B5EF4-FFF2-40B4-BE49-F238E27FC236}">
                <a16:creationId xmlns:a16="http://schemas.microsoft.com/office/drawing/2014/main" id="{A3F09382-681B-9AE3-3EB5-53EEDCFA58E5}"/>
              </a:ext>
            </a:extLst>
          </p:cNvPr>
          <p:cNvCxnSpPr>
            <a:cxnSpLocks/>
          </p:cNvCxnSpPr>
          <p:nvPr/>
        </p:nvCxnSpPr>
        <p:spPr>
          <a:xfrm>
            <a:off x="4778558" y="2978297"/>
            <a:ext cx="828000" cy="0"/>
          </a:xfrm>
          <a:prstGeom prst="straightConnector1">
            <a:avLst/>
          </a:prstGeom>
          <a:noFill/>
          <a:ln w="9525" cap="flat" cmpd="sng" algn="ctr">
            <a:solidFill>
              <a:sysClr val="windowText" lastClr="000000"/>
            </a:solidFill>
            <a:prstDash val="solid"/>
            <a:headEnd type="none"/>
            <a:tailEnd type="triangle"/>
          </a:ln>
          <a:effectLst/>
        </p:spPr>
      </p:cxnSp>
      <p:cxnSp>
        <p:nvCxnSpPr>
          <p:cNvPr id="72" name="直線矢印コネクタ 71">
            <a:extLst>
              <a:ext uri="{FF2B5EF4-FFF2-40B4-BE49-F238E27FC236}">
                <a16:creationId xmlns:a16="http://schemas.microsoft.com/office/drawing/2014/main" id="{2A190731-758A-76EF-1DDB-E07AD3D8B603}"/>
              </a:ext>
            </a:extLst>
          </p:cNvPr>
          <p:cNvCxnSpPr>
            <a:cxnSpLocks/>
          </p:cNvCxnSpPr>
          <p:nvPr/>
        </p:nvCxnSpPr>
        <p:spPr>
          <a:xfrm>
            <a:off x="4058558" y="2978297"/>
            <a:ext cx="720000" cy="0"/>
          </a:xfrm>
          <a:prstGeom prst="straightConnector1">
            <a:avLst/>
          </a:prstGeom>
          <a:noFill/>
          <a:ln w="9525" cap="flat" cmpd="sng" algn="ctr">
            <a:solidFill>
              <a:sysClr val="windowText" lastClr="000000"/>
            </a:solidFill>
            <a:prstDash val="solid"/>
            <a:headEnd type="none"/>
            <a:tailEnd type="triangle"/>
          </a:ln>
          <a:effectLst/>
        </p:spPr>
      </p:cxnSp>
      <p:cxnSp>
        <p:nvCxnSpPr>
          <p:cNvPr id="73" name="直線矢印コネクタ 72">
            <a:extLst>
              <a:ext uri="{FF2B5EF4-FFF2-40B4-BE49-F238E27FC236}">
                <a16:creationId xmlns:a16="http://schemas.microsoft.com/office/drawing/2014/main" id="{B52AF183-9A33-A339-825B-4D5180DBD1F7}"/>
              </a:ext>
            </a:extLst>
          </p:cNvPr>
          <p:cNvCxnSpPr>
            <a:cxnSpLocks/>
          </p:cNvCxnSpPr>
          <p:nvPr/>
        </p:nvCxnSpPr>
        <p:spPr>
          <a:xfrm>
            <a:off x="2577886" y="2978297"/>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74" name="正方形/長方形 73">
            <a:extLst>
              <a:ext uri="{FF2B5EF4-FFF2-40B4-BE49-F238E27FC236}">
                <a16:creationId xmlns:a16="http://schemas.microsoft.com/office/drawing/2014/main" id="{68307DE6-7298-AAE4-425A-7DC098D363A2}"/>
              </a:ext>
            </a:extLst>
          </p:cNvPr>
          <p:cNvSpPr/>
          <p:nvPr/>
        </p:nvSpPr>
        <p:spPr bwMode="auto">
          <a:xfrm>
            <a:off x="6857875" y="1776264"/>
            <a:ext cx="1044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通建システム／</a:t>
            </a:r>
            <a:endParaRPr kumimoji="0" lang="en-US" altLang="ja-JP" sz="1000" kern="0" dirty="0">
              <a:solidFill>
                <a:prstClr val="white"/>
              </a:solidFill>
              <a:latin typeface="Meiryo UI"/>
              <a:ea typeface="Meiryo UI" panose="020B0604030504040204" pitchFamily="50" charset="-128"/>
              <a:cs typeface="メイリオ" panose="020B0604030504040204" pitchFamily="50" charset="-128"/>
            </a:endParaRPr>
          </a:p>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施工管理</a:t>
            </a:r>
          </a:p>
        </p:txBody>
      </p:sp>
      <p:cxnSp>
        <p:nvCxnSpPr>
          <p:cNvPr id="75" name="直線コネクタ 74">
            <a:extLst>
              <a:ext uri="{FF2B5EF4-FFF2-40B4-BE49-F238E27FC236}">
                <a16:creationId xmlns:a16="http://schemas.microsoft.com/office/drawing/2014/main" id="{BE2A4E05-7CA8-C5B2-99D7-42D74A34D2B0}"/>
              </a:ext>
            </a:extLst>
          </p:cNvPr>
          <p:cNvCxnSpPr>
            <a:cxnSpLocks/>
          </p:cNvCxnSpPr>
          <p:nvPr/>
        </p:nvCxnSpPr>
        <p:spPr>
          <a:xfrm>
            <a:off x="7379875" y="2099078"/>
            <a:ext cx="0" cy="3862048"/>
          </a:xfrm>
          <a:prstGeom prst="line">
            <a:avLst/>
          </a:prstGeom>
          <a:noFill/>
          <a:ln w="9525" cap="flat" cmpd="sng" algn="ctr">
            <a:solidFill>
              <a:sysClr val="window" lastClr="FFFFFF">
                <a:lumMod val="50000"/>
              </a:sysClr>
            </a:solidFill>
            <a:prstDash val="sysDash"/>
          </a:ln>
          <a:effectLst/>
        </p:spPr>
      </p:cxnSp>
      <p:sp>
        <p:nvSpPr>
          <p:cNvPr id="78" name="テキスト ボックス 77">
            <a:extLst>
              <a:ext uri="{FF2B5EF4-FFF2-40B4-BE49-F238E27FC236}">
                <a16:creationId xmlns:a16="http://schemas.microsoft.com/office/drawing/2014/main" id="{1F7CEB02-982A-51F3-A53D-E8DCDA7B06D4}"/>
              </a:ext>
            </a:extLst>
          </p:cNvPr>
          <p:cNvSpPr txBox="1"/>
          <p:nvPr/>
        </p:nvSpPr>
        <p:spPr>
          <a:xfrm>
            <a:off x="2775364" y="3432448"/>
            <a:ext cx="2572820"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（ひかり電話）工事依頼情報流通（番ポ工事）</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79" name="直線矢印コネクタ 78">
            <a:extLst>
              <a:ext uri="{FF2B5EF4-FFF2-40B4-BE49-F238E27FC236}">
                <a16:creationId xmlns:a16="http://schemas.microsoft.com/office/drawing/2014/main" id="{4233C6B9-BF63-7008-0147-58E6EDA68A7D}"/>
              </a:ext>
            </a:extLst>
          </p:cNvPr>
          <p:cNvCxnSpPr>
            <a:cxnSpLocks/>
          </p:cNvCxnSpPr>
          <p:nvPr/>
        </p:nvCxnSpPr>
        <p:spPr>
          <a:xfrm>
            <a:off x="4778558" y="3639825"/>
            <a:ext cx="828000" cy="0"/>
          </a:xfrm>
          <a:prstGeom prst="straightConnector1">
            <a:avLst/>
          </a:prstGeom>
          <a:noFill/>
          <a:ln w="9525" cap="flat" cmpd="sng" algn="ctr">
            <a:solidFill>
              <a:srgbClr val="0000FF"/>
            </a:solidFill>
            <a:prstDash val="solid"/>
            <a:headEnd type="triangle"/>
            <a:tailEnd type="none"/>
          </a:ln>
          <a:effectLst/>
        </p:spPr>
      </p:cxnSp>
      <p:cxnSp>
        <p:nvCxnSpPr>
          <p:cNvPr id="80" name="直線矢印コネクタ 79">
            <a:extLst>
              <a:ext uri="{FF2B5EF4-FFF2-40B4-BE49-F238E27FC236}">
                <a16:creationId xmlns:a16="http://schemas.microsoft.com/office/drawing/2014/main" id="{4F72FED2-A2E3-60E8-11A6-BC10D2EBE3B3}"/>
              </a:ext>
            </a:extLst>
          </p:cNvPr>
          <p:cNvCxnSpPr>
            <a:cxnSpLocks/>
          </p:cNvCxnSpPr>
          <p:nvPr/>
        </p:nvCxnSpPr>
        <p:spPr>
          <a:xfrm>
            <a:off x="4058558" y="3639825"/>
            <a:ext cx="720000" cy="0"/>
          </a:xfrm>
          <a:prstGeom prst="straightConnector1">
            <a:avLst/>
          </a:prstGeom>
          <a:noFill/>
          <a:ln w="9525" cap="flat" cmpd="sng" algn="ctr">
            <a:solidFill>
              <a:srgbClr val="0000FF"/>
            </a:solidFill>
            <a:prstDash val="solid"/>
            <a:headEnd type="triangle"/>
            <a:tailEnd type="none"/>
          </a:ln>
          <a:effectLst/>
        </p:spPr>
      </p:cxnSp>
      <p:cxnSp>
        <p:nvCxnSpPr>
          <p:cNvPr id="81" name="直線矢印コネクタ 80">
            <a:extLst>
              <a:ext uri="{FF2B5EF4-FFF2-40B4-BE49-F238E27FC236}">
                <a16:creationId xmlns:a16="http://schemas.microsoft.com/office/drawing/2014/main" id="{D0DAAE75-E14F-9ED1-234A-B14040E974E8}"/>
              </a:ext>
            </a:extLst>
          </p:cNvPr>
          <p:cNvCxnSpPr>
            <a:cxnSpLocks/>
          </p:cNvCxnSpPr>
          <p:nvPr/>
        </p:nvCxnSpPr>
        <p:spPr>
          <a:xfrm>
            <a:off x="2577886" y="3639825"/>
            <a:ext cx="1512000" cy="0"/>
          </a:xfrm>
          <a:prstGeom prst="straightConnector1">
            <a:avLst/>
          </a:prstGeom>
          <a:noFill/>
          <a:ln w="9525" cap="flat" cmpd="sng" algn="ctr">
            <a:solidFill>
              <a:srgbClr val="0000FF"/>
            </a:solidFill>
            <a:prstDash val="solid"/>
            <a:headEnd type="triangle"/>
            <a:tailEnd type="none"/>
          </a:ln>
          <a:effectLst/>
        </p:spPr>
      </p:cxnSp>
      <p:sp>
        <p:nvSpPr>
          <p:cNvPr id="82" name="角丸四角形 80">
            <a:extLst>
              <a:ext uri="{FF2B5EF4-FFF2-40B4-BE49-F238E27FC236}">
                <a16:creationId xmlns:a16="http://schemas.microsoft.com/office/drawing/2014/main" id="{F949F86D-02EB-9939-0446-95FD113AB734}"/>
              </a:ext>
            </a:extLst>
          </p:cNvPr>
          <p:cNvSpPr/>
          <p:nvPr/>
        </p:nvSpPr>
        <p:spPr bwMode="auto">
          <a:xfrm>
            <a:off x="5615602" y="3567463"/>
            <a:ext cx="936000" cy="1230971"/>
          </a:xfrm>
          <a:prstGeom prst="rect">
            <a:avLst/>
          </a:prstGeom>
          <a:solidFill>
            <a:sysClr val="window" lastClr="FFFFFF"/>
          </a:solidFill>
          <a:ln w="9525" cap="flat" cmpd="sng" algn="ctr">
            <a:solidFill>
              <a:srgbClr val="0000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50" kern="0" dirty="0">
                <a:solidFill>
                  <a:srgbClr val="0000FF"/>
                </a:solidFill>
                <a:latin typeface="Meiryo UI"/>
                <a:ea typeface="Meiryo UI"/>
                <a:cs typeface="メイリオ" panose="020B0604030504040204" pitchFamily="50" charset="-128"/>
              </a:rPr>
              <a:t>番ポ工事</a:t>
            </a:r>
          </a:p>
        </p:txBody>
      </p:sp>
      <p:sp>
        <p:nvSpPr>
          <p:cNvPr id="83" name="テキスト ボックス 82">
            <a:extLst>
              <a:ext uri="{FF2B5EF4-FFF2-40B4-BE49-F238E27FC236}">
                <a16:creationId xmlns:a16="http://schemas.microsoft.com/office/drawing/2014/main" id="{1B43734F-865A-C372-4E9F-24A756957202}"/>
              </a:ext>
            </a:extLst>
          </p:cNvPr>
          <p:cNvSpPr txBox="1"/>
          <p:nvPr/>
        </p:nvSpPr>
        <p:spPr>
          <a:xfrm>
            <a:off x="2775364" y="4494606"/>
            <a:ext cx="279724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（番ポ工事）（工事結果情報）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84" name="直線矢印コネクタ 83">
            <a:extLst>
              <a:ext uri="{FF2B5EF4-FFF2-40B4-BE49-F238E27FC236}">
                <a16:creationId xmlns:a16="http://schemas.microsoft.com/office/drawing/2014/main" id="{33AB0DF1-23F2-36A5-4F3B-DF1D08B36262}"/>
              </a:ext>
            </a:extLst>
          </p:cNvPr>
          <p:cNvCxnSpPr>
            <a:cxnSpLocks/>
          </p:cNvCxnSpPr>
          <p:nvPr/>
        </p:nvCxnSpPr>
        <p:spPr>
          <a:xfrm>
            <a:off x="4778558" y="4686743"/>
            <a:ext cx="828000" cy="0"/>
          </a:xfrm>
          <a:prstGeom prst="straightConnector1">
            <a:avLst/>
          </a:prstGeom>
          <a:noFill/>
          <a:ln w="9525" cap="flat" cmpd="sng" algn="ctr">
            <a:solidFill>
              <a:srgbClr val="0000FF"/>
            </a:solidFill>
            <a:prstDash val="solid"/>
            <a:headEnd type="none"/>
            <a:tailEnd type="triangle"/>
          </a:ln>
          <a:effectLst/>
        </p:spPr>
      </p:cxnSp>
      <p:cxnSp>
        <p:nvCxnSpPr>
          <p:cNvPr id="85" name="直線矢印コネクタ 84">
            <a:extLst>
              <a:ext uri="{FF2B5EF4-FFF2-40B4-BE49-F238E27FC236}">
                <a16:creationId xmlns:a16="http://schemas.microsoft.com/office/drawing/2014/main" id="{1F440AF2-FB1D-9B02-F88C-27EF7094171E}"/>
              </a:ext>
            </a:extLst>
          </p:cNvPr>
          <p:cNvCxnSpPr>
            <a:cxnSpLocks/>
          </p:cNvCxnSpPr>
          <p:nvPr/>
        </p:nvCxnSpPr>
        <p:spPr>
          <a:xfrm>
            <a:off x="4058558" y="4686743"/>
            <a:ext cx="720000" cy="0"/>
          </a:xfrm>
          <a:prstGeom prst="straightConnector1">
            <a:avLst/>
          </a:prstGeom>
          <a:noFill/>
          <a:ln w="9525" cap="flat" cmpd="sng" algn="ctr">
            <a:solidFill>
              <a:srgbClr val="0000FF"/>
            </a:solidFill>
            <a:prstDash val="solid"/>
            <a:headEnd type="none"/>
            <a:tailEnd type="triangle"/>
          </a:ln>
          <a:effectLst/>
        </p:spPr>
      </p:cxnSp>
      <p:cxnSp>
        <p:nvCxnSpPr>
          <p:cNvPr id="86" name="直線矢印コネクタ 85">
            <a:extLst>
              <a:ext uri="{FF2B5EF4-FFF2-40B4-BE49-F238E27FC236}">
                <a16:creationId xmlns:a16="http://schemas.microsoft.com/office/drawing/2014/main" id="{F93E01C9-1B4E-68B6-FC4B-B7DAF5DA1A1E}"/>
              </a:ext>
            </a:extLst>
          </p:cNvPr>
          <p:cNvCxnSpPr>
            <a:cxnSpLocks/>
          </p:cNvCxnSpPr>
          <p:nvPr/>
        </p:nvCxnSpPr>
        <p:spPr>
          <a:xfrm>
            <a:off x="2577886" y="4686743"/>
            <a:ext cx="1512000" cy="0"/>
          </a:xfrm>
          <a:prstGeom prst="straightConnector1">
            <a:avLst/>
          </a:prstGeom>
          <a:noFill/>
          <a:ln w="9525" cap="flat" cmpd="sng" algn="ctr">
            <a:solidFill>
              <a:srgbClr val="0000FF"/>
            </a:solidFill>
            <a:prstDash val="solid"/>
            <a:headEnd type="none"/>
            <a:tailEnd type="triangle"/>
          </a:ln>
          <a:effectLst/>
        </p:spPr>
      </p:cxnSp>
      <p:sp>
        <p:nvSpPr>
          <p:cNvPr id="87" name="テキスト ボックス 86">
            <a:extLst>
              <a:ext uri="{FF2B5EF4-FFF2-40B4-BE49-F238E27FC236}">
                <a16:creationId xmlns:a16="http://schemas.microsoft.com/office/drawing/2014/main" id="{853A4067-A4C0-87E2-3F71-22D4B0ADAF13}"/>
              </a:ext>
            </a:extLst>
          </p:cNvPr>
          <p:cNvSpPr txBox="1"/>
          <p:nvPr/>
        </p:nvSpPr>
        <p:spPr>
          <a:xfrm>
            <a:off x="2775364" y="4134566"/>
            <a:ext cx="2669000"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（番ポ工事）（事業者情報）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88" name="直線矢印コネクタ 87">
            <a:extLst>
              <a:ext uri="{FF2B5EF4-FFF2-40B4-BE49-F238E27FC236}">
                <a16:creationId xmlns:a16="http://schemas.microsoft.com/office/drawing/2014/main" id="{CF1EC124-7F92-9D2D-2427-8691F757DF2F}"/>
              </a:ext>
            </a:extLst>
          </p:cNvPr>
          <p:cNvCxnSpPr>
            <a:cxnSpLocks/>
          </p:cNvCxnSpPr>
          <p:nvPr/>
        </p:nvCxnSpPr>
        <p:spPr>
          <a:xfrm>
            <a:off x="4778558" y="4326703"/>
            <a:ext cx="828000" cy="0"/>
          </a:xfrm>
          <a:prstGeom prst="straightConnector1">
            <a:avLst/>
          </a:prstGeom>
          <a:noFill/>
          <a:ln w="9525" cap="flat" cmpd="sng" algn="ctr">
            <a:solidFill>
              <a:srgbClr val="0000FF"/>
            </a:solidFill>
            <a:prstDash val="solid"/>
            <a:headEnd type="none"/>
            <a:tailEnd type="triangle"/>
          </a:ln>
          <a:effectLst/>
        </p:spPr>
      </p:cxnSp>
      <p:cxnSp>
        <p:nvCxnSpPr>
          <p:cNvPr id="89" name="直線矢印コネクタ 88">
            <a:extLst>
              <a:ext uri="{FF2B5EF4-FFF2-40B4-BE49-F238E27FC236}">
                <a16:creationId xmlns:a16="http://schemas.microsoft.com/office/drawing/2014/main" id="{846BF3C2-2353-29FA-8301-7EFB54A9E0F0}"/>
              </a:ext>
            </a:extLst>
          </p:cNvPr>
          <p:cNvCxnSpPr>
            <a:cxnSpLocks/>
          </p:cNvCxnSpPr>
          <p:nvPr/>
        </p:nvCxnSpPr>
        <p:spPr>
          <a:xfrm>
            <a:off x="4058558" y="4326703"/>
            <a:ext cx="720000" cy="0"/>
          </a:xfrm>
          <a:prstGeom prst="straightConnector1">
            <a:avLst/>
          </a:prstGeom>
          <a:noFill/>
          <a:ln w="9525" cap="flat" cmpd="sng" algn="ctr">
            <a:solidFill>
              <a:srgbClr val="0000FF"/>
            </a:solidFill>
            <a:prstDash val="solid"/>
            <a:headEnd type="none"/>
            <a:tailEnd type="triangle"/>
          </a:ln>
          <a:effectLst/>
        </p:spPr>
      </p:cxnSp>
      <p:cxnSp>
        <p:nvCxnSpPr>
          <p:cNvPr id="90" name="直線矢印コネクタ 89">
            <a:extLst>
              <a:ext uri="{FF2B5EF4-FFF2-40B4-BE49-F238E27FC236}">
                <a16:creationId xmlns:a16="http://schemas.microsoft.com/office/drawing/2014/main" id="{C6664CE6-F0B7-A81F-86DF-CBE75DF9F960}"/>
              </a:ext>
            </a:extLst>
          </p:cNvPr>
          <p:cNvCxnSpPr>
            <a:cxnSpLocks/>
          </p:cNvCxnSpPr>
          <p:nvPr/>
        </p:nvCxnSpPr>
        <p:spPr>
          <a:xfrm>
            <a:off x="2577886" y="4326703"/>
            <a:ext cx="1512000" cy="0"/>
          </a:xfrm>
          <a:prstGeom prst="straightConnector1">
            <a:avLst/>
          </a:prstGeom>
          <a:noFill/>
          <a:ln w="9525" cap="flat" cmpd="sng" algn="ctr">
            <a:solidFill>
              <a:srgbClr val="0000FF"/>
            </a:solidFill>
            <a:prstDash val="solid"/>
            <a:headEnd type="none"/>
            <a:tailEnd type="triangle"/>
          </a:ln>
          <a:effectLst/>
        </p:spPr>
      </p:cxnSp>
      <p:sp>
        <p:nvSpPr>
          <p:cNvPr id="91" name="角丸四角形 122">
            <a:extLst>
              <a:ext uri="{FF2B5EF4-FFF2-40B4-BE49-F238E27FC236}">
                <a16:creationId xmlns:a16="http://schemas.microsoft.com/office/drawing/2014/main" id="{781FF5A3-D384-2AC2-0AB4-F122E34BF426}"/>
              </a:ext>
            </a:extLst>
          </p:cNvPr>
          <p:cNvSpPr/>
          <p:nvPr/>
        </p:nvSpPr>
        <p:spPr bwMode="auto">
          <a:xfrm>
            <a:off x="6179948" y="4872608"/>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（着信）</a:t>
            </a:r>
          </a:p>
        </p:txBody>
      </p:sp>
      <p:cxnSp>
        <p:nvCxnSpPr>
          <p:cNvPr id="92" name="直線矢印コネクタ 91">
            <a:extLst>
              <a:ext uri="{FF2B5EF4-FFF2-40B4-BE49-F238E27FC236}">
                <a16:creationId xmlns:a16="http://schemas.microsoft.com/office/drawing/2014/main" id="{D8EA865D-D43E-0D0B-A900-EC691CA8220E}"/>
              </a:ext>
            </a:extLst>
          </p:cNvPr>
          <p:cNvCxnSpPr>
            <a:cxnSpLocks/>
          </p:cNvCxnSpPr>
          <p:nvPr/>
        </p:nvCxnSpPr>
        <p:spPr>
          <a:xfrm>
            <a:off x="4778559" y="5749847"/>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93" name="テキスト ボックス 92">
            <a:extLst>
              <a:ext uri="{FF2B5EF4-FFF2-40B4-BE49-F238E27FC236}">
                <a16:creationId xmlns:a16="http://schemas.microsoft.com/office/drawing/2014/main" id="{E71F06D8-6F65-8D74-A4FB-AFAC408300FB}"/>
              </a:ext>
            </a:extLst>
          </p:cNvPr>
          <p:cNvSpPr txBox="1"/>
          <p:nvPr/>
        </p:nvSpPr>
        <p:spPr>
          <a:xfrm>
            <a:off x="4884551" y="5574726"/>
            <a:ext cx="5129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工事完了</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94" name="直線矢印コネクタ 93">
            <a:extLst>
              <a:ext uri="{FF2B5EF4-FFF2-40B4-BE49-F238E27FC236}">
                <a16:creationId xmlns:a16="http://schemas.microsoft.com/office/drawing/2014/main" id="{B2FC1206-A46B-CFE6-3D7C-976E206B897A}"/>
              </a:ext>
            </a:extLst>
          </p:cNvPr>
          <p:cNvCxnSpPr>
            <a:cxnSpLocks/>
          </p:cNvCxnSpPr>
          <p:nvPr/>
        </p:nvCxnSpPr>
        <p:spPr>
          <a:xfrm>
            <a:off x="5426559" y="5364227"/>
            <a:ext cx="648000" cy="0"/>
          </a:xfrm>
          <a:prstGeom prst="straightConnector1">
            <a:avLst/>
          </a:prstGeom>
          <a:noFill/>
          <a:ln w="9525" cap="flat" cmpd="sng" algn="ctr">
            <a:solidFill>
              <a:sysClr val="windowText" lastClr="000000"/>
            </a:solidFill>
            <a:prstDash val="solid"/>
            <a:headEnd type="triangle"/>
            <a:tailEnd type="none"/>
          </a:ln>
          <a:effectLst/>
        </p:spPr>
      </p:cxnSp>
      <p:cxnSp>
        <p:nvCxnSpPr>
          <p:cNvPr id="95" name="カギ線コネクタ 126">
            <a:extLst>
              <a:ext uri="{FF2B5EF4-FFF2-40B4-BE49-F238E27FC236}">
                <a16:creationId xmlns:a16="http://schemas.microsoft.com/office/drawing/2014/main" id="{A48BFA80-CDED-896C-4EB2-C86DEFEA848E}"/>
              </a:ext>
            </a:extLst>
          </p:cNvPr>
          <p:cNvCxnSpPr/>
          <p:nvPr/>
        </p:nvCxnSpPr>
        <p:spPr bwMode="auto">
          <a:xfrm>
            <a:off x="5444038" y="5371261"/>
            <a:ext cx="1953317" cy="159083"/>
          </a:xfrm>
          <a:prstGeom prst="bentConnector3">
            <a:avLst>
              <a:gd name="adj1" fmla="val 67"/>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6" name="テキスト ボックス 95">
            <a:extLst>
              <a:ext uri="{FF2B5EF4-FFF2-40B4-BE49-F238E27FC236}">
                <a16:creationId xmlns:a16="http://schemas.microsoft.com/office/drawing/2014/main" id="{65AA4170-B181-3953-4A4F-E6F767F7BA8A}"/>
              </a:ext>
            </a:extLst>
          </p:cNvPr>
          <p:cNvSpPr txBox="1"/>
          <p:nvPr/>
        </p:nvSpPr>
        <p:spPr>
          <a:xfrm>
            <a:off x="5255724" y="5142678"/>
            <a:ext cx="820738"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完了情報</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8" name="線吹き出し 1 (枠付き) 207">
            <a:extLst>
              <a:ext uri="{FF2B5EF4-FFF2-40B4-BE49-F238E27FC236}">
                <a16:creationId xmlns:a16="http://schemas.microsoft.com/office/drawing/2014/main" id="{29FCD490-5660-BEBB-DC0F-16D11E246505}"/>
              </a:ext>
            </a:extLst>
          </p:cNvPr>
          <p:cNvSpPr/>
          <p:nvPr/>
        </p:nvSpPr>
        <p:spPr bwMode="auto">
          <a:xfrm>
            <a:off x="8514815" y="4936287"/>
            <a:ext cx="3570151" cy="509472"/>
          </a:xfrm>
          <a:prstGeom prst="borderCallout1">
            <a:avLst>
              <a:gd name="adj1" fmla="val 40428"/>
              <a:gd name="adj2" fmla="val -2097"/>
              <a:gd name="adj3" fmla="val 102542"/>
              <a:gd name="adj4" fmla="val -67341"/>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l" fontAlgn="auto">
              <a:spcBef>
                <a:spcPts val="0"/>
              </a:spcBef>
              <a:spcAft>
                <a:spcPts val="0"/>
              </a:spcAf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② </a:t>
            </a:r>
            <a:r>
              <a:rPr kumimoji="0" lang="ja-JP" altLang="en-US" sz="1000" kern="0" dirty="0">
                <a:latin typeface="Meiryo UI" panose="020B0604030504040204" pitchFamily="50" charset="-128"/>
                <a:ea typeface="Meiryo UI" panose="020B0604030504040204" pitchFamily="50" charset="-128"/>
              </a:rPr>
              <a:t>光</a:t>
            </a:r>
            <a:r>
              <a:rPr kumimoji="0" lang="en-US" altLang="ja-JP" sz="1000" kern="0" dirty="0">
                <a:latin typeface="Meiryo UI" panose="020B0604030504040204" pitchFamily="50" charset="-128"/>
                <a:ea typeface="Meiryo UI" panose="020B0604030504040204" pitchFamily="50" charset="-128"/>
              </a:rPr>
              <a:t>SO</a:t>
            </a:r>
            <a:r>
              <a:rPr kumimoji="0" lang="ja-JP" altLang="en-US" sz="1000" kern="0" dirty="0">
                <a:latin typeface="Meiryo UI" panose="020B0604030504040204" pitchFamily="50" charset="-128"/>
                <a:ea typeface="Meiryo UI" panose="020B0604030504040204" pitchFamily="50" charset="-128"/>
              </a:rPr>
              <a:t>完了情報の「</a:t>
            </a: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番ポ自動工事結果</a:t>
            </a:r>
            <a:r>
              <a:rPr kumimoji="0" lang="ja-JP" altLang="en-US" sz="1000" kern="0" dirty="0">
                <a:latin typeface="Meiryo UI" panose="020B0604030504040204" pitchFamily="50" charset="-128"/>
                <a:ea typeface="Meiryo UI" panose="020B0604030504040204" pitchFamily="50" charset="-128"/>
              </a:rPr>
              <a:t>」を既存コードで情報配信</a:t>
            </a:r>
            <a:endParaRPr kumimoji="0" lang="en-US" altLang="ja-JP" sz="1000" kern="0" dirty="0">
              <a:latin typeface="Meiryo UI" panose="020B0604030504040204" pitchFamily="50" charset="-128"/>
              <a:ea typeface="Meiryo UI" panose="020B0604030504040204" pitchFamily="50" charset="-128"/>
            </a:endParaRPr>
          </a:p>
          <a:p>
            <a:pPr algn="l" fontAlgn="auto">
              <a:spcBef>
                <a:spcPts val="0"/>
              </a:spcBef>
              <a:spcAft>
                <a:spcPts val="0"/>
              </a:spcAft>
              <a:defRPr/>
            </a:pPr>
            <a:r>
              <a:rPr kumimoji="0" lang="ja-JP" altLang="en-US" sz="1000" kern="0" dirty="0">
                <a:latin typeface="Meiryo UI" panose="020B0604030504040204" pitchFamily="50" charset="-128"/>
                <a:ea typeface="Meiryo UI" panose="020B0604030504040204" pitchFamily="50" charset="-128"/>
              </a:rPr>
              <a:t>　機能部に流通する</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graphicFrame>
        <p:nvGraphicFramePr>
          <p:cNvPr id="117" name="表 116">
            <a:extLst>
              <a:ext uri="{FF2B5EF4-FFF2-40B4-BE49-F238E27FC236}">
                <a16:creationId xmlns:a16="http://schemas.microsoft.com/office/drawing/2014/main" id="{9A4879C7-CB94-A78B-538B-F42DF631EDA9}"/>
              </a:ext>
            </a:extLst>
          </p:cNvPr>
          <p:cNvGraphicFramePr>
            <a:graphicFrameLocks noGrp="1"/>
          </p:cNvGraphicFramePr>
          <p:nvPr>
            <p:extLst>
              <p:ext uri="{D42A27DB-BD31-4B8C-83A1-F6EECF244321}">
                <p14:modId xmlns:p14="http://schemas.microsoft.com/office/powerpoint/2010/main" val="2675491306"/>
              </p:ext>
            </p:extLst>
          </p:nvPr>
        </p:nvGraphicFramePr>
        <p:xfrm>
          <a:off x="1072208" y="5997112"/>
          <a:ext cx="10812293" cy="2865120"/>
        </p:xfrm>
        <a:graphic>
          <a:graphicData uri="http://schemas.openxmlformats.org/drawingml/2006/table">
            <a:tbl>
              <a:tblPr/>
              <a:tblGrid>
                <a:gridCol w="432048">
                  <a:extLst>
                    <a:ext uri="{9D8B030D-6E8A-4147-A177-3AD203B41FA5}">
                      <a16:colId xmlns:a16="http://schemas.microsoft.com/office/drawing/2014/main" val="20000"/>
                    </a:ext>
                  </a:extLst>
                </a:gridCol>
                <a:gridCol w="4392488">
                  <a:extLst>
                    <a:ext uri="{9D8B030D-6E8A-4147-A177-3AD203B41FA5}">
                      <a16:colId xmlns:a16="http://schemas.microsoft.com/office/drawing/2014/main" val="2003632881"/>
                    </a:ext>
                  </a:extLst>
                </a:gridCol>
                <a:gridCol w="3024336">
                  <a:extLst>
                    <a:ext uri="{9D8B030D-6E8A-4147-A177-3AD203B41FA5}">
                      <a16:colId xmlns:a16="http://schemas.microsoft.com/office/drawing/2014/main" val="529358540"/>
                    </a:ext>
                  </a:extLst>
                </a:gridCol>
                <a:gridCol w="2963421">
                  <a:extLst>
                    <a:ext uri="{9D8B030D-6E8A-4147-A177-3AD203B41FA5}">
                      <a16:colId xmlns:a16="http://schemas.microsoft.com/office/drawing/2014/main" val="2750890678"/>
                    </a:ext>
                  </a:extLst>
                </a:gridCol>
              </a:tblGrid>
              <a:tr h="349800">
                <a:tc>
                  <a:txBody>
                    <a:bodyPr/>
                    <a:lstStyle/>
                    <a:p>
                      <a:pPr marL="0" marR="0" lvl="0" indent="0" algn="l"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項番</a:t>
                      </a:r>
                    </a:p>
                  </a:txBody>
                  <a:tcPr marL="7200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u="none" strike="noStrike" dirty="0">
                          <a:solidFill>
                            <a:schemeClr val="tx1"/>
                          </a:solidFill>
                          <a:effectLst/>
                          <a:latin typeface="+mn-ea"/>
                          <a:ea typeface="+mn-ea"/>
                        </a:rPr>
                        <a:t>①</a:t>
                      </a:r>
                      <a:r>
                        <a:rPr kumimoji="0" lang="ja-JP" altLang="en-US" sz="100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（ひかり電話）工事依頼情報流通（番ポ工事）の応答電文</a:t>
                      </a:r>
                      <a:endParaRPr kumimoji="0" lang="zh-TW" altLang="en-US" sz="100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u="none" strike="noStrike" dirty="0">
                          <a:solidFill>
                            <a:schemeClr val="tx1"/>
                          </a:solidFill>
                          <a:effectLst/>
                          <a:latin typeface="+mn-ea"/>
                          <a:ea typeface="+mn-ea"/>
                        </a:rPr>
                        <a:t>　　</a:t>
                      </a:r>
                      <a:r>
                        <a:rPr lang="en-US" altLang="ja-JP" sz="1000" u="none" strike="noStrike" dirty="0">
                          <a:solidFill>
                            <a:schemeClr val="tx1"/>
                          </a:solidFill>
                          <a:effectLst/>
                          <a:latin typeface="+mn-ea"/>
                          <a:ea typeface="+mn-ea"/>
                        </a:rPr>
                        <a:t>BB-CASTAR</a:t>
                      </a:r>
                      <a:r>
                        <a:rPr lang="ja-JP" altLang="en-US" sz="1000" u="none" strike="noStrike" dirty="0">
                          <a:solidFill>
                            <a:schemeClr val="tx1"/>
                          </a:solidFill>
                          <a:effectLst/>
                          <a:latin typeface="+mn-ea"/>
                          <a:ea typeface="+mn-ea"/>
                        </a:rPr>
                        <a:t>処理結果コード</a:t>
                      </a:r>
                      <a:endParaRPr lang="ja-JP" altLang="en-US" sz="1000" b="0" i="0" u="none" strike="noStrike" dirty="0">
                        <a:solidFill>
                          <a:schemeClr val="tx1"/>
                        </a:solidFill>
                        <a:effectLst/>
                        <a:latin typeface="+mn-ea"/>
                        <a:ea typeface="+mn-ea"/>
                      </a:endParaRPr>
                    </a:p>
                  </a:txBody>
                  <a:tcPr marL="72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②光</a:t>
                      </a:r>
                      <a:r>
                        <a:rPr kumimoji="1" lang="en-US" altLang="ja-JP" sz="1000" b="0" i="0" u="none" strike="noStrike" cap="none" normalizeH="0" baseline="0" dirty="0">
                          <a:ln>
                            <a:noFill/>
                          </a:ln>
                          <a:solidFill>
                            <a:schemeClr val="tx1"/>
                          </a:solidFill>
                          <a:effectLst/>
                          <a:latin typeface="+mn-ea"/>
                          <a:ea typeface="+mn-ea"/>
                        </a:rPr>
                        <a:t>SO</a:t>
                      </a:r>
                      <a:r>
                        <a:rPr kumimoji="1" lang="ja-JP" altLang="en-US" sz="1000" b="0" i="0" u="none" strike="noStrike" cap="none" normalizeH="0" baseline="0" dirty="0">
                          <a:ln>
                            <a:noFill/>
                          </a:ln>
                          <a:solidFill>
                            <a:schemeClr val="tx1"/>
                          </a:solidFill>
                          <a:effectLst/>
                          <a:latin typeface="+mn-ea"/>
                          <a:ea typeface="+mn-ea"/>
                        </a:rPr>
                        <a:t>完了情報</a:t>
                      </a:r>
                      <a:endParaRPr kumimoji="1" lang="en-US" altLang="ja-JP" sz="1000" b="0" i="0" u="none" strike="noStrike" cap="none" normalizeH="0" baseline="0" dirty="0">
                        <a:ln>
                          <a:noFill/>
                        </a:ln>
                        <a:solidFill>
                          <a:schemeClr val="tx1"/>
                        </a:solidFill>
                        <a:effectLst/>
                        <a:latin typeface="+mn-ea"/>
                        <a:ea typeface="+mn-ea"/>
                      </a:endParaRPr>
                    </a:p>
                    <a:p>
                      <a:pPr marL="0" marR="0" lvl="0" indent="0" algn="l"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　　番ポ自動工事結果　</a:t>
                      </a:r>
                      <a:r>
                        <a:rPr kumimoji="1" lang="en-US" altLang="ja-JP" sz="1000" b="0" i="0" u="none" strike="noStrike" cap="none" normalizeH="0" baseline="0" dirty="0">
                          <a:ln>
                            <a:noFill/>
                          </a:ln>
                          <a:solidFill>
                            <a:schemeClr val="tx1"/>
                          </a:solidFill>
                          <a:effectLst/>
                          <a:latin typeface="+mn-ea"/>
                          <a:ea typeface="+mn-ea"/>
                        </a:rPr>
                        <a:t>※</a:t>
                      </a:r>
                      <a:r>
                        <a:rPr kumimoji="1" lang="ja-JP" altLang="en-US" sz="1000" b="0" i="0" u="none" strike="noStrike" cap="none" normalizeH="0" baseline="0" dirty="0">
                          <a:ln>
                            <a:noFill/>
                          </a:ln>
                          <a:solidFill>
                            <a:schemeClr val="tx1"/>
                          </a:solidFill>
                          <a:effectLst/>
                          <a:latin typeface="+mn-ea"/>
                          <a:ea typeface="+mn-ea"/>
                        </a:rPr>
                        <a:t>既存コード　</a:t>
                      </a:r>
                    </a:p>
                  </a:txBody>
                  <a:tcPr marL="7200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備考</a:t>
                      </a:r>
                    </a:p>
                  </a:txBody>
                  <a:tcPr marL="7200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4028239754"/>
                  </a:ext>
                </a:extLst>
              </a:tr>
              <a:tr h="199886">
                <a:tc>
                  <a:txBody>
                    <a:bodyPr/>
                    <a:lstStyle/>
                    <a:p>
                      <a:pPr algn="r"/>
                      <a:r>
                        <a:rPr lang="en-US" altLang="ja-JP" sz="1000" dirty="0">
                          <a:solidFill>
                            <a:schemeClr val="tx1"/>
                          </a:solidFill>
                          <a:latin typeface="+mn-ea"/>
                          <a:ea typeface="+mn-ea"/>
                        </a:rPr>
                        <a:t>1</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00</a:t>
                      </a:r>
                      <a:r>
                        <a:rPr lang="ja-JP" altLang="en-US" sz="1000" u="none" strike="noStrike" dirty="0">
                          <a:solidFill>
                            <a:schemeClr val="tx1"/>
                          </a:solidFill>
                          <a:effectLst/>
                          <a:latin typeface="+mn-ea"/>
                          <a:ea typeface="+mn-ea"/>
                        </a:rPr>
                        <a:t>：正常</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4">
                  <a:txBody>
                    <a:bodyPr/>
                    <a:lstStyle/>
                    <a:p>
                      <a:pPr algn="l" rtl="0" fontAlgn="ctr"/>
                      <a:r>
                        <a:rPr lang="en-US" altLang="ja-JP" sz="1000" u="none" strike="noStrike" dirty="0">
                          <a:solidFill>
                            <a:schemeClr val="tx1"/>
                          </a:solidFill>
                          <a:effectLst/>
                          <a:latin typeface="+mn-ea"/>
                          <a:ea typeface="+mn-ea"/>
                        </a:rPr>
                        <a:t>02</a:t>
                      </a:r>
                      <a:r>
                        <a:rPr lang="ja-JP" altLang="en-US" sz="1000" u="none" strike="noStrike" dirty="0">
                          <a:solidFill>
                            <a:schemeClr val="tx1"/>
                          </a:solidFill>
                          <a:effectLst/>
                          <a:latin typeface="+mn-ea"/>
                          <a:ea typeface="+mn-ea"/>
                        </a:rPr>
                        <a:t>：依頼済</a:t>
                      </a: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ea"/>
                          <a:ea typeface="+mn-ea"/>
                          <a:cs typeface="Meiryo UI" panose="020B0604030504040204" pitchFamily="50" charset="-128"/>
                        </a:rPr>
                        <a:t>正常系</a:t>
                      </a: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28412909"/>
                  </a:ext>
                </a:extLst>
              </a:tr>
              <a:tr h="199886">
                <a:tc>
                  <a:txBody>
                    <a:bodyPr/>
                    <a:lstStyle/>
                    <a:p>
                      <a:pPr algn="r"/>
                      <a:r>
                        <a:rPr lang="en-US" altLang="ja-JP" sz="1000" dirty="0">
                          <a:solidFill>
                            <a:schemeClr val="tx1"/>
                          </a:solidFill>
                          <a:latin typeface="+mn-ea"/>
                          <a:ea typeface="+mn-ea"/>
                        </a:rPr>
                        <a:t>2</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50</a:t>
                      </a:r>
                      <a:r>
                        <a:rPr lang="ja-JP" altLang="en-US" sz="1000" u="none" strike="noStrike" dirty="0">
                          <a:solidFill>
                            <a:schemeClr val="tx1"/>
                          </a:solidFill>
                          <a:effectLst/>
                          <a:latin typeface="+mn-ea"/>
                          <a:ea typeface="+mn-ea"/>
                        </a:rPr>
                        <a:t>：並行運転期間（正常）</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algn="l" rtl="0" fontAlgn="ct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60169590"/>
                  </a:ext>
                </a:extLst>
              </a:tr>
              <a:tr h="199886">
                <a:tc>
                  <a:txBody>
                    <a:bodyPr/>
                    <a:lstStyle/>
                    <a:p>
                      <a:pPr algn="r"/>
                      <a:r>
                        <a:rPr lang="en-US" altLang="ja-JP" sz="1000" dirty="0">
                          <a:solidFill>
                            <a:schemeClr val="tx1"/>
                          </a:solidFill>
                          <a:latin typeface="+mn-ea"/>
                          <a:ea typeface="+mn-ea"/>
                        </a:rPr>
                        <a:t>3</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51</a:t>
                      </a:r>
                      <a:r>
                        <a:rPr lang="ja-JP" altLang="en-US" sz="1000" u="none" strike="noStrike" dirty="0">
                          <a:solidFill>
                            <a:schemeClr val="tx1"/>
                          </a:solidFill>
                          <a:effectLst/>
                          <a:latin typeface="+mn-ea"/>
                          <a:ea typeface="+mn-ea"/>
                        </a:rPr>
                        <a:t>：並行運転期間（手動開始済み）</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algn="l" rtl="0" fontAlgn="ct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90721985"/>
                  </a:ext>
                </a:extLst>
              </a:tr>
              <a:tr h="199886">
                <a:tc>
                  <a:txBody>
                    <a:bodyPr/>
                    <a:lstStyle/>
                    <a:p>
                      <a:pPr algn="r"/>
                      <a:r>
                        <a:rPr lang="en-US" altLang="ja-JP" sz="1000" dirty="0">
                          <a:solidFill>
                            <a:schemeClr val="tx1"/>
                          </a:solidFill>
                          <a:latin typeface="+mn-ea"/>
                          <a:ea typeface="+mn-ea"/>
                        </a:rPr>
                        <a:t>4</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61</a:t>
                      </a:r>
                      <a:r>
                        <a:rPr lang="ja-JP" altLang="en-US" sz="1000" u="none" strike="noStrike" dirty="0">
                          <a:solidFill>
                            <a:schemeClr val="tx1"/>
                          </a:solidFill>
                          <a:effectLst/>
                          <a:latin typeface="+mn-ea"/>
                          <a:ea typeface="+mn-ea"/>
                        </a:rPr>
                        <a:t>：番ポ工事手動開始済み</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algn="l" rtl="0" fontAlgn="ct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87061932"/>
                  </a:ext>
                </a:extLst>
              </a:tr>
              <a:tr h="199886">
                <a:tc>
                  <a:txBody>
                    <a:bodyPr/>
                    <a:lstStyle/>
                    <a:p>
                      <a:pPr algn="r"/>
                      <a:r>
                        <a:rPr lang="en-US" altLang="ja-JP" sz="1000" dirty="0">
                          <a:solidFill>
                            <a:schemeClr val="tx1"/>
                          </a:solidFill>
                          <a:latin typeface="+mn-ea"/>
                          <a:ea typeface="+mn-ea"/>
                        </a:rPr>
                        <a:t>5</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06</a:t>
                      </a:r>
                      <a:r>
                        <a:rPr lang="ja-JP" altLang="en-US" sz="1000" u="none" strike="noStrike" dirty="0">
                          <a:solidFill>
                            <a:schemeClr val="tx1"/>
                          </a:solidFill>
                          <a:effectLst/>
                          <a:latin typeface="+mn-ea"/>
                          <a:ea typeface="+mn-ea"/>
                        </a:rPr>
                        <a:t>：対象ＳＯなし</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5">
                  <a:txBody>
                    <a:bodyPr/>
                    <a:lstStyle/>
                    <a:p>
                      <a:pPr algn="l" fontAlgn="ctr"/>
                      <a:r>
                        <a:rPr lang="en-US" altLang="ja-JP" sz="1000" u="none" strike="noStrike" dirty="0">
                          <a:solidFill>
                            <a:schemeClr val="tx1"/>
                          </a:solidFill>
                          <a:effectLst/>
                          <a:latin typeface="+mn-ea"/>
                          <a:ea typeface="+mn-ea"/>
                        </a:rPr>
                        <a:t>03</a:t>
                      </a:r>
                      <a:r>
                        <a:rPr lang="ja-JP" altLang="en-US" sz="1000" u="none" strike="noStrike" dirty="0">
                          <a:solidFill>
                            <a:schemeClr val="tx1"/>
                          </a:solidFill>
                          <a:effectLst/>
                          <a:latin typeface="+mn-ea"/>
                          <a:ea typeface="+mn-ea"/>
                        </a:rPr>
                        <a:t>：工事エラー</a:t>
                      </a: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ea"/>
                          <a:ea typeface="+mn-ea"/>
                          <a:cs typeface="Meiryo UI" panose="020B0604030504040204" pitchFamily="50" charset="-128"/>
                        </a:rPr>
                        <a:t>準正常系（番ポ工事日前に番ポ工事依頼を実施）</a:t>
                      </a: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58895184"/>
                  </a:ext>
                </a:extLst>
              </a:tr>
              <a:tr h="199886">
                <a:tc>
                  <a:txBody>
                    <a:bodyPr/>
                    <a:lstStyle/>
                    <a:p>
                      <a:pPr algn="r"/>
                      <a:r>
                        <a:rPr lang="en-US" altLang="ja-JP" sz="1000" dirty="0">
                          <a:solidFill>
                            <a:schemeClr val="tx1"/>
                          </a:solidFill>
                          <a:latin typeface="+mn-ea"/>
                          <a:ea typeface="+mn-ea"/>
                        </a:rPr>
                        <a:t>6</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07</a:t>
                      </a:r>
                      <a:r>
                        <a:rPr lang="ja-JP" altLang="en-US" sz="1000" u="none" strike="noStrike" dirty="0">
                          <a:solidFill>
                            <a:schemeClr val="tx1"/>
                          </a:solidFill>
                          <a:effectLst/>
                          <a:latin typeface="+mn-ea"/>
                          <a:ea typeface="+mn-ea"/>
                        </a:rPr>
                        <a:t>：必須項目なし</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algn="l" fontAlgn="ct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5">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1000" dirty="0">
                          <a:solidFill>
                            <a:schemeClr val="tx1"/>
                          </a:solidFill>
                          <a:latin typeface="+mn-ea"/>
                          <a:ea typeface="+mn-ea"/>
                          <a:cs typeface="Meiryo UI" panose="020B0604030504040204" pitchFamily="50" charset="-128"/>
                        </a:rPr>
                        <a:t>異常系（</a:t>
                      </a:r>
                      <a:r>
                        <a:rPr lang="en-US" altLang="ja-JP" sz="1000" dirty="0">
                          <a:solidFill>
                            <a:schemeClr val="tx1"/>
                          </a:solidFill>
                          <a:latin typeface="+mn-ea"/>
                          <a:ea typeface="+mn-ea"/>
                          <a:cs typeface="Meiryo UI" panose="020B0604030504040204" pitchFamily="50" charset="-128"/>
                        </a:rPr>
                        <a:t>AP</a:t>
                      </a:r>
                      <a:r>
                        <a:rPr lang="ja-JP" altLang="en-US" sz="1000" dirty="0">
                          <a:solidFill>
                            <a:schemeClr val="tx1"/>
                          </a:solidFill>
                          <a:latin typeface="+mn-ea"/>
                          <a:ea typeface="+mn-ea"/>
                          <a:cs typeface="Meiryo UI" panose="020B0604030504040204" pitchFamily="50" charset="-128"/>
                        </a:rPr>
                        <a:t>故障、障害発生等）</a:t>
                      </a: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17177951"/>
                  </a:ext>
                </a:extLst>
              </a:tr>
              <a:tr h="199886">
                <a:tc>
                  <a:txBody>
                    <a:bodyPr/>
                    <a:lstStyle/>
                    <a:p>
                      <a:pPr algn="r"/>
                      <a:r>
                        <a:rPr lang="en-US" altLang="ja-JP" sz="1000" dirty="0">
                          <a:solidFill>
                            <a:schemeClr val="tx1"/>
                          </a:solidFill>
                          <a:latin typeface="+mn-ea"/>
                          <a:ea typeface="+mn-ea"/>
                        </a:rPr>
                        <a:t>7</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08</a:t>
                      </a:r>
                      <a:r>
                        <a:rPr lang="ja-JP" altLang="en-US" sz="1000" u="none" strike="noStrike" dirty="0">
                          <a:solidFill>
                            <a:schemeClr val="tx1"/>
                          </a:solidFill>
                          <a:effectLst/>
                          <a:latin typeface="+mn-ea"/>
                          <a:ea typeface="+mn-ea"/>
                        </a:rPr>
                        <a:t>：フォーマット不正</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algn="l" fontAlgn="ct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40507432"/>
                  </a:ext>
                </a:extLst>
              </a:tr>
              <a:tr h="199886">
                <a:tc>
                  <a:txBody>
                    <a:bodyPr/>
                    <a:lstStyle/>
                    <a:p>
                      <a:pPr algn="r"/>
                      <a:r>
                        <a:rPr lang="en-US" altLang="ja-JP" sz="1000" dirty="0">
                          <a:solidFill>
                            <a:schemeClr val="tx1"/>
                          </a:solidFill>
                          <a:latin typeface="+mn-ea"/>
                          <a:ea typeface="+mn-ea"/>
                        </a:rPr>
                        <a:t>8</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09</a:t>
                      </a:r>
                      <a:r>
                        <a:rPr lang="ja-JP" altLang="en-US" sz="1000" u="none" strike="noStrike" dirty="0">
                          <a:solidFill>
                            <a:schemeClr val="tx1"/>
                          </a:solidFill>
                          <a:effectLst/>
                          <a:latin typeface="+mn-ea"/>
                          <a:ea typeface="+mn-ea"/>
                        </a:rPr>
                        <a:t>：データ型不正</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algn="l" fontAlgn="ct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26633842"/>
                  </a:ext>
                </a:extLst>
              </a:tr>
              <a:tr h="199886">
                <a:tc>
                  <a:txBody>
                    <a:bodyPr/>
                    <a:lstStyle/>
                    <a:p>
                      <a:pPr algn="r"/>
                      <a:r>
                        <a:rPr lang="en-US" altLang="ja-JP" sz="1000" dirty="0">
                          <a:solidFill>
                            <a:schemeClr val="tx1"/>
                          </a:solidFill>
                          <a:latin typeface="+mn-ea"/>
                          <a:ea typeface="+mn-ea"/>
                        </a:rPr>
                        <a:t>9</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u="none" strike="noStrike" dirty="0">
                          <a:solidFill>
                            <a:schemeClr val="tx1"/>
                          </a:solidFill>
                          <a:effectLst/>
                          <a:latin typeface="+mn-ea"/>
                          <a:ea typeface="+mn-ea"/>
                        </a:rPr>
                        <a:t>15</a:t>
                      </a:r>
                      <a:r>
                        <a:rPr lang="ja-JP" altLang="en-US" sz="1000" u="none" strike="noStrike" dirty="0">
                          <a:solidFill>
                            <a:schemeClr val="tx1"/>
                          </a:solidFill>
                          <a:effectLst/>
                          <a:latin typeface="+mn-ea"/>
                          <a:ea typeface="+mn-ea"/>
                        </a:rPr>
                        <a:t>：その他エラー</a:t>
                      </a:r>
                      <a:r>
                        <a:rPr lang="en-US" altLang="ja-JP" sz="1000" u="none" strike="noStrike" dirty="0">
                          <a:solidFill>
                            <a:schemeClr val="tx1"/>
                          </a:solidFill>
                          <a:effectLst/>
                          <a:latin typeface="+mn-ea"/>
                          <a:ea typeface="+mn-ea"/>
                        </a:rPr>
                        <a:t>(EXCEPTION)</a:t>
                      </a:r>
                      <a:endParaRPr lang="ja-JP" altLang="en-US" sz="1000" b="0" i="0" u="none" strike="noStrike" dirty="0">
                        <a:solidFill>
                          <a:schemeClr val="tx1"/>
                        </a:solidFill>
                        <a:effectLst/>
                        <a:latin typeface="+mn-ea"/>
                        <a:ea typeface="+mn-ea"/>
                      </a:endParaRP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algn="l" fontAlgn="ctr"/>
                      <a:endParaRPr lang="ja-JP" altLang="en-US" sz="1000" b="0" i="0" u="none" strike="noStrike" dirty="0">
                        <a:solidFill>
                          <a:schemeClr val="tx1"/>
                        </a:solidFill>
                        <a:effectLst/>
                        <a:latin typeface="+mn-ea"/>
                        <a:ea typeface="+mn-ea"/>
                      </a:endParaRP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7457291"/>
                  </a:ext>
                </a:extLst>
              </a:tr>
              <a:tr h="199886">
                <a:tc>
                  <a:txBody>
                    <a:bodyPr/>
                    <a:lstStyle/>
                    <a:p>
                      <a:pPr algn="r"/>
                      <a:r>
                        <a:rPr lang="en-US" altLang="ja-JP" sz="1000" dirty="0">
                          <a:solidFill>
                            <a:schemeClr val="tx1"/>
                          </a:solidFill>
                          <a:latin typeface="+mn-ea"/>
                          <a:ea typeface="+mn-ea"/>
                        </a:rPr>
                        <a:t>10</a:t>
                      </a:r>
                    </a:p>
                  </a:txBody>
                  <a:tcPr marL="7200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ctr"/>
                      <a:r>
                        <a:rPr lang="en-US" altLang="ja-JP" sz="1000" b="0" i="0" u="none" strike="noStrike" dirty="0">
                          <a:solidFill>
                            <a:schemeClr val="tx1"/>
                          </a:solidFill>
                          <a:effectLst/>
                          <a:latin typeface="+mn-ea"/>
                          <a:ea typeface="+mn-ea"/>
                        </a:rPr>
                        <a:t>99</a:t>
                      </a:r>
                      <a:r>
                        <a:rPr lang="ja-JP" altLang="en-US" sz="1000" b="0" i="0" u="none" strike="noStrike" dirty="0">
                          <a:solidFill>
                            <a:schemeClr val="tx1"/>
                          </a:solidFill>
                          <a:effectLst/>
                          <a:latin typeface="+mn-ea"/>
                          <a:ea typeface="+mn-ea"/>
                        </a:rPr>
                        <a:t>：通信異常</a:t>
                      </a:r>
                    </a:p>
                  </a:txBody>
                  <a:tcPr marL="720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ctr"/>
                      <a:r>
                        <a:rPr lang="ja-JP" altLang="en-US" sz="1000" b="0" i="0" u="none" strike="noStrike" dirty="0">
                          <a:solidFill>
                            <a:schemeClr val="tx1"/>
                          </a:solidFill>
                          <a:effectLst/>
                          <a:latin typeface="+mn-ea"/>
                          <a:ea typeface="+mn-ea"/>
                        </a:rPr>
                        <a:t>（未設定）</a:t>
                      </a:r>
                    </a:p>
                  </a:txBody>
                  <a:tcPr marL="72000" marR="0" marT="0" marB="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1000" dirty="0">
                        <a:solidFill>
                          <a:schemeClr val="tx1"/>
                        </a:solidFill>
                        <a:latin typeface="+mn-ea"/>
                        <a:ea typeface="+mn-ea"/>
                        <a:cs typeface="Meiryo UI" panose="020B0604030504040204" pitchFamily="50" charset="-128"/>
                      </a:endParaRPr>
                    </a:p>
                  </a:txBody>
                  <a:tcPr marL="7200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40478292"/>
                  </a:ext>
                </a:extLst>
              </a:tr>
            </a:tbl>
          </a:graphicData>
        </a:graphic>
      </p:graphicFrame>
      <p:cxnSp>
        <p:nvCxnSpPr>
          <p:cNvPr id="6" name="直線矢印コネクタ 5">
            <a:extLst>
              <a:ext uri="{FF2B5EF4-FFF2-40B4-BE49-F238E27FC236}">
                <a16:creationId xmlns:a16="http://schemas.microsoft.com/office/drawing/2014/main" id="{EFEABDF0-5BD4-9689-1524-60D7FFEE0DB3}"/>
              </a:ext>
            </a:extLst>
          </p:cNvPr>
          <p:cNvCxnSpPr>
            <a:cxnSpLocks/>
          </p:cNvCxnSpPr>
          <p:nvPr/>
        </p:nvCxnSpPr>
        <p:spPr>
          <a:xfrm>
            <a:off x="4778558" y="3846534"/>
            <a:ext cx="828000" cy="0"/>
          </a:xfrm>
          <a:prstGeom prst="straightConnector1">
            <a:avLst/>
          </a:prstGeom>
          <a:noFill/>
          <a:ln w="9525" cap="flat" cmpd="sng" algn="ctr">
            <a:solidFill>
              <a:srgbClr val="0000FF"/>
            </a:solidFill>
            <a:prstDash val="solid"/>
            <a:headEnd type="none"/>
            <a:tailEnd type="triangle"/>
          </a:ln>
          <a:effectLst/>
        </p:spPr>
      </p:cxnSp>
      <p:cxnSp>
        <p:nvCxnSpPr>
          <p:cNvPr id="7" name="直線矢印コネクタ 6">
            <a:extLst>
              <a:ext uri="{FF2B5EF4-FFF2-40B4-BE49-F238E27FC236}">
                <a16:creationId xmlns:a16="http://schemas.microsoft.com/office/drawing/2014/main" id="{BFF4CBD7-1A52-5415-3337-E4C92F17B74F}"/>
              </a:ext>
            </a:extLst>
          </p:cNvPr>
          <p:cNvCxnSpPr>
            <a:cxnSpLocks/>
          </p:cNvCxnSpPr>
          <p:nvPr/>
        </p:nvCxnSpPr>
        <p:spPr>
          <a:xfrm>
            <a:off x="4058558" y="3846534"/>
            <a:ext cx="720000" cy="0"/>
          </a:xfrm>
          <a:prstGeom prst="straightConnector1">
            <a:avLst/>
          </a:prstGeom>
          <a:noFill/>
          <a:ln w="9525" cap="flat" cmpd="sng" algn="ctr">
            <a:solidFill>
              <a:srgbClr val="0000FF"/>
            </a:solidFill>
            <a:prstDash val="solid"/>
            <a:headEnd type="none"/>
            <a:tailEnd type="triangle"/>
          </a:ln>
          <a:effectLst/>
        </p:spPr>
      </p:cxnSp>
      <p:cxnSp>
        <p:nvCxnSpPr>
          <p:cNvPr id="8" name="直線矢印コネクタ 7">
            <a:extLst>
              <a:ext uri="{FF2B5EF4-FFF2-40B4-BE49-F238E27FC236}">
                <a16:creationId xmlns:a16="http://schemas.microsoft.com/office/drawing/2014/main" id="{7FF60732-1FFB-68ED-C21B-C43293E8F47B}"/>
              </a:ext>
            </a:extLst>
          </p:cNvPr>
          <p:cNvCxnSpPr>
            <a:cxnSpLocks/>
          </p:cNvCxnSpPr>
          <p:nvPr/>
        </p:nvCxnSpPr>
        <p:spPr>
          <a:xfrm>
            <a:off x="2577886" y="3846534"/>
            <a:ext cx="1512000" cy="0"/>
          </a:xfrm>
          <a:prstGeom prst="straightConnector1">
            <a:avLst/>
          </a:prstGeom>
          <a:noFill/>
          <a:ln w="9525" cap="flat" cmpd="sng" algn="ctr">
            <a:solidFill>
              <a:srgbClr val="0000FF"/>
            </a:solidFill>
            <a:prstDash val="solid"/>
            <a:headEnd type="none"/>
            <a:tailEnd type="triangle"/>
          </a:ln>
          <a:effectLst/>
        </p:spPr>
      </p:cxnSp>
      <p:sp>
        <p:nvSpPr>
          <p:cNvPr id="9" name="テキスト ボックス 8">
            <a:extLst>
              <a:ext uri="{FF2B5EF4-FFF2-40B4-BE49-F238E27FC236}">
                <a16:creationId xmlns:a16="http://schemas.microsoft.com/office/drawing/2014/main" id="{D2FDF2C1-A0D4-23F5-0274-CCCDFDA9C4E1}"/>
              </a:ext>
            </a:extLst>
          </p:cNvPr>
          <p:cNvSpPr txBox="1"/>
          <p:nvPr/>
        </p:nvSpPr>
        <p:spPr>
          <a:xfrm>
            <a:off x="2822745" y="3664238"/>
            <a:ext cx="856004"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ACK</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　応答電文</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grpSp>
        <p:nvGrpSpPr>
          <p:cNvPr id="33" name="グループ化 32">
            <a:extLst>
              <a:ext uri="{FF2B5EF4-FFF2-40B4-BE49-F238E27FC236}">
                <a16:creationId xmlns:a16="http://schemas.microsoft.com/office/drawing/2014/main" id="{D1E0A77B-D09D-57E2-DAEA-4088C6CCCC84}"/>
              </a:ext>
            </a:extLst>
          </p:cNvPr>
          <p:cNvGrpSpPr/>
          <p:nvPr/>
        </p:nvGrpSpPr>
        <p:grpSpPr>
          <a:xfrm>
            <a:off x="9153382" y="1748766"/>
            <a:ext cx="2257209" cy="972000"/>
            <a:chOff x="7556331" y="323186"/>
            <a:chExt cx="2257209" cy="972000"/>
          </a:xfrm>
        </p:grpSpPr>
        <p:sp>
          <p:nvSpPr>
            <p:cNvPr id="34" name="正方形/長方形 33">
              <a:extLst>
                <a:ext uri="{FF2B5EF4-FFF2-40B4-BE49-F238E27FC236}">
                  <a16:creationId xmlns:a16="http://schemas.microsoft.com/office/drawing/2014/main" id="{8E5BFF97-6F8C-E490-3D17-3D4112C59A8C}"/>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35" name="直線矢印コネクタ 34">
              <a:extLst>
                <a:ext uri="{FF2B5EF4-FFF2-40B4-BE49-F238E27FC236}">
                  <a16:creationId xmlns:a16="http://schemas.microsoft.com/office/drawing/2014/main" id="{D4F6401D-C9EF-97F6-853C-2404A38C6F19}"/>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テキスト ボックス 35">
              <a:extLst>
                <a:ext uri="{FF2B5EF4-FFF2-40B4-BE49-F238E27FC236}">
                  <a16:creationId xmlns:a16="http://schemas.microsoft.com/office/drawing/2014/main" id="{A5AD9D8B-77E4-5711-50EF-F6272B74BCAC}"/>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37" name="直線矢印コネクタ 36">
              <a:extLst>
                <a:ext uri="{FF2B5EF4-FFF2-40B4-BE49-F238E27FC236}">
                  <a16:creationId xmlns:a16="http://schemas.microsoft.com/office/drawing/2014/main" id="{7103DCC7-EF63-DF3E-B7A3-45A0587F749F}"/>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テキスト ボックス 37">
              <a:extLst>
                <a:ext uri="{FF2B5EF4-FFF2-40B4-BE49-F238E27FC236}">
                  <a16:creationId xmlns:a16="http://schemas.microsoft.com/office/drawing/2014/main" id="{E274CA3A-3739-7331-2622-24E49FBD39FA}"/>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39" name="角丸四角形 68">
              <a:extLst>
                <a:ext uri="{FF2B5EF4-FFF2-40B4-BE49-F238E27FC236}">
                  <a16:creationId xmlns:a16="http://schemas.microsoft.com/office/drawing/2014/main" id="{7289F77C-6793-C7E5-0B28-00D435DACE87}"/>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40" name="角丸四角形 131">
              <a:extLst>
                <a:ext uri="{FF2B5EF4-FFF2-40B4-BE49-F238E27FC236}">
                  <a16:creationId xmlns:a16="http://schemas.microsoft.com/office/drawing/2014/main" id="{B919EB70-F883-4C6B-0B19-5B53DF07A820}"/>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41" name="テキスト ボックス 40">
              <a:extLst>
                <a:ext uri="{FF2B5EF4-FFF2-40B4-BE49-F238E27FC236}">
                  <a16:creationId xmlns:a16="http://schemas.microsoft.com/office/drawing/2014/main" id="{2CA7F523-92B3-4512-D81F-B20157C9D7FA}"/>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42" name="テキスト ボックス 41">
              <a:extLst>
                <a:ext uri="{FF2B5EF4-FFF2-40B4-BE49-F238E27FC236}">
                  <a16:creationId xmlns:a16="http://schemas.microsoft.com/office/drawing/2014/main" id="{D4859295-1D85-396B-5C1F-89FEE51C1FA0}"/>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sp>
        <p:nvSpPr>
          <p:cNvPr id="62" name="線吹き出し 1 (枠付き) 207">
            <a:extLst>
              <a:ext uri="{FF2B5EF4-FFF2-40B4-BE49-F238E27FC236}">
                <a16:creationId xmlns:a16="http://schemas.microsoft.com/office/drawing/2014/main" id="{71919DA1-2FE0-D538-5791-3CB070EB1189}"/>
              </a:ext>
            </a:extLst>
          </p:cNvPr>
          <p:cNvSpPr/>
          <p:nvPr/>
        </p:nvSpPr>
        <p:spPr bwMode="auto">
          <a:xfrm>
            <a:off x="8519281" y="3824015"/>
            <a:ext cx="3570151" cy="912975"/>
          </a:xfrm>
          <a:prstGeom prst="borderCallout1">
            <a:avLst>
              <a:gd name="adj1" fmla="val 40428"/>
              <a:gd name="adj2" fmla="val -2097"/>
              <a:gd name="adj3" fmla="val 11696"/>
              <a:gd name="adj4" fmla="val -78693"/>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l" fontAlgn="auto">
              <a:spcBef>
                <a:spcPts val="0"/>
              </a:spcBef>
              <a:spcAft>
                <a:spcPts val="0"/>
              </a:spcAf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① （ひかり電話）工事依頼情報流通（番ポ工事）の応答電文の</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algn="l" fontAlgn="auto">
              <a:spcBef>
                <a:spcPts val="0"/>
              </a:spcBef>
              <a:spcAft>
                <a:spcPts val="0"/>
              </a:spcAft>
              <a:defRPr/>
            </a:pPr>
            <a:r>
              <a:rPr kumimoji="0" lang="ja-JP" altLang="en-US" sz="1000" kern="0" dirty="0">
                <a:latin typeface="Meiryo UI" panose="020B0604030504040204" pitchFamily="50" charset="-128"/>
                <a:ea typeface="Meiryo UI" panose="020B0604030504040204" pitchFamily="50" charset="-128"/>
              </a:rPr>
              <a:t>　</a:t>
            </a: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BB-CASTAR</a:t>
            </a: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処理結果コードを、「番ポ自動工事結果」の既存</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algn="l" fontAlgn="auto">
              <a:spcBef>
                <a:spcPts val="0"/>
              </a:spcBef>
              <a:spcAft>
                <a:spcPts val="0"/>
              </a:spcAft>
              <a:defRPr/>
            </a:pPr>
            <a:r>
              <a:rPr kumimoji="0" lang="ja-JP" altLang="en-US" sz="1000" kern="0" dirty="0">
                <a:latin typeface="Meiryo UI" panose="020B0604030504040204" pitchFamily="50" charset="-128"/>
                <a:ea typeface="Meiryo UI" panose="020B0604030504040204" pitchFamily="50" charset="-128"/>
              </a:rPr>
              <a:t>　</a:t>
            </a: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コードにマッピングする</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algn="l" fontAlgn="auto">
              <a:spcBef>
                <a:spcPts val="0"/>
              </a:spcBef>
              <a:spcAft>
                <a:spcPts val="0"/>
              </a:spcAft>
              <a:defRPr/>
            </a:pPr>
            <a:r>
              <a:rPr kumimoji="0" lang="ja-JP" altLang="en-US" sz="1000" kern="0" dirty="0">
                <a:latin typeface="Meiryo UI" panose="020B0604030504040204" pitchFamily="50" charset="-128"/>
                <a:ea typeface="Meiryo UI" panose="020B0604030504040204" pitchFamily="50" charset="-128"/>
              </a:rPr>
              <a:t>　</a:t>
            </a:r>
            <a:r>
              <a:rPr kumimoji="0" lang="en-US" altLang="ja-JP" sz="1000" kern="0" dirty="0">
                <a:latin typeface="Meiryo UI" panose="020B0604030504040204" pitchFamily="50" charset="-128"/>
                <a:ea typeface="Meiryo UI" panose="020B0604030504040204" pitchFamily="50" charset="-128"/>
              </a:rPr>
              <a:t>※</a:t>
            </a:r>
            <a:r>
              <a:rPr kumimoji="0" lang="ja-JP" altLang="en-US" sz="1000" kern="0" dirty="0">
                <a:latin typeface="Meiryo UI" panose="020B0604030504040204" pitchFamily="50" charset="-128"/>
                <a:ea typeface="Meiryo UI" panose="020B0604030504040204" pitchFamily="50" charset="-128"/>
              </a:rPr>
              <a:t>既存では</a:t>
            </a:r>
            <a:r>
              <a:rPr kumimoji="0" lang="en-US" altLang="ja-JP" sz="1000" kern="0" dirty="0">
                <a:latin typeface="Meiryo UI" panose="020B0604030504040204" pitchFamily="50" charset="-128"/>
                <a:ea typeface="Meiryo UI" panose="020B0604030504040204" pitchFamily="50" charset="-128"/>
              </a:rPr>
              <a:t>CUSTOM</a:t>
            </a:r>
            <a:r>
              <a:rPr kumimoji="0" lang="ja-JP" altLang="en-US" sz="1000" kern="0" dirty="0">
                <a:latin typeface="Meiryo UI" panose="020B0604030504040204" pitchFamily="50" charset="-128"/>
                <a:ea typeface="Meiryo UI" panose="020B0604030504040204" pitchFamily="50" charset="-128"/>
              </a:rPr>
              <a:t>ミニコンへの番ポ工事依頼実施時の応答</a:t>
            </a:r>
            <a:endParaRPr kumimoji="0" lang="en-US" altLang="ja-JP" sz="1000" kern="0" dirty="0">
              <a:latin typeface="Meiryo UI" panose="020B0604030504040204" pitchFamily="50" charset="-128"/>
              <a:ea typeface="Meiryo UI" panose="020B0604030504040204" pitchFamily="50" charset="-128"/>
            </a:endParaRPr>
          </a:p>
          <a:p>
            <a:pPr algn="l" fontAlgn="auto">
              <a:spcBef>
                <a:spcPts val="0"/>
              </a:spcBef>
              <a:spcAft>
                <a:spcPts val="0"/>
              </a:spcAft>
              <a:defRPr/>
            </a:pPr>
            <a:r>
              <a:rPr kumimoji="0" lang="ja-JP" altLang="en-US" sz="1000" kern="0" dirty="0">
                <a:latin typeface="Meiryo UI" panose="020B0604030504040204" pitchFamily="50" charset="-128"/>
                <a:ea typeface="Meiryo UI" panose="020B0604030504040204" pitchFamily="50" charset="-128"/>
              </a:rPr>
              <a:t>　　 電文の返却値をもとに設定しており、本開発でも考え方を踏襲</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114" name="テキスト ボックス 113">
            <a:extLst>
              <a:ext uri="{FF2B5EF4-FFF2-40B4-BE49-F238E27FC236}">
                <a16:creationId xmlns:a16="http://schemas.microsoft.com/office/drawing/2014/main" id="{323AC0D7-0F55-87FC-8A69-C1FBB2E8F991}"/>
              </a:ext>
            </a:extLst>
          </p:cNvPr>
          <p:cNvSpPr txBox="1"/>
          <p:nvPr/>
        </p:nvSpPr>
        <p:spPr>
          <a:xfrm>
            <a:off x="1000200" y="5736704"/>
            <a:ext cx="5549346" cy="253916"/>
          </a:xfrm>
          <a:prstGeom prst="rect">
            <a:avLst/>
          </a:prstGeom>
          <a:noFill/>
        </p:spPr>
        <p:txBody>
          <a:bodyPr wrap="square" rtlCol="0">
            <a:spAutoFit/>
          </a:bodyPr>
          <a:lstStyle/>
          <a:p>
            <a:pPr algn="l"/>
            <a:r>
              <a:rPr lang="ja-JP" altLang="en-US" sz="1000" dirty="0">
                <a:latin typeface="+mn-ea"/>
                <a:ea typeface="+mn-ea"/>
                <a:cs typeface="Meiryo UI" panose="020B0604030504040204" pitchFamily="50" charset="-128"/>
              </a:rPr>
              <a:t>■</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処理結果コードの既存コードマッピング</a:t>
            </a:r>
            <a:endParaRPr lang="en-US" altLang="ja-JP" sz="1000" dirty="0">
              <a:latin typeface="+mn-ea"/>
              <a:ea typeface="+mn-ea"/>
              <a:cs typeface="Meiryo UI" panose="020B0604030504040204" pitchFamily="50" charset="-128"/>
            </a:endParaRPr>
          </a:p>
        </p:txBody>
      </p:sp>
    </p:spTree>
    <p:extLst>
      <p:ext uri="{BB962C8B-B14F-4D97-AF65-F5344CB8AC3E}">
        <p14:creationId xmlns:p14="http://schemas.microsoft.com/office/powerpoint/2010/main" val="283286683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44C06736-A31D-0077-3780-7EDA0E4C915D}"/>
              </a:ext>
            </a:extLst>
          </p:cNvPr>
          <p:cNvSpPr>
            <a:spLocks noGrp="1"/>
          </p:cNvSpPr>
          <p:nvPr>
            <p:ph sz="quarter" idx="10"/>
          </p:nvPr>
        </p:nvSpPr>
        <p:spPr>
          <a:xfrm>
            <a:off x="190110" y="660140"/>
            <a:ext cx="12456000" cy="914400"/>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サーバ（１／２１）</a:t>
            </a:r>
          </a:p>
          <a:p>
            <a:pPr defTabSz="914400" fontAlgn="auto">
              <a:spcBef>
                <a:spcPts val="0"/>
              </a:spcBef>
              <a:spcAft>
                <a:spcPts val="0"/>
              </a:spcAft>
              <a:defRPr/>
            </a:pPr>
            <a:r>
              <a:rPr kumimoji="1" lang="ja-JP" altLang="en-US" sz="1050" b="0" i="0" strike="noStrike" kern="1200" cap="none" spc="0" normalizeH="0" baseline="0" noProof="0" dirty="0">
                <a:ln>
                  <a:noFill/>
                </a:ln>
                <a:effectLst/>
                <a:uLnTx/>
                <a:uFillTx/>
                <a:latin typeface="Meiryo UI"/>
                <a:ea typeface="Meiryo UI"/>
                <a:cs typeface="Meiryo UI" panose="020B0604030504040204" pitchFamily="50" charset="-128"/>
              </a:rPr>
              <a:t>　</a:t>
            </a:r>
            <a:r>
              <a:rPr kumimoji="1" lang="en-US" altLang="ja-JP" sz="1050" b="0" i="0" u="sng" strike="noStrike" kern="1200" cap="none" spc="0" normalizeH="0" baseline="0" noProof="0" dirty="0">
                <a:ln>
                  <a:noFill/>
                </a:ln>
                <a:effectLst/>
                <a:uLnTx/>
                <a:uFillTx/>
                <a:latin typeface="Meiryo UI"/>
                <a:ea typeface="Meiryo UI"/>
                <a:cs typeface="Meiryo UI" panose="020B0604030504040204" pitchFamily="50" charset="-128"/>
              </a:rPr>
              <a:t>【</a:t>
            </a:r>
            <a:r>
              <a:rPr kumimoji="1" lang="ja-JP" altLang="en-US" sz="1050" b="0" i="0" u="sng" strike="noStrike" kern="1200" cap="none" spc="0" normalizeH="0" baseline="0" noProof="0" dirty="0">
                <a:ln>
                  <a:noFill/>
                </a:ln>
                <a:effectLst/>
                <a:uLnTx/>
                <a:uFillTx/>
                <a:latin typeface="Meiryo UI"/>
                <a:ea typeface="Meiryo UI"/>
                <a:cs typeface="Meiryo UI" panose="020B0604030504040204" pitchFamily="50" charset="-128"/>
              </a:rPr>
              <a:t>メタル電話ポートイン</a:t>
            </a:r>
            <a:r>
              <a:rPr kumimoji="1" lang="en-US" altLang="ja-JP" sz="1050" b="0" i="0" u="sng" strike="noStrike" kern="1200" cap="none" spc="0" normalizeH="0" baseline="0" noProof="0" dirty="0">
                <a:ln>
                  <a:noFill/>
                </a:ln>
                <a:effectLst/>
                <a:uLnTx/>
                <a:uFillTx/>
                <a:latin typeface="Meiryo UI"/>
                <a:ea typeface="Meiryo UI"/>
                <a:cs typeface="Meiryo UI" panose="020B0604030504040204" pitchFamily="50" charset="-128"/>
              </a:rPr>
              <a:t>】</a:t>
            </a:r>
            <a:endParaRPr kumimoji="1" lang="ja-JP" altLang="en-US" sz="1050" b="0" i="0" u="none" strike="noStrike" kern="1200" cap="none" spc="0" normalizeH="0" baseline="0" noProof="0" dirty="0">
              <a:ln>
                <a:noFill/>
              </a:ln>
              <a:effectLst/>
              <a:uLnTx/>
              <a:uFillTx/>
              <a:latin typeface="Meiryo UI"/>
              <a:ea typeface="Meiryo UI"/>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Meiryo UI"/>
                <a:ea typeface="Meiryo UI"/>
                <a:cs typeface="Meiryo UI" panose="020B0604030504040204" pitchFamily="50" charset="-128"/>
              </a:rPr>
              <a:t>　</a:t>
            </a:r>
            <a:r>
              <a:rPr kumimoji="1" lang="en-US" altLang="ja-JP" sz="1050" b="0" i="0" u="none" strike="noStrike" kern="1200" cap="none" spc="0" normalizeH="0" baseline="0" noProof="0" dirty="0">
                <a:ln>
                  <a:noFill/>
                </a:ln>
                <a:effectLst/>
                <a:uLnTx/>
                <a:uFillTx/>
                <a:latin typeface="Meiryo UI"/>
                <a:ea typeface="Meiryo UI"/>
                <a:cs typeface="Meiryo UI" panose="020B0604030504040204" pitchFamily="50" charset="-128"/>
              </a:rPr>
              <a:t>【</a:t>
            </a:r>
            <a:r>
              <a:rPr kumimoji="1" lang="ja-JP" altLang="en-US" sz="1050" b="0" i="0" u="none" strike="noStrike" kern="1200" cap="none" spc="0" normalizeH="0" baseline="0" noProof="0" dirty="0">
                <a:ln>
                  <a:noFill/>
                </a:ln>
                <a:effectLst/>
                <a:uLnTx/>
                <a:uFillTx/>
                <a:latin typeface="Meiryo UI"/>
                <a:ea typeface="Meiryo UI"/>
                <a:cs typeface="Meiryo UI" panose="020B0604030504040204" pitchFamily="50" charset="-128"/>
              </a:rPr>
              <a:t>オ</a:t>
            </a:r>
            <a:r>
              <a:rPr kumimoji="1" lang="en-US" altLang="ja-JP" sz="1050" b="0" i="0" u="none" strike="noStrike" kern="1200" cap="none" spc="0" normalizeH="0" baseline="0" noProof="0" dirty="0">
                <a:ln>
                  <a:noFill/>
                </a:ln>
                <a:effectLst/>
                <a:uLnTx/>
                <a:uFillTx/>
                <a:latin typeface="Meiryo UI"/>
                <a:ea typeface="Meiryo UI"/>
                <a:cs typeface="Meiryo UI" panose="020B0604030504040204" pitchFamily="50" charset="-128"/>
              </a:rPr>
              <a:t>】【B】</a:t>
            </a:r>
            <a:r>
              <a:rPr kumimoji="1" lang="en-US" altLang="ja-JP" sz="1050" b="0" i="0" u="none" strike="noStrike" kern="1200" cap="none" spc="0" normalizeH="0" baseline="0" noProof="0" dirty="0">
                <a:ln>
                  <a:noFill/>
                </a:ln>
                <a:effectLst/>
                <a:uLnTx/>
                <a:uFillTx/>
                <a:latin typeface="Meiryo UI"/>
                <a:ea typeface="Meiryo UI"/>
                <a:cs typeface="+mn-cs"/>
              </a:rPr>
              <a:t>CUSTOM</a:t>
            </a:r>
            <a:r>
              <a:rPr kumimoji="1" lang="ja-JP" altLang="en-US" sz="1050" b="0" i="0" u="none" strike="noStrike" kern="1200" cap="none" spc="0" normalizeH="0" baseline="0" noProof="0" dirty="0">
                <a:ln>
                  <a:noFill/>
                </a:ln>
                <a:effectLst/>
                <a:uLnTx/>
                <a:uFillTx/>
                <a:latin typeface="Meiryo UI"/>
                <a:ea typeface="Meiryo UI"/>
                <a:cs typeface="+mn-cs"/>
              </a:rPr>
              <a:t>ミニコンに送信する</a:t>
            </a:r>
            <a:r>
              <a:rPr kumimoji="1" lang="en-US" altLang="ja-JP" sz="1050" b="0" i="0" u="none" strike="noStrike" kern="1200" cap="none" spc="0" normalizeH="0" baseline="0" noProof="0" dirty="0">
                <a:ln>
                  <a:noFill/>
                </a:ln>
                <a:effectLst/>
                <a:uLnTx/>
                <a:uFillTx/>
                <a:latin typeface="Meiryo UI"/>
                <a:ea typeface="Meiryo UI"/>
                <a:cs typeface="+mn-cs"/>
              </a:rPr>
              <a:t>SO</a:t>
            </a:r>
            <a:r>
              <a:rPr kumimoji="1" lang="ja-JP" altLang="en-US" sz="1050" b="0" i="0" u="none" strike="noStrike" kern="1200" cap="none" spc="0" normalizeH="0" baseline="0" noProof="0" dirty="0">
                <a:ln>
                  <a:noFill/>
                </a:ln>
                <a:effectLst/>
                <a:uLnTx/>
                <a:uFillTx/>
                <a:latin typeface="Meiryo UI"/>
                <a:ea typeface="Meiryo UI"/>
                <a:cs typeface="+mn-cs"/>
              </a:rPr>
              <a:t>受信要求の</a:t>
            </a:r>
            <a:r>
              <a:rPr kumimoji="1" lang="en-US" altLang="ja-JP" sz="1050" b="0" i="0" u="none" strike="noStrike" kern="1200" cap="none" spc="0" normalizeH="0" baseline="0" noProof="0" dirty="0">
                <a:ln>
                  <a:noFill/>
                </a:ln>
                <a:effectLst/>
                <a:uLnTx/>
                <a:uFillTx/>
                <a:latin typeface="Meiryo UI"/>
                <a:ea typeface="Meiryo UI"/>
                <a:cs typeface="+mn-cs"/>
              </a:rPr>
              <a:t>SO</a:t>
            </a:r>
            <a:r>
              <a:rPr kumimoji="1" lang="ja-JP" altLang="en-US" sz="1050" b="0" i="0" u="none" strike="noStrike" kern="1200" cap="none" spc="0" normalizeH="0" baseline="0" noProof="0" dirty="0">
                <a:ln>
                  <a:noFill/>
                </a:ln>
                <a:effectLst/>
                <a:uLnTx/>
                <a:uFillTx/>
                <a:latin typeface="Meiryo UI"/>
                <a:ea typeface="Meiryo UI"/>
                <a:cs typeface="+mn-cs"/>
              </a:rPr>
              <a:t>情報送信有無を「有」固定で送信し、全情報が設定されたオーダ情報が返却されることにより、番ポ工事有無を記載した記事欄の受信を可能とする</a:t>
            </a:r>
            <a:endParaRPr kumimoji="1" lang="en-US" altLang="ja-JP" sz="1050" b="0" i="0" u="none" strike="noStrike" kern="1200" cap="none" spc="0" normalizeH="0" baseline="0" noProof="0" dirty="0">
              <a:ln>
                <a:noFill/>
              </a:ln>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effectLst/>
              <a:uLnTx/>
              <a:uFillTx/>
              <a:latin typeface="Meiryo UI"/>
              <a:ea typeface="Meiryo UI"/>
              <a:cs typeface="Meiryo UI" panose="020B0604030504040204" pitchFamily="50" charset="-128"/>
            </a:endParaRPr>
          </a:p>
          <a:p>
            <a:pPr algn="l" fontAlgn="auto">
              <a:spcBef>
                <a:spcPts val="0"/>
              </a:spcBef>
              <a:spcAft>
                <a:spcPts val="0"/>
              </a:spcAft>
              <a:defRPr/>
            </a:pPr>
            <a:endParaRPr lang="ja-JP" altLang="en-US" sz="1050" u="sng" dirty="0">
              <a:latin typeface="+mn-ea"/>
              <a:ea typeface="+mn-ea"/>
              <a:cs typeface="Meiryo UI" panose="020B0604030504040204" pitchFamily="50" charset="-128"/>
            </a:endParaRPr>
          </a:p>
          <a:p>
            <a:r>
              <a:rPr lang="ja-JP" altLang="en-US" dirty="0"/>
              <a:t>　</a:t>
            </a:r>
            <a:r>
              <a:rPr lang="en-US" altLang="ja-JP" dirty="0">
                <a:latin typeface="+mj-ea"/>
              </a:rPr>
              <a:t> </a:t>
            </a:r>
            <a:r>
              <a:rPr lang="ja-JP" altLang="en-US" dirty="0">
                <a:latin typeface="+mn-ea"/>
              </a:rPr>
              <a:t>　　</a:t>
            </a:r>
            <a:endParaRPr lang="en-US" altLang="ja-JP" dirty="0">
              <a:latin typeface="+mn-ea"/>
            </a:endParaRPr>
          </a:p>
        </p:txBody>
      </p:sp>
      <p:sp>
        <p:nvSpPr>
          <p:cNvPr id="5" name="スライド番号プレースホルダー 2">
            <a:extLst>
              <a:ext uri="{FF2B5EF4-FFF2-40B4-BE49-F238E27FC236}">
                <a16:creationId xmlns:a16="http://schemas.microsoft.com/office/drawing/2014/main" id="{ABD68EA3-4E60-75BA-D705-4774561745C9}"/>
              </a:ext>
            </a:extLst>
          </p:cNvPr>
          <p:cNvSpPr>
            <a:spLocks noGrp="1"/>
          </p:cNvSpPr>
          <p:nvPr>
            <p:ph type="sldNum" sz="quarter" idx="4"/>
          </p:nvPr>
        </p:nvSpPr>
        <p:spPr>
          <a:xfrm>
            <a:off x="5262410" y="9301100"/>
            <a:ext cx="2311400" cy="179387"/>
          </a:xfrm>
        </p:spPr>
        <p:txBody>
          <a:bodyPr/>
          <a:lstStyle/>
          <a:p>
            <a:r>
              <a:rPr lang="en-US" altLang="ja-JP" dirty="0"/>
              <a:t>01.3-</a:t>
            </a:r>
            <a:fld id="{4C5E2FD1-144F-442B-9A84-40AAF03513A2}" type="slidenum">
              <a:rPr lang="en-US" altLang="ja-JP" smtClean="0"/>
              <a:pPr/>
              <a:t>4</a:t>
            </a:fld>
            <a:endParaRPr lang="en-US" altLang="ja-JP" dirty="0"/>
          </a:p>
        </p:txBody>
      </p:sp>
      <p:sp>
        <p:nvSpPr>
          <p:cNvPr id="151" name="正方形/長方形 150">
            <a:extLst>
              <a:ext uri="{FF2B5EF4-FFF2-40B4-BE49-F238E27FC236}">
                <a16:creationId xmlns:a16="http://schemas.microsoft.com/office/drawing/2014/main" id="{6F02ADBC-1BDA-462E-3598-B259C08B6255}"/>
              </a:ext>
            </a:extLst>
          </p:cNvPr>
          <p:cNvSpPr/>
          <p:nvPr/>
        </p:nvSpPr>
        <p:spPr bwMode="auto">
          <a:xfrm>
            <a:off x="3016424" y="2618983"/>
            <a:ext cx="1671719"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CUSTOM</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ミニコン</a:t>
            </a:r>
          </a:p>
        </p:txBody>
      </p:sp>
      <p:cxnSp>
        <p:nvCxnSpPr>
          <p:cNvPr id="152" name="直線コネクタ 151">
            <a:extLst>
              <a:ext uri="{FF2B5EF4-FFF2-40B4-BE49-F238E27FC236}">
                <a16:creationId xmlns:a16="http://schemas.microsoft.com/office/drawing/2014/main" id="{D2E08810-8066-52BD-6A6E-A2A38D721657}"/>
              </a:ext>
            </a:extLst>
          </p:cNvPr>
          <p:cNvCxnSpPr/>
          <p:nvPr/>
        </p:nvCxnSpPr>
        <p:spPr>
          <a:xfrm flipH="1">
            <a:off x="3851724" y="2941797"/>
            <a:ext cx="0" cy="4860000"/>
          </a:xfrm>
          <a:prstGeom prst="line">
            <a:avLst/>
          </a:prstGeom>
          <a:noFill/>
          <a:ln w="9525" cap="flat" cmpd="sng" algn="ctr">
            <a:solidFill>
              <a:sysClr val="window" lastClr="FFFFFF">
                <a:lumMod val="50000"/>
              </a:sysClr>
            </a:solidFill>
            <a:prstDash val="sysDash"/>
          </a:ln>
          <a:effectLst/>
        </p:spPr>
      </p:cxnSp>
      <p:cxnSp>
        <p:nvCxnSpPr>
          <p:cNvPr id="161" name="直線矢印コネクタ 160">
            <a:extLst>
              <a:ext uri="{FF2B5EF4-FFF2-40B4-BE49-F238E27FC236}">
                <a16:creationId xmlns:a16="http://schemas.microsoft.com/office/drawing/2014/main" id="{90C204AE-1127-7D8D-4716-963D4FFF5F09}"/>
              </a:ext>
            </a:extLst>
          </p:cNvPr>
          <p:cNvCxnSpPr>
            <a:cxnSpLocks/>
          </p:cNvCxnSpPr>
          <p:nvPr/>
        </p:nvCxnSpPr>
        <p:spPr>
          <a:xfrm>
            <a:off x="3851724" y="3696078"/>
            <a:ext cx="2755240" cy="10743"/>
          </a:xfrm>
          <a:prstGeom prst="straightConnector1">
            <a:avLst/>
          </a:prstGeom>
          <a:noFill/>
          <a:ln w="9525" cap="flat" cmpd="sng" algn="ctr">
            <a:solidFill>
              <a:sysClr val="windowText" lastClr="000000"/>
            </a:solidFill>
            <a:prstDash val="solid"/>
            <a:headEnd type="triangle"/>
            <a:tailEnd type="none"/>
          </a:ln>
          <a:effectLst/>
        </p:spPr>
      </p:cxnSp>
      <p:sp>
        <p:nvSpPr>
          <p:cNvPr id="163" name="正方形/長方形 162">
            <a:extLst>
              <a:ext uri="{FF2B5EF4-FFF2-40B4-BE49-F238E27FC236}">
                <a16:creationId xmlns:a16="http://schemas.microsoft.com/office/drawing/2014/main" id="{1FA886A3-DBFF-6D17-DA4C-3C7507EDA8A5}"/>
              </a:ext>
            </a:extLst>
          </p:cNvPr>
          <p:cNvSpPr/>
          <p:nvPr/>
        </p:nvSpPr>
        <p:spPr bwMode="auto">
          <a:xfrm>
            <a:off x="5896744" y="2618983"/>
            <a:ext cx="3553806" cy="331914"/>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　</a:t>
            </a:r>
          </a:p>
        </p:txBody>
      </p:sp>
      <p:cxnSp>
        <p:nvCxnSpPr>
          <p:cNvPr id="164" name="直線コネクタ 163">
            <a:extLst>
              <a:ext uri="{FF2B5EF4-FFF2-40B4-BE49-F238E27FC236}">
                <a16:creationId xmlns:a16="http://schemas.microsoft.com/office/drawing/2014/main" id="{FD908434-4FD6-95FB-73E0-2C223EBE3E6E}"/>
              </a:ext>
            </a:extLst>
          </p:cNvPr>
          <p:cNvCxnSpPr/>
          <p:nvPr/>
        </p:nvCxnSpPr>
        <p:spPr>
          <a:xfrm flipH="1">
            <a:off x="6616824" y="3211469"/>
            <a:ext cx="0" cy="4572000"/>
          </a:xfrm>
          <a:prstGeom prst="line">
            <a:avLst/>
          </a:prstGeom>
          <a:noFill/>
          <a:ln w="9525" cap="flat" cmpd="sng" algn="ctr">
            <a:solidFill>
              <a:sysClr val="window" lastClr="FFFFFF">
                <a:lumMod val="50000"/>
              </a:sysClr>
            </a:solidFill>
            <a:prstDash val="sysDash"/>
          </a:ln>
          <a:effectLst/>
        </p:spPr>
      </p:cxnSp>
      <p:sp>
        <p:nvSpPr>
          <p:cNvPr id="165" name="正方形/長方形 164">
            <a:extLst>
              <a:ext uri="{FF2B5EF4-FFF2-40B4-BE49-F238E27FC236}">
                <a16:creationId xmlns:a16="http://schemas.microsoft.com/office/drawing/2014/main" id="{CEC94B94-27FB-25D7-0F9F-6A49C6C8BD2A}"/>
              </a:ext>
            </a:extLst>
          </p:cNvPr>
          <p:cNvSpPr/>
          <p:nvPr/>
        </p:nvSpPr>
        <p:spPr bwMode="auto">
          <a:xfrm>
            <a:off x="8206331" y="3023646"/>
            <a:ext cx="1244219" cy="195595"/>
          </a:xfrm>
          <a:prstGeom prst="rect">
            <a:avLst/>
          </a:prstGeom>
          <a:no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latin typeface="Meiryo UI"/>
                <a:ea typeface="Meiryo UI" panose="020B0604030504040204" pitchFamily="50" charset="-128"/>
                <a:cs typeface="メイリオ" panose="020B0604030504040204" pitchFamily="50" charset="-128"/>
              </a:rPr>
              <a:t>タブレット</a:t>
            </a:r>
            <a:r>
              <a:rPr kumimoji="0" lang="en-US" altLang="ja-JP" sz="1000" kern="0" dirty="0">
                <a:latin typeface="Meiryo UI"/>
                <a:ea typeface="Meiryo UI" panose="020B0604030504040204" pitchFamily="50" charset="-128"/>
                <a:cs typeface="メイリオ" panose="020B0604030504040204" pitchFamily="50" charset="-128"/>
              </a:rPr>
              <a:t>AP</a:t>
            </a:r>
            <a:r>
              <a:rPr kumimoji="0" lang="ja-JP" altLang="en-US" sz="1000" kern="0" dirty="0">
                <a:latin typeface="Meiryo UI"/>
                <a:ea typeface="Meiryo UI" panose="020B0604030504040204" pitchFamily="50" charset="-128"/>
                <a:cs typeface="メイリオ" panose="020B0604030504040204" pitchFamily="50" charset="-128"/>
              </a:rPr>
              <a:t>サーバ</a:t>
            </a:r>
          </a:p>
        </p:txBody>
      </p:sp>
      <p:sp>
        <p:nvSpPr>
          <p:cNvPr id="167" name="正方形/長方形 166">
            <a:extLst>
              <a:ext uri="{FF2B5EF4-FFF2-40B4-BE49-F238E27FC236}">
                <a16:creationId xmlns:a16="http://schemas.microsoft.com/office/drawing/2014/main" id="{8EEEF5E8-D8CE-06ED-AAE8-F91A7D735668}"/>
              </a:ext>
            </a:extLst>
          </p:cNvPr>
          <p:cNvSpPr/>
          <p:nvPr/>
        </p:nvSpPr>
        <p:spPr bwMode="auto">
          <a:xfrm>
            <a:off x="5949036" y="3039241"/>
            <a:ext cx="1315857" cy="173396"/>
          </a:xfrm>
          <a:prstGeom prst="rect">
            <a:avLst/>
          </a:prstGeom>
          <a:no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latin typeface="Meiryo UI"/>
                <a:ea typeface="Meiryo UI" panose="020B0604030504040204" pitchFamily="50" charset="-128"/>
                <a:cs typeface="メイリオ" panose="020B0604030504040204" pitchFamily="50" charset="-128"/>
              </a:rPr>
              <a:t>HHC-Web/AP</a:t>
            </a:r>
            <a:r>
              <a:rPr kumimoji="0" lang="ja-JP" altLang="en-US" sz="1000" kern="0" dirty="0">
                <a:latin typeface="Meiryo UI"/>
                <a:ea typeface="Meiryo UI" panose="020B0604030504040204" pitchFamily="50" charset="-128"/>
                <a:cs typeface="メイリオ" panose="020B0604030504040204" pitchFamily="50" charset="-128"/>
              </a:rPr>
              <a:t>サーバ</a:t>
            </a:r>
          </a:p>
        </p:txBody>
      </p:sp>
      <p:cxnSp>
        <p:nvCxnSpPr>
          <p:cNvPr id="168" name="直線コネクタ 167">
            <a:extLst>
              <a:ext uri="{FF2B5EF4-FFF2-40B4-BE49-F238E27FC236}">
                <a16:creationId xmlns:a16="http://schemas.microsoft.com/office/drawing/2014/main" id="{61BE7E76-5426-62DC-89DF-E120208E85F4}"/>
              </a:ext>
            </a:extLst>
          </p:cNvPr>
          <p:cNvCxnSpPr/>
          <p:nvPr/>
        </p:nvCxnSpPr>
        <p:spPr>
          <a:xfrm flipH="1">
            <a:off x="8686777" y="3216424"/>
            <a:ext cx="0" cy="4572000"/>
          </a:xfrm>
          <a:prstGeom prst="line">
            <a:avLst/>
          </a:prstGeom>
          <a:noFill/>
          <a:ln w="9525" cap="flat" cmpd="sng" algn="ctr">
            <a:solidFill>
              <a:sysClr val="window" lastClr="FFFFFF">
                <a:lumMod val="50000"/>
              </a:sysClr>
            </a:solidFill>
            <a:prstDash val="sysDash"/>
          </a:ln>
          <a:effectLst/>
        </p:spPr>
      </p:cxnSp>
      <p:cxnSp>
        <p:nvCxnSpPr>
          <p:cNvPr id="173" name="直線矢印コネクタ 172">
            <a:extLst>
              <a:ext uri="{FF2B5EF4-FFF2-40B4-BE49-F238E27FC236}">
                <a16:creationId xmlns:a16="http://schemas.microsoft.com/office/drawing/2014/main" id="{DB8EA2F3-E299-96C7-F7B0-786EF7632B17}"/>
              </a:ext>
            </a:extLst>
          </p:cNvPr>
          <p:cNvCxnSpPr>
            <a:cxnSpLocks/>
          </p:cNvCxnSpPr>
          <p:nvPr/>
        </p:nvCxnSpPr>
        <p:spPr>
          <a:xfrm>
            <a:off x="3851724" y="4501788"/>
            <a:ext cx="2765100" cy="0"/>
          </a:xfrm>
          <a:prstGeom prst="straightConnector1">
            <a:avLst/>
          </a:prstGeom>
          <a:noFill/>
          <a:ln w="9525" cap="flat" cmpd="sng" algn="ctr">
            <a:solidFill>
              <a:sysClr val="windowText" lastClr="000000"/>
            </a:solidFill>
            <a:prstDash val="solid"/>
            <a:headEnd type="none"/>
            <a:tailEnd type="triangle"/>
          </a:ln>
          <a:effectLst/>
        </p:spPr>
      </p:cxnSp>
      <p:sp>
        <p:nvSpPr>
          <p:cNvPr id="174" name="テキスト ボックス 173">
            <a:extLst>
              <a:ext uri="{FF2B5EF4-FFF2-40B4-BE49-F238E27FC236}">
                <a16:creationId xmlns:a16="http://schemas.microsoft.com/office/drawing/2014/main" id="{42FD43B8-A1FA-4C21-0A23-3BA4BF9285F5}"/>
              </a:ext>
            </a:extLst>
          </p:cNvPr>
          <p:cNvSpPr txBox="1"/>
          <p:nvPr/>
        </p:nvSpPr>
        <p:spPr>
          <a:xfrm>
            <a:off x="4841255" y="4308800"/>
            <a:ext cx="551433" cy="169277"/>
          </a:xfrm>
          <a:prstGeom prst="rect">
            <a:avLst/>
          </a:prstGeom>
          <a:no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オーダ情報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75" name="角丸四角形 68">
            <a:extLst>
              <a:ext uri="{FF2B5EF4-FFF2-40B4-BE49-F238E27FC236}">
                <a16:creationId xmlns:a16="http://schemas.microsoft.com/office/drawing/2014/main" id="{CFE2FE5A-DC57-34DD-8655-097831082F8D}"/>
              </a:ext>
            </a:extLst>
          </p:cNvPr>
          <p:cNvSpPr/>
          <p:nvPr/>
        </p:nvSpPr>
        <p:spPr bwMode="auto">
          <a:xfrm>
            <a:off x="8449287" y="5078977"/>
            <a:ext cx="936000" cy="873751"/>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交換機</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自動工事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要求</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76" name="角丸四角形 80">
            <a:extLst>
              <a:ext uri="{FF2B5EF4-FFF2-40B4-BE49-F238E27FC236}">
                <a16:creationId xmlns:a16="http://schemas.microsoft.com/office/drawing/2014/main" id="{C5DC9274-5049-6DFE-8700-2718D3B782FE}"/>
              </a:ext>
            </a:extLst>
          </p:cNvPr>
          <p:cNvSpPr/>
          <p:nvPr/>
        </p:nvSpPr>
        <p:spPr bwMode="auto">
          <a:xfrm>
            <a:off x="8449287" y="6240880"/>
            <a:ext cx="936000" cy="791968"/>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50" kern="0" dirty="0">
                <a:latin typeface="Meiryo UI"/>
                <a:ea typeface="Meiryo UI"/>
                <a:cs typeface="メイリオ" panose="020B0604030504040204" pitchFamily="50" charset="-128"/>
              </a:rPr>
              <a:t>番ポ工事</a:t>
            </a:r>
          </a:p>
        </p:txBody>
      </p:sp>
      <p:cxnSp>
        <p:nvCxnSpPr>
          <p:cNvPr id="177" name="直線矢印コネクタ 176">
            <a:extLst>
              <a:ext uri="{FF2B5EF4-FFF2-40B4-BE49-F238E27FC236}">
                <a16:creationId xmlns:a16="http://schemas.microsoft.com/office/drawing/2014/main" id="{36C23DD7-70D7-AC90-2CAC-D1B9015BEEDF}"/>
              </a:ext>
            </a:extLst>
          </p:cNvPr>
          <p:cNvCxnSpPr>
            <a:cxnSpLocks/>
          </p:cNvCxnSpPr>
          <p:nvPr/>
        </p:nvCxnSpPr>
        <p:spPr>
          <a:xfrm>
            <a:off x="3851724" y="5484676"/>
            <a:ext cx="2755240" cy="0"/>
          </a:xfrm>
          <a:prstGeom prst="straightConnector1">
            <a:avLst/>
          </a:prstGeom>
          <a:noFill/>
          <a:ln w="9525" cap="flat" cmpd="sng" algn="ctr">
            <a:solidFill>
              <a:sysClr val="windowText" lastClr="000000"/>
            </a:solidFill>
            <a:prstDash val="solid"/>
            <a:headEnd type="triangle"/>
            <a:tailEnd type="none"/>
          </a:ln>
          <a:effectLst/>
        </p:spPr>
      </p:cxnSp>
      <p:cxnSp>
        <p:nvCxnSpPr>
          <p:cNvPr id="214" name="直線矢印コネクタ 213">
            <a:extLst>
              <a:ext uri="{FF2B5EF4-FFF2-40B4-BE49-F238E27FC236}">
                <a16:creationId xmlns:a16="http://schemas.microsoft.com/office/drawing/2014/main" id="{199EC209-7EAE-EA44-C4C8-DCA271EBF0F1}"/>
              </a:ext>
            </a:extLst>
          </p:cNvPr>
          <p:cNvCxnSpPr>
            <a:cxnSpLocks/>
          </p:cNvCxnSpPr>
          <p:nvPr/>
        </p:nvCxnSpPr>
        <p:spPr>
          <a:xfrm>
            <a:off x="6606964" y="3706821"/>
            <a:ext cx="1882068" cy="0"/>
          </a:xfrm>
          <a:prstGeom prst="straightConnector1">
            <a:avLst/>
          </a:prstGeom>
          <a:noFill/>
          <a:ln w="9525" cap="flat" cmpd="sng" algn="ctr">
            <a:solidFill>
              <a:sysClr val="windowText" lastClr="000000"/>
            </a:solidFill>
            <a:prstDash val="solid"/>
            <a:headEnd type="triangle"/>
            <a:tailEnd type="none"/>
          </a:ln>
          <a:effectLst/>
        </p:spPr>
      </p:cxnSp>
      <p:sp>
        <p:nvSpPr>
          <p:cNvPr id="219" name="テキスト ボックス 218">
            <a:extLst>
              <a:ext uri="{FF2B5EF4-FFF2-40B4-BE49-F238E27FC236}">
                <a16:creationId xmlns:a16="http://schemas.microsoft.com/office/drawing/2014/main" id="{C1238399-C70E-68A0-1218-1A1C43BC5E82}"/>
              </a:ext>
            </a:extLst>
          </p:cNvPr>
          <p:cNvSpPr txBox="1"/>
          <p:nvPr/>
        </p:nvSpPr>
        <p:spPr>
          <a:xfrm>
            <a:off x="6706495" y="3513898"/>
            <a:ext cx="1964315" cy="152414"/>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メタル汎用要求</a:t>
            </a:r>
            <a:r>
              <a:rPr kumimoji="0" lang="ja-JP" altLang="en-US" sz="1000" kern="0" dirty="0">
                <a:solidFill>
                  <a:prstClr val="black"/>
                </a:solidFill>
                <a:latin typeface="Meiryo UI" panose="020B0604030504040204" pitchFamily="50" charset="-128"/>
                <a:ea typeface="Meiryo UI" panose="020B0604030504040204" pitchFamily="50" charset="-128"/>
              </a:rPr>
              <a:t>（</a:t>
            </a:r>
            <a:r>
              <a:rPr kumimoji="0" lang="en-US" altLang="ja-JP" sz="1000" kern="0" dirty="0">
                <a:solidFill>
                  <a:prstClr val="black"/>
                </a:solidFill>
                <a:latin typeface="Meiryo UI" panose="020B0604030504040204" pitchFamily="50" charset="-128"/>
                <a:ea typeface="Meiryo UI" panose="020B0604030504040204" pitchFamily="50" charset="-128"/>
              </a:rPr>
              <a:t>SO</a:t>
            </a:r>
            <a:r>
              <a:rPr kumimoji="0" lang="ja-JP" altLang="en-US" sz="1000" kern="0" dirty="0">
                <a:solidFill>
                  <a:prstClr val="black"/>
                </a:solidFill>
                <a:latin typeface="Meiryo UI" panose="020B0604030504040204" pitchFamily="50" charset="-128"/>
                <a:ea typeface="Meiryo UI" panose="020B0604030504040204" pitchFamily="50" charset="-128"/>
              </a:rPr>
              <a:t>受信要求）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12" name="角丸四角形 68">
            <a:extLst>
              <a:ext uri="{FF2B5EF4-FFF2-40B4-BE49-F238E27FC236}">
                <a16:creationId xmlns:a16="http://schemas.microsoft.com/office/drawing/2014/main" id="{C69FCFD0-AD8A-299D-C1DE-755CE5D8D905}"/>
              </a:ext>
            </a:extLst>
          </p:cNvPr>
          <p:cNvSpPr/>
          <p:nvPr/>
        </p:nvSpPr>
        <p:spPr bwMode="auto">
          <a:xfrm>
            <a:off x="8449287" y="3432448"/>
            <a:ext cx="936000" cy="1302628"/>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メタル</a:t>
            </a:r>
            <a:r>
              <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SO</a:t>
            </a: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受信</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cxnSp>
        <p:nvCxnSpPr>
          <p:cNvPr id="224" name="直線矢印コネクタ 223">
            <a:extLst>
              <a:ext uri="{FF2B5EF4-FFF2-40B4-BE49-F238E27FC236}">
                <a16:creationId xmlns:a16="http://schemas.microsoft.com/office/drawing/2014/main" id="{CF987288-84DB-9F98-4586-A59212448E38}"/>
              </a:ext>
            </a:extLst>
          </p:cNvPr>
          <p:cNvCxnSpPr>
            <a:cxnSpLocks/>
          </p:cNvCxnSpPr>
          <p:nvPr/>
        </p:nvCxnSpPr>
        <p:spPr>
          <a:xfrm flipH="1">
            <a:off x="6616824" y="4501788"/>
            <a:ext cx="1832463" cy="0"/>
          </a:xfrm>
          <a:prstGeom prst="straightConnector1">
            <a:avLst/>
          </a:prstGeom>
          <a:noFill/>
          <a:ln w="9525" cap="flat" cmpd="sng" algn="ctr">
            <a:solidFill>
              <a:sysClr val="windowText" lastClr="000000"/>
            </a:solidFill>
            <a:prstDash val="solid"/>
            <a:headEnd type="triangle"/>
            <a:tailEnd type="none"/>
          </a:ln>
          <a:effectLst/>
        </p:spPr>
      </p:cxnSp>
      <p:sp>
        <p:nvSpPr>
          <p:cNvPr id="234" name="テキスト ボックス 233">
            <a:extLst>
              <a:ext uri="{FF2B5EF4-FFF2-40B4-BE49-F238E27FC236}">
                <a16:creationId xmlns:a16="http://schemas.microsoft.com/office/drawing/2014/main" id="{590BC1EF-7A23-0B70-5895-DABB1D21F539}"/>
              </a:ext>
            </a:extLst>
          </p:cNvPr>
          <p:cNvSpPr txBox="1"/>
          <p:nvPr/>
        </p:nvSpPr>
        <p:spPr>
          <a:xfrm>
            <a:off x="6784020" y="4314832"/>
            <a:ext cx="1601400" cy="152414"/>
          </a:xfrm>
          <a:prstGeom prst="rect">
            <a:avLst/>
          </a:prstGeom>
          <a:no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メタル汎用応答</a:t>
            </a:r>
            <a:r>
              <a:rPr kumimoji="0" lang="ja-JP" altLang="en-US" sz="1000" kern="0" dirty="0">
                <a:solidFill>
                  <a:prstClr val="black"/>
                </a:solidFill>
                <a:latin typeface="Meiryo UI" panose="020B0604030504040204" pitchFamily="50" charset="-128"/>
                <a:ea typeface="Meiryo UI" panose="020B0604030504040204" pitchFamily="50" charset="-128"/>
              </a:rPr>
              <a:t>（オーダ情報）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41" name="正方形/長方形 240">
            <a:extLst>
              <a:ext uri="{FF2B5EF4-FFF2-40B4-BE49-F238E27FC236}">
                <a16:creationId xmlns:a16="http://schemas.microsoft.com/office/drawing/2014/main" id="{ACAA8AD0-51D2-DE19-968F-6DC5C190FECA}"/>
              </a:ext>
            </a:extLst>
          </p:cNvPr>
          <p:cNvSpPr/>
          <p:nvPr/>
        </p:nvSpPr>
        <p:spPr bwMode="auto">
          <a:xfrm>
            <a:off x="784176" y="2618983"/>
            <a:ext cx="1671719"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245" name="直線矢印コネクタ 244">
            <a:extLst>
              <a:ext uri="{FF2B5EF4-FFF2-40B4-BE49-F238E27FC236}">
                <a16:creationId xmlns:a16="http://schemas.microsoft.com/office/drawing/2014/main" id="{883CF22B-7D44-87A9-E132-56B45688EFC8}"/>
              </a:ext>
            </a:extLst>
          </p:cNvPr>
          <p:cNvCxnSpPr>
            <a:cxnSpLocks/>
          </p:cNvCxnSpPr>
          <p:nvPr/>
        </p:nvCxnSpPr>
        <p:spPr>
          <a:xfrm>
            <a:off x="6616824" y="5491280"/>
            <a:ext cx="1872208" cy="0"/>
          </a:xfrm>
          <a:prstGeom prst="straightConnector1">
            <a:avLst/>
          </a:prstGeom>
          <a:noFill/>
          <a:ln w="9525" cap="flat" cmpd="sng" algn="ctr">
            <a:solidFill>
              <a:sysClr val="windowText" lastClr="000000"/>
            </a:solidFill>
            <a:prstDash val="solid"/>
            <a:headEnd type="triangle"/>
            <a:tailEnd type="none"/>
          </a:ln>
          <a:effectLst/>
        </p:spPr>
      </p:cxnSp>
      <p:sp>
        <p:nvSpPr>
          <p:cNvPr id="246" name="テキスト ボックス 245">
            <a:extLst>
              <a:ext uri="{FF2B5EF4-FFF2-40B4-BE49-F238E27FC236}">
                <a16:creationId xmlns:a16="http://schemas.microsoft.com/office/drawing/2014/main" id="{D6AE00BE-CA24-E9E1-09C5-397EAEB21A60}"/>
              </a:ext>
            </a:extLst>
          </p:cNvPr>
          <p:cNvSpPr txBox="1"/>
          <p:nvPr/>
        </p:nvSpPr>
        <p:spPr>
          <a:xfrm>
            <a:off x="6904856" y="5338064"/>
            <a:ext cx="1269578" cy="306431"/>
          </a:xfrm>
          <a:prstGeom prst="rect">
            <a:avLst/>
          </a:prstGeom>
          <a:no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メタル汎用要求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900" kern="0" dirty="0">
                <a:solidFill>
                  <a:prstClr val="black"/>
                </a:solidFill>
                <a:latin typeface="Meiryo UI" panose="020B0604030504040204" pitchFamily="50" charset="-128"/>
                <a:ea typeface="Meiryo UI" panose="020B0604030504040204" pitchFamily="50" charset="-128"/>
              </a:rPr>
              <a:t>（交換機自動工事要求）</a:t>
            </a:r>
            <a:endParaRPr kumimoji="0"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247" name="直線コネクタ 246">
            <a:extLst>
              <a:ext uri="{FF2B5EF4-FFF2-40B4-BE49-F238E27FC236}">
                <a16:creationId xmlns:a16="http://schemas.microsoft.com/office/drawing/2014/main" id="{34458340-6C18-7EE3-8239-C955FED71609}"/>
              </a:ext>
            </a:extLst>
          </p:cNvPr>
          <p:cNvCxnSpPr/>
          <p:nvPr/>
        </p:nvCxnSpPr>
        <p:spPr>
          <a:xfrm flipH="1">
            <a:off x="1620035" y="2941797"/>
            <a:ext cx="0" cy="4860000"/>
          </a:xfrm>
          <a:prstGeom prst="line">
            <a:avLst/>
          </a:prstGeom>
          <a:noFill/>
          <a:ln w="9525" cap="flat" cmpd="sng" algn="ctr">
            <a:solidFill>
              <a:sysClr val="window" lastClr="FFFFFF">
                <a:lumMod val="50000"/>
              </a:sysClr>
            </a:solidFill>
            <a:prstDash val="sysDash"/>
          </a:ln>
          <a:effectLst/>
        </p:spPr>
      </p:cxnSp>
      <p:sp>
        <p:nvSpPr>
          <p:cNvPr id="248" name="テキスト ボックス 247">
            <a:extLst>
              <a:ext uri="{FF2B5EF4-FFF2-40B4-BE49-F238E27FC236}">
                <a16:creationId xmlns:a16="http://schemas.microsoft.com/office/drawing/2014/main" id="{FB842BD0-E37E-CB38-DBE3-47CE65C9BABF}"/>
              </a:ext>
            </a:extLst>
          </p:cNvPr>
          <p:cNvSpPr txBox="1"/>
          <p:nvPr/>
        </p:nvSpPr>
        <p:spPr>
          <a:xfrm>
            <a:off x="4816624" y="3504456"/>
            <a:ext cx="692497" cy="169277"/>
          </a:xfrm>
          <a:prstGeom prst="rect">
            <a:avLst/>
          </a:prstGeom>
          <a:no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受信要求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49" name="テキスト ボックス 248">
            <a:extLst>
              <a:ext uri="{FF2B5EF4-FFF2-40B4-BE49-F238E27FC236}">
                <a16:creationId xmlns:a16="http://schemas.microsoft.com/office/drawing/2014/main" id="{A9B8C341-0A30-6735-0593-69EEEF35B1EF}"/>
              </a:ext>
            </a:extLst>
          </p:cNvPr>
          <p:cNvSpPr txBox="1"/>
          <p:nvPr/>
        </p:nvSpPr>
        <p:spPr>
          <a:xfrm>
            <a:off x="4598566" y="5287416"/>
            <a:ext cx="1154162" cy="169277"/>
          </a:xfrm>
          <a:prstGeom prst="rect">
            <a:avLst/>
          </a:prstGeom>
          <a:no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交換機自動工事要求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50" name="線吹き出し 1 (枠付き) 207">
            <a:extLst>
              <a:ext uri="{FF2B5EF4-FFF2-40B4-BE49-F238E27FC236}">
                <a16:creationId xmlns:a16="http://schemas.microsoft.com/office/drawing/2014/main" id="{FB340512-6186-7848-9994-7AAA6BA89D98}"/>
              </a:ext>
            </a:extLst>
          </p:cNvPr>
          <p:cNvSpPr/>
          <p:nvPr/>
        </p:nvSpPr>
        <p:spPr bwMode="auto">
          <a:xfrm>
            <a:off x="9671782" y="4097490"/>
            <a:ext cx="2846323" cy="914400"/>
          </a:xfrm>
          <a:prstGeom prst="borderCallout1">
            <a:avLst>
              <a:gd name="adj1" fmla="val 44842"/>
              <a:gd name="adj2" fmla="val -3506"/>
              <a:gd name="adj3" fmla="val -22145"/>
              <a:gd name="adj4" fmla="val -79594"/>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effectLst/>
                <a:uLnTx/>
                <a:uFillTx/>
                <a:latin typeface="Meiryo UI"/>
                <a:ea typeface="Meiryo UI"/>
                <a:cs typeface="メイリオ" panose="020B0604030504040204" pitchFamily="50" charset="-128"/>
              </a:rPr>
              <a:t>　・タブレット</a:t>
            </a:r>
            <a:r>
              <a:rPr kumimoji="0" lang="en-US" altLang="ja-JP" sz="1000" b="0" i="0" u="none" strike="noStrike" kern="0" cap="none" spc="0" normalizeH="0" baseline="0" noProof="0" dirty="0">
                <a:ln>
                  <a:noFill/>
                </a:ln>
                <a:effectLst/>
                <a:uLnTx/>
                <a:uFillTx/>
                <a:latin typeface="Meiryo UI"/>
                <a:ea typeface="Meiryo UI"/>
                <a:cs typeface="メイリオ" panose="020B0604030504040204" pitchFamily="50" charset="-128"/>
              </a:rPr>
              <a:t>AP</a:t>
            </a:r>
            <a:r>
              <a:rPr kumimoji="0" lang="ja-JP" altLang="en-US" sz="1000" b="0" i="0" u="none" strike="noStrike" kern="0" cap="none" spc="0" normalizeH="0" baseline="0" noProof="0" dirty="0">
                <a:ln>
                  <a:noFill/>
                </a:ln>
                <a:effectLst/>
                <a:uLnTx/>
                <a:uFillTx/>
                <a:latin typeface="Meiryo UI"/>
                <a:ea typeface="Meiryo UI"/>
                <a:cs typeface="メイリオ" panose="020B0604030504040204" pitchFamily="50" charset="-128"/>
              </a:rPr>
              <a:t>サーバにて</a:t>
            </a:r>
            <a:r>
              <a:rPr kumimoji="0" lang="en-US" altLang="ja-JP" sz="1000" b="0" i="0" u="none" strike="noStrike" kern="0" cap="none" spc="0" normalizeH="0" baseline="0" noProof="0" dirty="0">
                <a:ln>
                  <a:noFill/>
                </a:ln>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effectLst/>
                <a:uLnTx/>
                <a:uFillTx/>
                <a:latin typeface="Meiryo UI"/>
                <a:ea typeface="Meiryo UI"/>
                <a:cs typeface="メイリオ" panose="020B0604030504040204" pitchFamily="50" charset="-128"/>
              </a:rPr>
              <a:t>受信要求の送信時に 「</a:t>
            </a:r>
            <a:r>
              <a:rPr kumimoji="0" lang="en-US" altLang="ja-JP" sz="1000" b="0" i="0" u="none" strike="noStrike" kern="0" cap="none" spc="0" normalizeH="0" baseline="0" noProof="0" dirty="0">
                <a:ln>
                  <a:noFill/>
                </a:ln>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effectLst/>
                <a:uLnTx/>
                <a:uFillTx/>
                <a:latin typeface="Meiryo UI"/>
                <a:ea typeface="Meiryo UI"/>
                <a:cs typeface="メイリオ" panose="020B0604030504040204" pitchFamily="50" charset="-128"/>
              </a:rPr>
              <a:t>情報送信有無」を「有」固定で送信することで、オーダ情報受信時に</a:t>
            </a:r>
            <a:r>
              <a:rPr kumimoji="0" lang="ja-JP" altLang="en-US" sz="1000" kern="0" dirty="0">
                <a:latin typeface="Meiryo UI"/>
                <a:ea typeface="Meiryo UI"/>
                <a:cs typeface="メイリオ" panose="020B0604030504040204" pitchFamily="50" charset="-128"/>
              </a:rPr>
              <a:t>番ポ工事有無を記載した記事欄（自</a:t>
            </a:r>
            <a:r>
              <a:rPr kumimoji="0" lang="en-US" altLang="ja-JP" sz="1000" kern="0" dirty="0">
                <a:latin typeface="Meiryo UI"/>
                <a:ea typeface="Meiryo UI"/>
                <a:cs typeface="メイリオ" panose="020B0604030504040204" pitchFamily="50" charset="-128"/>
              </a:rPr>
              <a:t>SO</a:t>
            </a:r>
            <a:r>
              <a:rPr kumimoji="0" lang="ja-JP" altLang="en-US" sz="1000" kern="0" dirty="0">
                <a:latin typeface="Meiryo UI"/>
                <a:ea typeface="Meiryo UI"/>
                <a:cs typeface="メイリオ" panose="020B0604030504040204" pitchFamily="50" charset="-128"/>
              </a:rPr>
              <a:t>情報（記事）／オーダ記事）を受信可能とする</a:t>
            </a:r>
            <a:endParaRPr kumimoji="0" lang="en-US" altLang="ja-JP" sz="1000" b="0" i="0" u="none" strike="noStrike" kern="0" cap="none" spc="0" normalizeH="0" baseline="0" noProof="0" dirty="0">
              <a:ln>
                <a:noFill/>
              </a:ln>
              <a:effectLst/>
              <a:uLnTx/>
              <a:uFillTx/>
              <a:latin typeface="Meiryo UI"/>
              <a:ea typeface="Meiryo UI"/>
              <a:cs typeface="メイリオ" panose="020B0604030504040204" pitchFamily="50" charset="-128"/>
            </a:endParaRPr>
          </a:p>
        </p:txBody>
      </p:sp>
      <p:cxnSp>
        <p:nvCxnSpPr>
          <p:cNvPr id="251" name="直線矢印コネクタ 250">
            <a:extLst>
              <a:ext uri="{FF2B5EF4-FFF2-40B4-BE49-F238E27FC236}">
                <a16:creationId xmlns:a16="http://schemas.microsoft.com/office/drawing/2014/main" id="{C77ACE1D-9A77-96F7-E1FF-A7249E7D9079}"/>
              </a:ext>
            </a:extLst>
          </p:cNvPr>
          <p:cNvCxnSpPr>
            <a:cxnSpLocks/>
          </p:cNvCxnSpPr>
          <p:nvPr/>
        </p:nvCxnSpPr>
        <p:spPr>
          <a:xfrm>
            <a:off x="1620035" y="6604145"/>
            <a:ext cx="4986929" cy="0"/>
          </a:xfrm>
          <a:prstGeom prst="straightConnector1">
            <a:avLst/>
          </a:prstGeom>
          <a:noFill/>
          <a:ln w="9525" cap="flat" cmpd="sng" algn="ctr">
            <a:solidFill>
              <a:sysClr val="windowText" lastClr="000000"/>
            </a:solidFill>
            <a:prstDash val="solid"/>
            <a:headEnd type="triangle"/>
            <a:tailEnd type="none"/>
          </a:ln>
          <a:effectLst/>
        </p:spPr>
      </p:cxnSp>
      <p:sp>
        <p:nvSpPr>
          <p:cNvPr id="261" name="テキスト ボックス 260">
            <a:extLst>
              <a:ext uri="{FF2B5EF4-FFF2-40B4-BE49-F238E27FC236}">
                <a16:creationId xmlns:a16="http://schemas.microsoft.com/office/drawing/2014/main" id="{FB716EFB-7BF2-DED3-5279-FB06BD747B0D}"/>
              </a:ext>
            </a:extLst>
          </p:cNvPr>
          <p:cNvSpPr txBox="1"/>
          <p:nvPr/>
        </p:nvSpPr>
        <p:spPr>
          <a:xfrm>
            <a:off x="4456584" y="3747186"/>
            <a:ext cx="1718419"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情報送信有無：</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有（固定）</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sp>
        <p:nvSpPr>
          <p:cNvPr id="264" name="テキスト ボックス 263">
            <a:extLst>
              <a:ext uri="{FF2B5EF4-FFF2-40B4-BE49-F238E27FC236}">
                <a16:creationId xmlns:a16="http://schemas.microsoft.com/office/drawing/2014/main" id="{DDA969E3-A2FC-9BB8-7E08-DF829C20513E}"/>
              </a:ext>
            </a:extLst>
          </p:cNvPr>
          <p:cNvSpPr txBox="1"/>
          <p:nvPr/>
        </p:nvSpPr>
        <p:spPr>
          <a:xfrm>
            <a:off x="4456584" y="4548887"/>
            <a:ext cx="175689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a:t>
            </a: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情報（記事）／オーダ記事</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79" name="テキスト ボックス 278">
            <a:extLst>
              <a:ext uri="{FF2B5EF4-FFF2-40B4-BE49-F238E27FC236}">
                <a16:creationId xmlns:a16="http://schemas.microsoft.com/office/drawing/2014/main" id="{7F92DA5B-52D6-A4EB-28C4-E233AD1F0CD6}"/>
              </a:ext>
            </a:extLst>
          </p:cNvPr>
          <p:cNvSpPr txBox="1"/>
          <p:nvPr/>
        </p:nvSpPr>
        <p:spPr>
          <a:xfrm>
            <a:off x="4312568" y="6392797"/>
            <a:ext cx="2059859" cy="152414"/>
          </a:xfrm>
          <a:prstGeom prst="rect">
            <a:avLst/>
          </a:prstGeom>
          <a:no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ひかり電話工事依頼（番ポ工事）依頼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280" name="直線矢印コネクタ 279">
            <a:extLst>
              <a:ext uri="{FF2B5EF4-FFF2-40B4-BE49-F238E27FC236}">
                <a16:creationId xmlns:a16="http://schemas.microsoft.com/office/drawing/2014/main" id="{CC6B6853-932A-9E44-1BE7-1414E89B3808}"/>
              </a:ext>
            </a:extLst>
          </p:cNvPr>
          <p:cNvCxnSpPr>
            <a:cxnSpLocks/>
          </p:cNvCxnSpPr>
          <p:nvPr/>
        </p:nvCxnSpPr>
        <p:spPr>
          <a:xfrm>
            <a:off x="6616824" y="6598126"/>
            <a:ext cx="1822602" cy="0"/>
          </a:xfrm>
          <a:prstGeom prst="straightConnector1">
            <a:avLst/>
          </a:prstGeom>
          <a:noFill/>
          <a:ln w="9525" cap="flat" cmpd="sng" algn="ctr">
            <a:solidFill>
              <a:sysClr val="windowText" lastClr="000000"/>
            </a:solidFill>
            <a:prstDash val="solid"/>
            <a:headEnd type="triangle"/>
            <a:tailEnd type="none"/>
          </a:ln>
          <a:effectLst/>
        </p:spPr>
      </p:cxnSp>
      <p:sp>
        <p:nvSpPr>
          <p:cNvPr id="281" name="テキスト ボックス 280">
            <a:extLst>
              <a:ext uri="{FF2B5EF4-FFF2-40B4-BE49-F238E27FC236}">
                <a16:creationId xmlns:a16="http://schemas.microsoft.com/office/drawing/2014/main" id="{2E87D276-55D5-7EF5-DF2D-A76AFB4249D6}"/>
              </a:ext>
            </a:extLst>
          </p:cNvPr>
          <p:cNvSpPr txBox="1"/>
          <p:nvPr/>
        </p:nvSpPr>
        <p:spPr>
          <a:xfrm>
            <a:off x="6820056" y="6411645"/>
            <a:ext cx="1485984" cy="152414"/>
          </a:xfrm>
          <a:prstGeom prst="rect">
            <a:avLst/>
          </a:prstGeom>
          <a:no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BB-CASTAR</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番ポ工事依頼</a:t>
            </a:r>
            <a:endParaRPr kumimoji="0"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2" name="テキスト ボックス 291">
            <a:extLst>
              <a:ext uri="{FF2B5EF4-FFF2-40B4-BE49-F238E27FC236}">
                <a16:creationId xmlns:a16="http://schemas.microsoft.com/office/drawing/2014/main" id="{D547ED92-94F0-731C-E083-D6885E4B062D}"/>
              </a:ext>
            </a:extLst>
          </p:cNvPr>
          <p:cNvSpPr txBox="1"/>
          <p:nvPr/>
        </p:nvSpPr>
        <p:spPr>
          <a:xfrm>
            <a:off x="2656384" y="6475221"/>
            <a:ext cx="800219" cy="276999"/>
          </a:xfrm>
          <a:prstGeom prst="rect">
            <a:avLst/>
          </a:prstGeom>
          <a:solidFill>
            <a:schemeClr val="bg1"/>
          </a:solidFill>
        </p:spPr>
        <p:txBody>
          <a:bodyPr wrap="none">
            <a:noAutofit/>
          </a:bodyPr>
          <a:lstStyle/>
          <a:p>
            <a:r>
              <a:rPr kumimoji="0" lang="ja-JP" altLang="en-US" sz="12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（中略）</a:t>
            </a:r>
            <a:endParaRPr lang="ja-JP" altLang="en-US" sz="1200" dirty="0"/>
          </a:p>
        </p:txBody>
      </p:sp>
      <p:sp>
        <p:nvSpPr>
          <p:cNvPr id="293" name="線吹き出し 1 (枠付き) 207">
            <a:extLst>
              <a:ext uri="{FF2B5EF4-FFF2-40B4-BE49-F238E27FC236}">
                <a16:creationId xmlns:a16="http://schemas.microsoft.com/office/drawing/2014/main" id="{72351DA1-5FD6-88B1-1D83-FF1A78C2DDBF}"/>
              </a:ext>
            </a:extLst>
          </p:cNvPr>
          <p:cNvSpPr/>
          <p:nvPr/>
        </p:nvSpPr>
        <p:spPr bwMode="auto">
          <a:xfrm>
            <a:off x="9671842" y="6604145"/>
            <a:ext cx="2846323" cy="791968"/>
          </a:xfrm>
          <a:prstGeom prst="borderCallout1">
            <a:avLst>
              <a:gd name="adj1" fmla="val 44842"/>
              <a:gd name="adj2" fmla="val -3506"/>
              <a:gd name="adj3" fmla="val 30638"/>
              <a:gd name="adj4" fmla="val -21639"/>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effectLst/>
                <a:uLnTx/>
                <a:uFillTx/>
                <a:latin typeface="Meiryo UI"/>
                <a:ea typeface="Meiryo UI"/>
                <a:cs typeface="メイリオ" panose="020B0604030504040204" pitchFamily="50" charset="-128"/>
              </a:rPr>
              <a:t>　・記事欄（</a:t>
            </a:r>
            <a:r>
              <a:rPr kumimoji="0" lang="ja-JP" altLang="en-US" sz="1000" kern="0" dirty="0">
                <a:latin typeface="Meiryo UI"/>
                <a:ea typeface="Meiryo UI"/>
                <a:cs typeface="メイリオ" panose="020B0604030504040204" pitchFamily="50" charset="-128"/>
              </a:rPr>
              <a:t>自</a:t>
            </a:r>
            <a:r>
              <a:rPr kumimoji="0" lang="en-US" altLang="ja-JP" sz="1000" kern="0" dirty="0">
                <a:latin typeface="Meiryo UI"/>
                <a:ea typeface="Meiryo UI"/>
                <a:cs typeface="メイリオ" panose="020B0604030504040204" pitchFamily="50" charset="-128"/>
              </a:rPr>
              <a:t>SO</a:t>
            </a:r>
            <a:r>
              <a:rPr kumimoji="0" lang="ja-JP" altLang="en-US" sz="1000" kern="0" dirty="0">
                <a:latin typeface="Meiryo UI"/>
                <a:ea typeface="Meiryo UI"/>
                <a:cs typeface="メイリオ" panose="020B0604030504040204" pitchFamily="50" charset="-128"/>
              </a:rPr>
              <a:t>情報（記事）／オーダ記事）に</a:t>
            </a:r>
            <a:endParaRPr kumimoji="0" lang="en-US" altLang="ja-JP" sz="1000" kern="0" dirty="0">
              <a:latin typeface="Meiryo UI"/>
              <a:ea typeface="Meiryo UI"/>
              <a:cs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kern="0" dirty="0">
                <a:latin typeface="Meiryo UI"/>
                <a:ea typeface="Meiryo UI"/>
                <a:cs typeface="メイリオ" panose="020B0604030504040204" pitchFamily="50" charset="-128"/>
              </a:rPr>
              <a:t>　　特定文言 </a:t>
            </a:r>
            <a:r>
              <a:rPr kumimoji="0" lang="en-US" altLang="ja-JP" sz="1000" kern="0" dirty="0">
                <a:latin typeface="Meiryo UI"/>
                <a:ea typeface="Meiryo UI"/>
                <a:cs typeface="メイリオ" panose="020B0604030504040204" pitchFamily="50" charset="-128"/>
              </a:rPr>
              <a:t>『</a:t>
            </a:r>
            <a:r>
              <a:rPr kumimoji="0" lang="ja-JP" altLang="en-US" sz="1000" kern="0" dirty="0">
                <a:latin typeface="Meiryo UI"/>
                <a:ea typeface="Meiryo UI"/>
                <a:cs typeface="メイリオ" panose="020B0604030504040204" pitchFamily="50" charset="-128"/>
              </a:rPr>
              <a:t>番ポ</a:t>
            </a:r>
            <a:r>
              <a:rPr kumimoji="0" lang="en-US" altLang="ja-JP" sz="1000" kern="0" dirty="0">
                <a:latin typeface="Meiryo UI"/>
                <a:ea typeface="Meiryo UI"/>
                <a:cs typeface="メイリオ" panose="020B0604030504040204" pitchFamily="50" charset="-128"/>
              </a:rPr>
              <a:t>』</a:t>
            </a:r>
            <a:r>
              <a:rPr kumimoji="0" lang="ja-JP" altLang="en-US" sz="1000" kern="0" dirty="0">
                <a:latin typeface="Meiryo UI"/>
                <a:ea typeface="Meiryo UI"/>
                <a:cs typeface="メイリオ" panose="020B0604030504040204" pitchFamily="50" charset="-128"/>
              </a:rPr>
              <a:t> が存在する場合、番ポ有</a:t>
            </a:r>
            <a:endParaRPr kumimoji="0" lang="en-US" altLang="ja-JP" sz="1000" kern="0" dirty="0">
              <a:latin typeface="Meiryo UI"/>
              <a:ea typeface="Meiryo UI"/>
              <a:cs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kern="0" dirty="0">
                <a:latin typeface="Meiryo UI"/>
                <a:ea typeface="Meiryo UI"/>
                <a:cs typeface="メイリオ" panose="020B0604030504040204" pitchFamily="50" charset="-128"/>
              </a:rPr>
              <a:t>　　としてボタン制御を実施する</a:t>
            </a:r>
            <a:endParaRPr kumimoji="0" lang="en-US" altLang="ja-JP" sz="1000" b="0" i="0" u="none" strike="noStrike" kern="0" cap="none" spc="0" normalizeH="0" baseline="0" noProof="0" dirty="0">
              <a:ln>
                <a:noFill/>
              </a:ln>
              <a:effectLst/>
              <a:uLnTx/>
              <a:uFillTx/>
              <a:latin typeface="Meiryo UI"/>
              <a:ea typeface="Meiryo UI"/>
              <a:cs typeface="メイリオ" panose="020B0604030504040204" pitchFamily="50" charset="-128"/>
            </a:endParaRPr>
          </a:p>
        </p:txBody>
      </p:sp>
      <p:sp>
        <p:nvSpPr>
          <p:cNvPr id="294" name="線吹き出し 1 (枠付き) 207">
            <a:extLst>
              <a:ext uri="{FF2B5EF4-FFF2-40B4-BE49-F238E27FC236}">
                <a16:creationId xmlns:a16="http://schemas.microsoft.com/office/drawing/2014/main" id="{AB693137-5E78-DB7A-32F9-8AE9A662416B}"/>
              </a:ext>
            </a:extLst>
          </p:cNvPr>
          <p:cNvSpPr/>
          <p:nvPr/>
        </p:nvSpPr>
        <p:spPr bwMode="auto">
          <a:xfrm>
            <a:off x="1722666" y="4887573"/>
            <a:ext cx="1857037" cy="322816"/>
          </a:xfrm>
          <a:prstGeom prst="borderCallout1">
            <a:avLst>
              <a:gd name="adj1" fmla="val 47327"/>
              <a:gd name="adj2" fmla="val 104684"/>
              <a:gd name="adj3" fmla="val -42043"/>
              <a:gd name="adj4" fmla="val 164712"/>
            </a:avLst>
          </a:prstGeom>
          <a:solidFill>
            <a:sysClr val="window" lastClr="FFFFFF"/>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effectLst/>
                <a:uLnTx/>
                <a:uFillTx/>
                <a:latin typeface="Meiryo UI"/>
                <a:ea typeface="Meiryo UI"/>
                <a:cs typeface="メイリオ" panose="020B0604030504040204" pitchFamily="50" charset="-128"/>
              </a:rPr>
              <a:t>　番ポ工事有無を記載した記事欄</a:t>
            </a:r>
            <a:endParaRPr kumimoji="0" lang="en-US" altLang="ja-JP" sz="1000" b="0" i="0" u="none" strike="noStrike" kern="0" cap="none" spc="0" normalizeH="0" baseline="0" noProof="0" dirty="0">
              <a:ln>
                <a:noFill/>
              </a:ln>
              <a:effectLst/>
              <a:uLnTx/>
              <a:uFillTx/>
              <a:latin typeface="Meiryo UI"/>
              <a:ea typeface="Meiryo UI"/>
              <a:cs typeface="メイリオ" panose="020B0604030504040204" pitchFamily="50" charset="-128"/>
            </a:endParaRPr>
          </a:p>
        </p:txBody>
      </p:sp>
      <p:grpSp>
        <p:nvGrpSpPr>
          <p:cNvPr id="3" name="グループ化 2">
            <a:extLst>
              <a:ext uri="{FF2B5EF4-FFF2-40B4-BE49-F238E27FC236}">
                <a16:creationId xmlns:a16="http://schemas.microsoft.com/office/drawing/2014/main" id="{532B4AC4-4E6B-1FF1-DDFF-B0FC21251D79}"/>
              </a:ext>
            </a:extLst>
          </p:cNvPr>
          <p:cNvGrpSpPr/>
          <p:nvPr/>
        </p:nvGrpSpPr>
        <p:grpSpPr>
          <a:xfrm>
            <a:off x="9929192" y="2028400"/>
            <a:ext cx="2257209" cy="972000"/>
            <a:chOff x="7556331" y="323186"/>
            <a:chExt cx="2257209" cy="972000"/>
          </a:xfrm>
        </p:grpSpPr>
        <p:sp>
          <p:nvSpPr>
            <p:cNvPr id="6" name="正方形/長方形 5">
              <a:extLst>
                <a:ext uri="{FF2B5EF4-FFF2-40B4-BE49-F238E27FC236}">
                  <a16:creationId xmlns:a16="http://schemas.microsoft.com/office/drawing/2014/main" id="{5BC83CF0-FC12-526E-5AC8-A34042D81D14}"/>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7" name="直線矢印コネクタ 6">
              <a:extLst>
                <a:ext uri="{FF2B5EF4-FFF2-40B4-BE49-F238E27FC236}">
                  <a16:creationId xmlns:a16="http://schemas.microsoft.com/office/drawing/2014/main" id="{C38389E0-911A-A35D-C428-F9A84E15F14A}"/>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テキスト ボックス 7">
              <a:extLst>
                <a:ext uri="{FF2B5EF4-FFF2-40B4-BE49-F238E27FC236}">
                  <a16:creationId xmlns:a16="http://schemas.microsoft.com/office/drawing/2014/main" id="{E0888E06-D620-8AF7-8AAB-5E41136B129C}"/>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9" name="直線矢印コネクタ 8">
              <a:extLst>
                <a:ext uri="{FF2B5EF4-FFF2-40B4-BE49-F238E27FC236}">
                  <a16:creationId xmlns:a16="http://schemas.microsoft.com/office/drawing/2014/main" id="{A12A8E3D-B910-A8B8-33DF-F550E872D8BE}"/>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テキスト ボックス 9">
              <a:extLst>
                <a:ext uri="{FF2B5EF4-FFF2-40B4-BE49-F238E27FC236}">
                  <a16:creationId xmlns:a16="http://schemas.microsoft.com/office/drawing/2014/main" id="{DE68B5BB-E223-66AE-9381-FF7F043DAAE3}"/>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11" name="角丸四角形 68">
              <a:extLst>
                <a:ext uri="{FF2B5EF4-FFF2-40B4-BE49-F238E27FC236}">
                  <a16:creationId xmlns:a16="http://schemas.microsoft.com/office/drawing/2014/main" id="{B22EFDC7-2C81-982F-68F9-9519BA83D340}"/>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12" name="角丸四角形 131">
              <a:extLst>
                <a:ext uri="{FF2B5EF4-FFF2-40B4-BE49-F238E27FC236}">
                  <a16:creationId xmlns:a16="http://schemas.microsoft.com/office/drawing/2014/main" id="{2D1F6A33-EB89-8903-A273-37D0564BA36F}"/>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13" name="テキスト ボックス 12">
              <a:extLst>
                <a:ext uri="{FF2B5EF4-FFF2-40B4-BE49-F238E27FC236}">
                  <a16:creationId xmlns:a16="http://schemas.microsoft.com/office/drawing/2014/main" id="{7C0C9397-7901-25AC-C45C-650EDC615814}"/>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14" name="テキスト ボックス 13">
              <a:extLst>
                <a:ext uri="{FF2B5EF4-FFF2-40B4-BE49-F238E27FC236}">
                  <a16:creationId xmlns:a16="http://schemas.microsoft.com/office/drawing/2014/main" id="{34F7EFE3-B323-2D02-BAE8-455FEE995148}"/>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cxnSp>
        <p:nvCxnSpPr>
          <p:cNvPr id="15" name="直線コネクタ 14">
            <a:extLst>
              <a:ext uri="{FF2B5EF4-FFF2-40B4-BE49-F238E27FC236}">
                <a16:creationId xmlns:a16="http://schemas.microsoft.com/office/drawing/2014/main" id="{186A5232-8273-C584-0B71-F380689F4979}"/>
              </a:ext>
            </a:extLst>
          </p:cNvPr>
          <p:cNvCxnSpPr>
            <a:cxnSpLocks/>
            <a:stCxn id="261" idx="3"/>
          </p:cNvCxnSpPr>
          <p:nvPr/>
        </p:nvCxnSpPr>
        <p:spPr>
          <a:xfrm>
            <a:off x="6175003" y="3823393"/>
            <a:ext cx="3394149" cy="678395"/>
          </a:xfrm>
          <a:prstGeom prst="line">
            <a:avLst/>
          </a:prstGeom>
          <a:ln w="12700">
            <a:solidFill>
              <a:srgbClr val="0000FF"/>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EEAA981D-B6AA-EC3A-B4BE-DDFACAB4B18F}"/>
              </a:ext>
            </a:extLst>
          </p:cNvPr>
          <p:cNvSpPr txBox="1"/>
          <p:nvPr/>
        </p:nvSpPr>
        <p:spPr>
          <a:xfrm>
            <a:off x="6698934" y="3747186"/>
            <a:ext cx="1718419"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情報送信有無：</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有（固定）</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sp>
        <p:nvSpPr>
          <p:cNvPr id="16" name="楕円 15">
            <a:extLst>
              <a:ext uri="{FF2B5EF4-FFF2-40B4-BE49-F238E27FC236}">
                <a16:creationId xmlns:a16="http://schemas.microsoft.com/office/drawing/2014/main" id="{49056FA8-EACC-6652-5D1A-A2471177AA86}"/>
              </a:ext>
            </a:extLst>
          </p:cNvPr>
          <p:cNvSpPr/>
          <p:nvPr/>
        </p:nvSpPr>
        <p:spPr bwMode="auto">
          <a:xfrm>
            <a:off x="9583032" y="6487852"/>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269525324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DE96EC4-F520-0321-07B4-98A3ECBE15D6}"/>
              </a:ext>
            </a:extLst>
          </p:cNvPr>
          <p:cNvSpPr>
            <a:spLocks noGrp="1"/>
          </p:cNvSpPr>
          <p:nvPr>
            <p:ph type="sldNum" sz="quarter" idx="4"/>
          </p:nvPr>
        </p:nvSpPr>
        <p:spPr/>
        <p:txBody>
          <a:bodyPr/>
          <a:lstStyle/>
          <a:p>
            <a:r>
              <a:rPr lang="en-US" altLang="ja-JP"/>
              <a:t>01.3-</a:t>
            </a:r>
            <a:fld id="{4C5E2FD1-144F-442B-9A84-40AAF03513A2}" type="slidenum">
              <a:rPr lang="en-US" altLang="ja-JP" smtClean="0"/>
              <a:pPr/>
              <a:t>5</a:t>
            </a:fld>
            <a:endParaRPr lang="en-US" altLang="ja-JP" dirty="0"/>
          </a:p>
        </p:txBody>
      </p:sp>
      <p:sp>
        <p:nvSpPr>
          <p:cNvPr id="4" name="コンテンツ プレースホルダー 5">
            <a:extLst>
              <a:ext uri="{FF2B5EF4-FFF2-40B4-BE49-F238E27FC236}">
                <a16:creationId xmlns:a16="http://schemas.microsoft.com/office/drawing/2014/main" id="{C402DD86-C05B-ADDA-D986-2C8D97F0F7F8}"/>
              </a:ext>
            </a:extLst>
          </p:cNvPr>
          <p:cNvSpPr>
            <a:spLocks noGrp="1"/>
          </p:cNvSpPr>
          <p:nvPr>
            <p:ph sz="quarter" idx="10"/>
          </p:nvPr>
        </p:nvSpPr>
        <p:spPr>
          <a:xfrm>
            <a:off x="190110" y="660139"/>
            <a:ext cx="12456000" cy="1437345"/>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２</a:t>
            </a:r>
            <a:r>
              <a:rPr lang="ja-JP" altLang="en-US" sz="1050" u="sng" dirty="0">
                <a:latin typeface="+mn-ea"/>
                <a:ea typeface="+mn-ea"/>
                <a:cs typeface="Meiryo UI" panose="020B0604030504040204" pitchFamily="50" charset="-128"/>
              </a:rPr>
              <a:t>／２１）</a:t>
            </a:r>
          </a:p>
          <a:p>
            <a:pPr algn="l" fontAlgn="auto">
              <a:spcBef>
                <a:spcPts val="0"/>
              </a:spcBef>
              <a:spcAft>
                <a:spcPts val="0"/>
              </a:spcAft>
              <a:defRPr/>
            </a:pPr>
            <a:r>
              <a:rPr lang="ja-JP" altLang="en-US" dirty="0">
                <a:latin typeface="+mn-ea"/>
              </a:rPr>
              <a:t>　</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sng" strike="noStrike" kern="1200" cap="none" spc="0" normalizeH="0" baseline="0" noProof="0" dirty="0">
                <a:ln>
                  <a:noFill/>
                </a:ln>
                <a:effectLst/>
                <a:uLnTx/>
                <a:uFillTx/>
                <a:latin typeface="+mn-ea"/>
                <a:ea typeface="+mn-ea"/>
                <a:cs typeface="Meiryo UI" panose="020B0604030504040204" pitchFamily="50" charset="-128"/>
              </a:rPr>
              <a:t>ひかり電話ポートイン：有派遣工事</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】【A】</a:t>
            </a:r>
            <a:r>
              <a:rPr lang="ja-JP" altLang="en-US" dirty="0">
                <a:latin typeface="+mn-ea"/>
              </a:rPr>
              <a:t>ＳＯ情報確認</a:t>
            </a:r>
            <a:r>
              <a:rPr lang="en-US" altLang="ja-JP" dirty="0">
                <a:latin typeface="+mn-ea"/>
              </a:rPr>
              <a:t>―</a:t>
            </a:r>
            <a:r>
              <a:rPr lang="ja-JP" altLang="en-US" dirty="0">
                <a:latin typeface="+mn-ea"/>
              </a:rPr>
              <a:t>ひかり電話画面に以下の変更を行う</a:t>
            </a:r>
          </a:p>
          <a:p>
            <a:pPr algn="l" fontAlgn="auto">
              <a:spcBef>
                <a:spcPts val="0"/>
              </a:spcBef>
              <a:spcAft>
                <a:spcPts val="0"/>
              </a:spcAft>
              <a:defRPr/>
            </a:pPr>
            <a:r>
              <a:rPr lang="ja-JP" altLang="en-US" dirty="0">
                <a:latin typeface="+mn-ea"/>
              </a:rPr>
              <a:t>　</a:t>
            </a:r>
            <a:r>
              <a:rPr lang="ja-JP" altLang="en-US" sz="1050" dirty="0">
                <a:latin typeface="+mn-ea"/>
                <a:ea typeface="+mn-ea"/>
              </a:rPr>
              <a:t>・番ポ自動工事結果参照ボタンを追加し、番ポ自動工事結果参照画面への遷移を可能とする</a:t>
            </a:r>
            <a:endParaRPr lang="en-US" altLang="ja-JP" sz="1050" dirty="0">
              <a:latin typeface="+mn-ea"/>
              <a:ea typeface="+mn-ea"/>
            </a:endParaRPr>
          </a:p>
          <a:p>
            <a:pPr fontAlgn="auto">
              <a:spcBef>
                <a:spcPts val="0"/>
              </a:spcBef>
              <a:spcAft>
                <a:spcPts val="0"/>
              </a:spcAft>
              <a:defRPr/>
            </a:pPr>
            <a:r>
              <a:rPr lang="ja-JP" altLang="en-US" dirty="0">
                <a:latin typeface="+mn-ea"/>
              </a:rPr>
              <a:t>　</a:t>
            </a:r>
            <a:r>
              <a:rPr lang="en-US" altLang="ja-JP" u="sng" dirty="0">
                <a:latin typeface="+mn-ea"/>
              </a:rPr>
              <a:t>【</a:t>
            </a:r>
            <a:r>
              <a:rPr lang="ja-JP" altLang="en-US" u="sng" dirty="0">
                <a:latin typeface="+mn-ea"/>
              </a:rPr>
              <a:t>ひかり電話ポートイン：有派遣工事、メタル電話ポートイン</a:t>
            </a:r>
            <a:r>
              <a:rPr lang="en-US" altLang="ja-JP" u="sng" dirty="0">
                <a:latin typeface="+mn-ea"/>
              </a:rPr>
              <a:t>】</a:t>
            </a:r>
            <a:endParaRPr lang="ja-JP" altLang="en-US" sz="1050" dirty="0">
              <a:latin typeface="+mn-ea"/>
              <a:ea typeface="+mn-ea"/>
            </a:endParaRPr>
          </a:p>
          <a:p>
            <a:pPr algn="l" fontAlgn="auto">
              <a:spcBef>
                <a:spcPts val="0"/>
              </a:spcBef>
              <a:spcAft>
                <a:spcPts val="0"/>
              </a:spcAft>
              <a:defRPr/>
            </a:pPr>
            <a:r>
              <a:rPr lang="ja-JP" altLang="en-US" sz="1050" dirty="0">
                <a:latin typeface="+mn-ea"/>
                <a:ea typeface="+mn-ea"/>
              </a:rPr>
              <a:t>　</a:t>
            </a:r>
            <a:r>
              <a:rPr lang="en-US" altLang="ja-JP" sz="1050" dirty="0">
                <a:latin typeface="+mn-ea"/>
                <a:ea typeface="+mn-ea"/>
              </a:rPr>
              <a:t>【</a:t>
            </a:r>
            <a:r>
              <a:rPr lang="ja-JP" altLang="en-US" sz="1050" dirty="0">
                <a:latin typeface="+mn-ea"/>
                <a:ea typeface="+mn-ea"/>
              </a:rPr>
              <a:t>ウ</a:t>
            </a:r>
            <a:r>
              <a:rPr lang="en-US" altLang="ja-JP" sz="1050" dirty="0">
                <a:latin typeface="+mn-ea"/>
                <a:ea typeface="+mn-ea"/>
              </a:rPr>
              <a:t>】【</a:t>
            </a:r>
            <a:r>
              <a:rPr lang="ja-JP" altLang="en-US" sz="1050" dirty="0">
                <a:latin typeface="+mn-ea"/>
                <a:ea typeface="+mn-ea"/>
              </a:rPr>
              <a:t>カ</a:t>
            </a:r>
            <a:r>
              <a:rPr lang="en-US" altLang="ja-JP" sz="1050" dirty="0">
                <a:latin typeface="+mn-ea"/>
                <a:ea typeface="+mn-ea"/>
              </a:rPr>
              <a:t>】【F】</a:t>
            </a:r>
            <a:r>
              <a:rPr lang="ja-JP" altLang="en-US" sz="1050" dirty="0">
                <a:latin typeface="+mn-ea"/>
                <a:ea typeface="+mn-ea"/>
              </a:rPr>
              <a:t>番ポ自動工事結果参照画面、電話番号表示画面を新規に追加し、</a:t>
            </a:r>
            <a:r>
              <a:rPr lang="en-US" altLang="ja-JP" sz="1050" dirty="0">
                <a:latin typeface="+mn-ea"/>
                <a:ea typeface="+mn-ea"/>
              </a:rPr>
              <a:t>BB-CASTAR</a:t>
            </a:r>
            <a:r>
              <a:rPr lang="ja-JP" altLang="en-US" sz="1050" dirty="0">
                <a:latin typeface="+mn-ea"/>
                <a:ea typeface="+mn-ea"/>
              </a:rPr>
              <a:t>から受信した着信試験用の電話番号、番号取得事業者の連絡先情報等、番ポ工事結果の全件表示を可能とする（最大</a:t>
            </a:r>
            <a:r>
              <a:rPr lang="en-US" altLang="ja-JP" sz="1050" dirty="0">
                <a:latin typeface="+mn-ea"/>
                <a:ea typeface="+mn-ea"/>
              </a:rPr>
              <a:t>300</a:t>
            </a:r>
            <a:r>
              <a:rPr lang="ja-JP" altLang="en-US" sz="1050" dirty="0">
                <a:latin typeface="+mn-ea"/>
                <a:ea typeface="+mn-ea"/>
              </a:rPr>
              <a:t>電番）</a:t>
            </a:r>
            <a:endParaRPr lang="en-US" altLang="ja-JP" sz="1050" dirty="0">
              <a:latin typeface="+mn-ea"/>
              <a:ea typeface="+mn-ea"/>
            </a:endParaRPr>
          </a:p>
          <a:p>
            <a:pPr algn="l" fontAlgn="auto">
              <a:spcBef>
                <a:spcPts val="0"/>
              </a:spcBef>
              <a:spcAft>
                <a:spcPts val="0"/>
              </a:spcAft>
              <a:defRPr/>
            </a:pPr>
            <a:r>
              <a:rPr lang="ja-JP" altLang="en-US" dirty="0">
                <a:latin typeface="+mn-ea"/>
                <a:ea typeface="+mn-ea"/>
              </a:rPr>
              <a:t>　　番ポ自動工事結果参照画面、電話番号表示画面の画面遷移を以下に示す</a:t>
            </a:r>
            <a:endParaRPr lang="ja-JP" altLang="en-US" sz="1050" dirty="0">
              <a:latin typeface="+mn-ea"/>
              <a:ea typeface="+mn-ea"/>
            </a:endParaRPr>
          </a:p>
          <a:p>
            <a:endParaRPr lang="en-US" altLang="ja-JP" dirty="0">
              <a:latin typeface="+mn-ea"/>
            </a:endParaRPr>
          </a:p>
        </p:txBody>
      </p:sp>
      <p:graphicFrame>
        <p:nvGraphicFramePr>
          <p:cNvPr id="5" name="表 4">
            <a:extLst>
              <a:ext uri="{FF2B5EF4-FFF2-40B4-BE49-F238E27FC236}">
                <a16:creationId xmlns:a16="http://schemas.microsoft.com/office/drawing/2014/main" id="{23129962-9B63-7E37-5EAF-D8AFED9822F8}"/>
              </a:ext>
            </a:extLst>
          </p:cNvPr>
          <p:cNvGraphicFramePr>
            <a:graphicFrameLocks noGrp="1"/>
          </p:cNvGraphicFramePr>
          <p:nvPr>
            <p:extLst>
              <p:ext uri="{D42A27DB-BD31-4B8C-83A1-F6EECF244321}">
                <p14:modId xmlns:p14="http://schemas.microsoft.com/office/powerpoint/2010/main" val="2080093829"/>
              </p:ext>
            </p:extLst>
          </p:nvPr>
        </p:nvGraphicFramePr>
        <p:xfrm>
          <a:off x="2107760" y="4600516"/>
          <a:ext cx="1440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p>
                      <a:r>
                        <a:rPr kumimoji="1" lang="en-US" altLang="ja-JP" sz="1000" b="0" i="0" baseline="0" dirty="0">
                          <a:solidFill>
                            <a:schemeClr val="tx1"/>
                          </a:solidFill>
                        </a:rPr>
                        <a:t>1</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0" i="0" baseline="0" dirty="0">
                          <a:solidFill>
                            <a:schemeClr val="tx1"/>
                          </a:solidFill>
                        </a:rPr>
                        <a:t>既存画面</a:t>
                      </a:r>
                      <a:endParaRPr kumimoji="1" lang="en-US" altLang="ja-JP"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ja-JP" altLang="en-US" sz="1000" b="0" i="0" baseline="0" dirty="0">
                          <a:solidFill>
                            <a:schemeClr val="tx1"/>
                          </a:solidFill>
                        </a:rPr>
                        <a:t>オーダ処理</a:t>
                      </a:r>
                      <a:endParaRPr kumimoji="1" lang="en-US" altLang="ja-JP" sz="1000" b="0" i="0" baseline="0" dirty="0">
                        <a:solidFill>
                          <a:schemeClr val="tx1"/>
                        </a:solidFill>
                      </a:endParaRPr>
                    </a:p>
                    <a:p>
                      <a:pPr algn="ctr"/>
                      <a:r>
                        <a:rPr kumimoji="1" lang="ja-JP" altLang="en-US" sz="1000" b="0" i="0" baseline="0" dirty="0">
                          <a:solidFill>
                            <a:schemeClr val="tx1"/>
                          </a:solidFill>
                        </a:rPr>
                        <a:t>サブメニュー画面</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cxnSp>
        <p:nvCxnSpPr>
          <p:cNvPr id="6" name="直線矢印コネクタ 5">
            <a:extLst>
              <a:ext uri="{FF2B5EF4-FFF2-40B4-BE49-F238E27FC236}">
                <a16:creationId xmlns:a16="http://schemas.microsoft.com/office/drawing/2014/main" id="{72A81EA9-833E-2813-5168-14024A1824C1}"/>
              </a:ext>
            </a:extLst>
          </p:cNvPr>
          <p:cNvCxnSpPr>
            <a:stCxn id="5" idx="3"/>
            <a:endCxn id="8" idx="1"/>
          </p:cNvCxnSpPr>
          <p:nvPr/>
        </p:nvCxnSpPr>
        <p:spPr>
          <a:xfrm>
            <a:off x="3547760" y="4928716"/>
            <a:ext cx="1050330" cy="0"/>
          </a:xfrm>
          <a:prstGeom prst="straightConnector1">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DAFA0A91-5BD5-7377-0929-E2FBF5F74D02}"/>
              </a:ext>
            </a:extLst>
          </p:cNvPr>
          <p:cNvSpPr txBox="1"/>
          <p:nvPr/>
        </p:nvSpPr>
        <p:spPr>
          <a:xfrm>
            <a:off x="3665025" y="5012453"/>
            <a:ext cx="828000" cy="152414"/>
          </a:xfrm>
          <a:prstGeom prst="rect">
            <a:avLst/>
          </a:prstGeom>
          <a:solidFill>
            <a:schemeClr val="bg1"/>
          </a:solidFill>
        </p:spPr>
        <p:txBody>
          <a:bodyPr wrap="square" lIns="0" tIns="0" rIns="0" bIns="0" rtlCol="0">
            <a:sp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eiryo UI"/>
                <a:cs typeface="+mn-cs"/>
              </a:rPr>
              <a:t>[</a:t>
            </a:r>
            <a:r>
              <a:rPr lang="en-US" altLang="ja-JP" sz="1000" dirty="0">
                <a:solidFill>
                  <a:prstClr val="black"/>
                </a:solidFill>
                <a:latin typeface="Meiryo UI"/>
                <a:ea typeface="Meiryo UI"/>
              </a:rPr>
              <a:t>SO</a:t>
            </a:r>
            <a:r>
              <a:rPr lang="ja-JP" altLang="en-US" sz="1000" dirty="0">
                <a:solidFill>
                  <a:prstClr val="black"/>
                </a:solidFill>
                <a:latin typeface="Meiryo UI"/>
                <a:ea typeface="Meiryo UI"/>
              </a:rPr>
              <a:t>情報確認</a:t>
            </a:r>
            <a:r>
              <a:rPr kumimoji="1" lang="en-US" altLang="ja-JP" sz="1000" b="0" i="0" u="none" strike="noStrike" kern="1200" cap="none" spc="0" normalizeH="0" baseline="0" noProof="0" dirty="0">
                <a:ln>
                  <a:noFill/>
                </a:ln>
                <a:solidFill>
                  <a:prstClr val="black"/>
                </a:solidFill>
                <a:effectLst/>
                <a:uLnTx/>
                <a:uFillTx/>
                <a:latin typeface="Meiryo UI"/>
                <a:ea typeface="Meiryo UI"/>
                <a:cs typeface="+mn-cs"/>
              </a:rPr>
              <a:t>]</a:t>
            </a:r>
            <a:endParaRPr kumimoji="1" lang="ja-JP" altLang="en-US" sz="1000" b="0" i="0" u="none" strike="noStrike" kern="1200" cap="none" spc="0" normalizeH="0" baseline="0" noProof="0" dirty="0">
              <a:ln>
                <a:noFill/>
              </a:ln>
              <a:solidFill>
                <a:prstClr val="black"/>
              </a:solidFill>
              <a:effectLst/>
              <a:uLnTx/>
              <a:uFillTx/>
              <a:latin typeface="Meiryo UI"/>
              <a:ea typeface="Meiryo UI"/>
              <a:cs typeface="+mn-cs"/>
            </a:endParaRPr>
          </a:p>
        </p:txBody>
      </p:sp>
      <p:graphicFrame>
        <p:nvGraphicFramePr>
          <p:cNvPr id="8" name="表 7">
            <a:extLst>
              <a:ext uri="{FF2B5EF4-FFF2-40B4-BE49-F238E27FC236}">
                <a16:creationId xmlns:a16="http://schemas.microsoft.com/office/drawing/2014/main" id="{FC20B664-7913-B2CB-A1AE-1672A3B7A80E}"/>
              </a:ext>
            </a:extLst>
          </p:cNvPr>
          <p:cNvGraphicFramePr>
            <a:graphicFrameLocks noGrp="1"/>
          </p:cNvGraphicFramePr>
          <p:nvPr>
            <p:extLst>
              <p:ext uri="{D42A27DB-BD31-4B8C-83A1-F6EECF244321}">
                <p14:modId xmlns:p14="http://schemas.microsoft.com/office/powerpoint/2010/main" val="1008873961"/>
              </p:ext>
            </p:extLst>
          </p:nvPr>
        </p:nvGraphicFramePr>
        <p:xfrm>
          <a:off x="4598090" y="4600516"/>
          <a:ext cx="1440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p>
                      <a:r>
                        <a:rPr kumimoji="1" lang="en-US" altLang="ja-JP" sz="1000" b="0" i="0" baseline="0" dirty="0">
                          <a:solidFill>
                            <a:schemeClr val="tx1"/>
                          </a:solidFill>
                        </a:rPr>
                        <a:t>2</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0" i="0" baseline="0" dirty="0">
                          <a:solidFill>
                            <a:schemeClr val="tx1"/>
                          </a:solidFill>
                        </a:rPr>
                        <a:t>既存画面</a:t>
                      </a:r>
                      <a:endParaRPr kumimoji="1" lang="en-US" altLang="ja-JP"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en-US" altLang="ja-JP" sz="1000" b="0" i="0" baseline="0" dirty="0">
                          <a:solidFill>
                            <a:schemeClr val="tx1"/>
                          </a:solidFill>
                        </a:rPr>
                        <a:t>SO</a:t>
                      </a:r>
                      <a:r>
                        <a:rPr kumimoji="1" lang="ja-JP" altLang="en-US" sz="1000" b="0" i="0" baseline="0" dirty="0">
                          <a:solidFill>
                            <a:schemeClr val="tx1"/>
                          </a:solidFill>
                        </a:rPr>
                        <a:t>情報確認ー</a:t>
                      </a:r>
                      <a:endParaRPr kumimoji="1" lang="en-US" altLang="ja-JP" sz="1000" b="0" i="0" baseline="0" dirty="0">
                        <a:solidFill>
                          <a:schemeClr val="tx1"/>
                        </a:solidFill>
                      </a:endParaRPr>
                    </a:p>
                    <a:p>
                      <a:pPr algn="ctr"/>
                      <a:r>
                        <a:rPr kumimoji="1" lang="ja-JP" altLang="en-US" sz="1000" b="0" i="0" baseline="0" dirty="0">
                          <a:solidFill>
                            <a:schemeClr val="tx1"/>
                          </a:solidFill>
                        </a:rPr>
                        <a:t>ひかり電話画面</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graphicFrame>
        <p:nvGraphicFramePr>
          <p:cNvPr id="9" name="表 8">
            <a:extLst>
              <a:ext uri="{FF2B5EF4-FFF2-40B4-BE49-F238E27FC236}">
                <a16:creationId xmlns:a16="http://schemas.microsoft.com/office/drawing/2014/main" id="{7E1ADA1D-BDDF-C7A7-5527-7A6685A3EB6F}"/>
              </a:ext>
            </a:extLst>
          </p:cNvPr>
          <p:cNvGraphicFramePr>
            <a:graphicFrameLocks noGrp="1"/>
          </p:cNvGraphicFramePr>
          <p:nvPr>
            <p:extLst>
              <p:ext uri="{D42A27DB-BD31-4B8C-83A1-F6EECF244321}">
                <p14:modId xmlns:p14="http://schemas.microsoft.com/office/powerpoint/2010/main" val="3061571321"/>
              </p:ext>
            </p:extLst>
          </p:nvPr>
        </p:nvGraphicFramePr>
        <p:xfrm>
          <a:off x="7088420" y="4600516"/>
          <a:ext cx="1440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p>
                      <a:r>
                        <a:rPr kumimoji="1" lang="en-US" altLang="ja-JP" sz="1000" b="0" i="0" baseline="0" dirty="0">
                          <a:solidFill>
                            <a:srgbClr val="0000FF"/>
                          </a:solidFill>
                        </a:rPr>
                        <a:t>3</a:t>
                      </a:r>
                      <a:endParaRPr kumimoji="1" lang="ja-JP" altLang="en-US" sz="1000" b="0" i="0" baseline="0" dirty="0">
                        <a:solidFill>
                          <a:srgbClr val="0000FF"/>
                        </a:solidFill>
                      </a:endParaRP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noFill/>
                  </a:tcPr>
                </a:tc>
                <a:tc>
                  <a:txBody>
                    <a:bodyPr/>
                    <a:lstStyle/>
                    <a:p>
                      <a:r>
                        <a:rPr kumimoji="1" lang="ja-JP" altLang="en-US" sz="1000" b="0" i="0" baseline="0" dirty="0">
                          <a:solidFill>
                            <a:srgbClr val="0000FF"/>
                          </a:solidFill>
                        </a:rPr>
                        <a:t>新規画面</a:t>
                      </a:r>
                      <a:r>
                        <a:rPr kumimoji="1" lang="en-US" altLang="ja-JP" sz="1000" b="0" i="0" baseline="0" dirty="0">
                          <a:solidFill>
                            <a:srgbClr val="0000FF"/>
                          </a:solidFill>
                        </a:rPr>
                        <a:t>*1</a:t>
                      </a: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ja-JP" altLang="en-US" sz="1000" b="0" i="0" baseline="0" dirty="0">
                          <a:solidFill>
                            <a:srgbClr val="0000FF"/>
                          </a:solidFill>
                        </a:rPr>
                        <a:t>番ポ自動工事結果参照画面</a:t>
                      </a:r>
                    </a:p>
                  </a:txBody>
                  <a:tcPr marL="36000" marR="36000" marT="36000" marB="36000" anchor="ctr">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graphicFrame>
        <p:nvGraphicFramePr>
          <p:cNvPr id="10" name="表 9">
            <a:extLst>
              <a:ext uri="{FF2B5EF4-FFF2-40B4-BE49-F238E27FC236}">
                <a16:creationId xmlns:a16="http://schemas.microsoft.com/office/drawing/2014/main" id="{15B58B95-8203-B515-F6D3-0B44EA6769AF}"/>
              </a:ext>
            </a:extLst>
          </p:cNvPr>
          <p:cNvGraphicFramePr>
            <a:graphicFrameLocks noGrp="1"/>
          </p:cNvGraphicFramePr>
          <p:nvPr>
            <p:extLst>
              <p:ext uri="{D42A27DB-BD31-4B8C-83A1-F6EECF244321}">
                <p14:modId xmlns:p14="http://schemas.microsoft.com/office/powerpoint/2010/main" val="1393774028"/>
              </p:ext>
            </p:extLst>
          </p:nvPr>
        </p:nvGraphicFramePr>
        <p:xfrm>
          <a:off x="9578750" y="4600516"/>
          <a:ext cx="1440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p>
                      <a:r>
                        <a:rPr kumimoji="1" lang="en-US" altLang="ja-JP" sz="1000" b="0" i="0" baseline="0" dirty="0">
                          <a:solidFill>
                            <a:srgbClr val="0000FF"/>
                          </a:solidFill>
                        </a:rPr>
                        <a:t>4</a:t>
                      </a:r>
                      <a:endParaRPr kumimoji="1" lang="ja-JP" altLang="en-US" sz="1000" b="0" i="0" baseline="0" dirty="0">
                        <a:solidFill>
                          <a:srgbClr val="0000FF"/>
                        </a:solidFill>
                      </a:endParaRP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noFill/>
                  </a:tcPr>
                </a:tc>
                <a:tc>
                  <a:txBody>
                    <a:bodyPr/>
                    <a:lstStyle/>
                    <a:p>
                      <a:r>
                        <a:rPr kumimoji="1" lang="ja-JP" altLang="en-US" sz="1000" b="0" i="0" baseline="0" dirty="0">
                          <a:solidFill>
                            <a:srgbClr val="0000FF"/>
                          </a:solidFill>
                        </a:rPr>
                        <a:t>新規画面</a:t>
                      </a:r>
                      <a:r>
                        <a:rPr kumimoji="1" lang="en-US" altLang="ja-JP" sz="1000" b="0" i="0" baseline="0" dirty="0">
                          <a:solidFill>
                            <a:srgbClr val="0000FF"/>
                          </a:solidFill>
                        </a:rPr>
                        <a:t>*1</a:t>
                      </a: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ja-JP" altLang="en-US" sz="1000" b="0" i="0" baseline="0" dirty="0">
                          <a:solidFill>
                            <a:srgbClr val="0000FF"/>
                          </a:solidFill>
                        </a:rPr>
                        <a:t>電話番号表示画面</a:t>
                      </a:r>
                    </a:p>
                  </a:txBody>
                  <a:tcPr marL="36000" marR="36000" marT="36000" marB="36000" anchor="ctr">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cxnSp>
        <p:nvCxnSpPr>
          <p:cNvPr id="11" name="直線矢印コネクタ 10">
            <a:extLst>
              <a:ext uri="{FF2B5EF4-FFF2-40B4-BE49-F238E27FC236}">
                <a16:creationId xmlns:a16="http://schemas.microsoft.com/office/drawing/2014/main" id="{63436E54-52EA-75E1-0855-A3364B433E66}"/>
              </a:ext>
            </a:extLst>
          </p:cNvPr>
          <p:cNvCxnSpPr>
            <a:stCxn id="8" idx="3"/>
            <a:endCxn id="9" idx="1"/>
          </p:cNvCxnSpPr>
          <p:nvPr/>
        </p:nvCxnSpPr>
        <p:spPr>
          <a:xfrm>
            <a:off x="6038090" y="4928716"/>
            <a:ext cx="1050330" cy="0"/>
          </a:xfrm>
          <a:prstGeom prst="straightConnector1">
            <a:avLst/>
          </a:prstGeom>
          <a:ln w="254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204119AE-A16F-20EC-EFF4-F249DCA0816B}"/>
              </a:ext>
            </a:extLst>
          </p:cNvPr>
          <p:cNvCxnSpPr>
            <a:stCxn id="9" idx="3"/>
            <a:endCxn id="10" idx="1"/>
          </p:cNvCxnSpPr>
          <p:nvPr/>
        </p:nvCxnSpPr>
        <p:spPr>
          <a:xfrm>
            <a:off x="8528420" y="4928716"/>
            <a:ext cx="1050330" cy="0"/>
          </a:xfrm>
          <a:prstGeom prst="straightConnector1">
            <a:avLst/>
          </a:prstGeom>
          <a:ln w="254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D84DF627-531F-EE58-5FD9-FC11D1951F21}"/>
              </a:ext>
            </a:extLst>
          </p:cNvPr>
          <p:cNvSpPr txBox="1"/>
          <p:nvPr/>
        </p:nvSpPr>
        <p:spPr>
          <a:xfrm>
            <a:off x="6134952" y="5012453"/>
            <a:ext cx="895921" cy="321691"/>
          </a:xfrm>
          <a:prstGeom prst="rect">
            <a:avLst/>
          </a:prstGeom>
          <a:solidFill>
            <a:schemeClr val="bg1"/>
          </a:solidFill>
        </p:spPr>
        <p:txBody>
          <a:bodyPr wrap="square" lIns="0" tIns="0" rIns="0" bIns="0" rtlCol="0">
            <a:spAutoFit/>
          </a:bodyPr>
          <a:lstStyle/>
          <a:p>
            <a:pPr lvl="0">
              <a:lnSpc>
                <a:spcPct val="110000"/>
              </a:lnSpc>
              <a:defRPr/>
            </a:pPr>
            <a:r>
              <a:rPr kumimoji="1" lang="en-US" altLang="ja-JP" sz="1000" b="0" i="0" u="none" strike="noStrike" kern="1200" cap="none" spc="0" normalizeH="0" baseline="0" noProof="0" dirty="0">
                <a:ln>
                  <a:noFill/>
                </a:ln>
                <a:solidFill>
                  <a:srgbClr val="0000FF"/>
                </a:solidFill>
                <a:effectLst/>
                <a:uLnTx/>
                <a:uFillTx/>
                <a:latin typeface="Meiryo UI"/>
                <a:ea typeface="Meiryo UI"/>
                <a:cs typeface="+mn-cs"/>
              </a:rPr>
              <a:t>[</a:t>
            </a:r>
            <a:r>
              <a:rPr lang="ja-JP" altLang="en-US" sz="1000" dirty="0">
                <a:solidFill>
                  <a:srgbClr val="0000FF"/>
                </a:solidFill>
                <a:latin typeface="Meiryo UI"/>
                <a:ea typeface="Meiryo UI"/>
              </a:rPr>
              <a:t>番ポ自動工事結果参照</a:t>
            </a:r>
            <a:r>
              <a:rPr kumimoji="1" lang="en-US" altLang="ja-JP" sz="1000" b="0" i="0" u="none" strike="noStrike" kern="1200" cap="none" spc="0" normalizeH="0" baseline="0" noProof="0" dirty="0">
                <a:ln>
                  <a:noFill/>
                </a:ln>
                <a:solidFill>
                  <a:srgbClr val="0000FF"/>
                </a:solidFill>
                <a:effectLst/>
                <a:uLnTx/>
                <a:uFillTx/>
                <a:latin typeface="Meiryo UI"/>
                <a:ea typeface="Meiryo UI"/>
                <a:cs typeface="+mn-cs"/>
              </a:rPr>
              <a:t>]</a:t>
            </a:r>
            <a:endParaRPr kumimoji="1" lang="ja-JP" altLang="en-US" sz="1000" b="0" i="0" u="none" strike="noStrike" kern="1200" cap="none" spc="0" normalizeH="0" baseline="0" noProof="0" dirty="0">
              <a:ln>
                <a:noFill/>
              </a:ln>
              <a:solidFill>
                <a:srgbClr val="0000FF"/>
              </a:solidFill>
              <a:effectLst/>
              <a:uLnTx/>
              <a:uFillTx/>
              <a:latin typeface="Meiryo UI"/>
              <a:ea typeface="Meiryo UI"/>
              <a:cs typeface="+mn-cs"/>
            </a:endParaRPr>
          </a:p>
        </p:txBody>
      </p:sp>
      <p:sp>
        <p:nvSpPr>
          <p:cNvPr id="14" name="テキスト ボックス 13">
            <a:extLst>
              <a:ext uri="{FF2B5EF4-FFF2-40B4-BE49-F238E27FC236}">
                <a16:creationId xmlns:a16="http://schemas.microsoft.com/office/drawing/2014/main" id="{787EE1DF-438D-DE29-803B-25BDAD2F10FF}"/>
              </a:ext>
            </a:extLst>
          </p:cNvPr>
          <p:cNvSpPr txBox="1"/>
          <p:nvPr/>
        </p:nvSpPr>
        <p:spPr>
          <a:xfrm>
            <a:off x="8615575" y="5012453"/>
            <a:ext cx="828000" cy="152414"/>
          </a:xfrm>
          <a:prstGeom prst="rect">
            <a:avLst/>
          </a:prstGeom>
          <a:solidFill>
            <a:schemeClr val="bg1"/>
          </a:solidFill>
        </p:spPr>
        <p:txBody>
          <a:bodyPr wrap="square" lIns="0" tIns="0" rIns="0" bIns="0" rtlCol="0">
            <a:spAutoFit/>
          </a:bodyPr>
          <a:lstStyle/>
          <a:p>
            <a:pPr lvl="0">
              <a:lnSpc>
                <a:spcPct val="110000"/>
              </a:lnSpc>
              <a:defRPr/>
            </a:pPr>
            <a:r>
              <a:rPr kumimoji="1" lang="en-US" altLang="ja-JP" sz="1000" b="0" i="0" u="none" strike="noStrike" kern="1200" cap="none" spc="0" normalizeH="0" baseline="0" noProof="0" dirty="0">
                <a:ln>
                  <a:noFill/>
                </a:ln>
                <a:solidFill>
                  <a:srgbClr val="0000FF"/>
                </a:solidFill>
                <a:effectLst/>
                <a:uLnTx/>
                <a:uFillTx/>
                <a:latin typeface="Meiryo UI"/>
                <a:ea typeface="Meiryo UI"/>
                <a:cs typeface="+mn-cs"/>
              </a:rPr>
              <a:t>[</a:t>
            </a:r>
            <a:r>
              <a:rPr lang="ja-JP" altLang="en-US" sz="1000" dirty="0">
                <a:solidFill>
                  <a:srgbClr val="0000FF"/>
                </a:solidFill>
                <a:latin typeface="Meiryo UI"/>
                <a:ea typeface="Meiryo UI"/>
              </a:rPr>
              <a:t>電話番号</a:t>
            </a:r>
            <a:r>
              <a:rPr kumimoji="1" lang="en-US" altLang="ja-JP" sz="1000" b="0" i="0" u="none" strike="noStrike" kern="1200" cap="none" spc="0" normalizeH="0" baseline="0" noProof="0" dirty="0">
                <a:ln>
                  <a:noFill/>
                </a:ln>
                <a:solidFill>
                  <a:srgbClr val="0000FF"/>
                </a:solidFill>
                <a:effectLst/>
                <a:uLnTx/>
                <a:uFillTx/>
                <a:latin typeface="Meiryo UI"/>
                <a:ea typeface="Meiryo UI"/>
                <a:cs typeface="+mn-cs"/>
              </a:rPr>
              <a:t>]</a:t>
            </a:r>
            <a:endParaRPr kumimoji="1" lang="ja-JP" altLang="en-US" sz="1000" b="0" i="0" u="none" strike="noStrike" kern="1200" cap="none" spc="0" normalizeH="0" baseline="0" noProof="0" dirty="0">
              <a:ln>
                <a:noFill/>
              </a:ln>
              <a:solidFill>
                <a:srgbClr val="0000FF"/>
              </a:solidFill>
              <a:effectLst/>
              <a:uLnTx/>
              <a:uFillTx/>
              <a:latin typeface="Meiryo UI"/>
              <a:ea typeface="Meiryo UI"/>
              <a:cs typeface="+mn-cs"/>
            </a:endParaRPr>
          </a:p>
        </p:txBody>
      </p:sp>
      <p:cxnSp>
        <p:nvCxnSpPr>
          <p:cNvPr id="15" name="カギ線コネクタ 62">
            <a:extLst>
              <a:ext uri="{FF2B5EF4-FFF2-40B4-BE49-F238E27FC236}">
                <a16:creationId xmlns:a16="http://schemas.microsoft.com/office/drawing/2014/main" id="{D0267890-9244-3B1B-EB7F-B6ABDF46A6EB}"/>
              </a:ext>
            </a:extLst>
          </p:cNvPr>
          <p:cNvCxnSpPr>
            <a:stCxn id="10" idx="2"/>
            <a:endCxn id="17" idx="2"/>
          </p:cNvCxnSpPr>
          <p:nvPr/>
        </p:nvCxnSpPr>
        <p:spPr bwMode="auto">
          <a:xfrm rot="5400000" flipH="1">
            <a:off x="9128647" y="4086813"/>
            <a:ext cx="11496" cy="2328711"/>
          </a:xfrm>
          <a:prstGeom prst="bentConnector3">
            <a:avLst>
              <a:gd name="adj1" fmla="val -1988518"/>
            </a:avLst>
          </a:prstGeom>
          <a:solidFill>
            <a:srgbClr val="FFFFCC"/>
          </a:solidFill>
          <a:ln w="254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カギ線コネクタ 65">
            <a:extLst>
              <a:ext uri="{FF2B5EF4-FFF2-40B4-BE49-F238E27FC236}">
                <a16:creationId xmlns:a16="http://schemas.microsoft.com/office/drawing/2014/main" id="{7005F917-5C60-9AD2-09D5-3FEBE3CA20F7}"/>
              </a:ext>
            </a:extLst>
          </p:cNvPr>
          <p:cNvCxnSpPr>
            <a:stCxn id="18" idx="2"/>
            <a:endCxn id="8" idx="2"/>
          </p:cNvCxnSpPr>
          <p:nvPr/>
        </p:nvCxnSpPr>
        <p:spPr bwMode="auto">
          <a:xfrm rot="5400000">
            <a:off x="6514176" y="4049335"/>
            <a:ext cx="11496" cy="2403667"/>
          </a:xfrm>
          <a:prstGeom prst="bentConnector3">
            <a:avLst>
              <a:gd name="adj1" fmla="val 2088518"/>
            </a:avLst>
          </a:prstGeom>
          <a:solidFill>
            <a:srgbClr val="FFFFCC"/>
          </a:solidFill>
          <a:ln w="254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正方形/長方形 16">
            <a:extLst>
              <a:ext uri="{FF2B5EF4-FFF2-40B4-BE49-F238E27FC236}">
                <a16:creationId xmlns:a16="http://schemas.microsoft.com/office/drawing/2014/main" id="{8A24954E-F37F-5DE5-439B-41DFB8962B60}"/>
              </a:ext>
            </a:extLst>
          </p:cNvPr>
          <p:cNvSpPr/>
          <p:nvPr/>
        </p:nvSpPr>
        <p:spPr bwMode="auto">
          <a:xfrm>
            <a:off x="7913405" y="5155410"/>
            <a:ext cx="113267" cy="90010"/>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18" name="正方形/長方形 17">
            <a:extLst>
              <a:ext uri="{FF2B5EF4-FFF2-40B4-BE49-F238E27FC236}">
                <a16:creationId xmlns:a16="http://schemas.microsoft.com/office/drawing/2014/main" id="{22264ADE-6B3A-E981-4229-C941CFB84B77}"/>
              </a:ext>
            </a:extLst>
          </p:cNvPr>
          <p:cNvSpPr/>
          <p:nvPr/>
        </p:nvSpPr>
        <p:spPr bwMode="auto">
          <a:xfrm>
            <a:off x="7665123" y="5155410"/>
            <a:ext cx="113267" cy="90010"/>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19" name="テキスト ボックス 18">
            <a:extLst>
              <a:ext uri="{FF2B5EF4-FFF2-40B4-BE49-F238E27FC236}">
                <a16:creationId xmlns:a16="http://schemas.microsoft.com/office/drawing/2014/main" id="{A64DD0FB-E829-6649-DE25-E8F6F62E1A76}"/>
              </a:ext>
            </a:extLst>
          </p:cNvPr>
          <p:cNvSpPr txBox="1"/>
          <p:nvPr/>
        </p:nvSpPr>
        <p:spPr>
          <a:xfrm>
            <a:off x="8750590" y="5573620"/>
            <a:ext cx="828000" cy="152414"/>
          </a:xfrm>
          <a:prstGeom prst="rect">
            <a:avLst/>
          </a:prstGeom>
          <a:solidFill>
            <a:schemeClr val="bg1"/>
          </a:solidFill>
        </p:spPr>
        <p:txBody>
          <a:bodyPr wrap="square" lIns="0" tIns="0" rIns="0" bIns="0" rtlCol="0">
            <a:spAutoFit/>
          </a:bodyPr>
          <a:lstStyle/>
          <a:p>
            <a:pPr lvl="0">
              <a:lnSpc>
                <a:spcPct val="110000"/>
              </a:lnSpc>
              <a:defRPr/>
            </a:pPr>
            <a:r>
              <a:rPr kumimoji="1" lang="en-US" altLang="ja-JP" sz="1000" b="0" i="0" u="none" strike="noStrike" kern="1200" cap="none" spc="0" normalizeH="0" baseline="0" noProof="0" dirty="0">
                <a:ln>
                  <a:noFill/>
                </a:ln>
                <a:solidFill>
                  <a:srgbClr val="0000FF"/>
                </a:solidFill>
                <a:effectLst/>
                <a:uLnTx/>
                <a:uFillTx/>
                <a:latin typeface="Meiryo UI"/>
                <a:ea typeface="Meiryo UI"/>
                <a:cs typeface="+mn-cs"/>
              </a:rPr>
              <a:t>[</a:t>
            </a:r>
            <a:r>
              <a:rPr lang="ja-JP" altLang="en-US" sz="1000" dirty="0">
                <a:solidFill>
                  <a:srgbClr val="0000FF"/>
                </a:solidFill>
                <a:latin typeface="Meiryo UI"/>
                <a:ea typeface="Meiryo UI"/>
              </a:rPr>
              <a:t>閉じる</a:t>
            </a:r>
            <a:r>
              <a:rPr kumimoji="1" lang="en-US" altLang="ja-JP" sz="1000" b="0" i="0" u="none" strike="noStrike" kern="1200" cap="none" spc="0" normalizeH="0" baseline="0" noProof="0" dirty="0">
                <a:ln>
                  <a:noFill/>
                </a:ln>
                <a:solidFill>
                  <a:srgbClr val="0000FF"/>
                </a:solidFill>
                <a:effectLst/>
                <a:uLnTx/>
                <a:uFillTx/>
                <a:latin typeface="Meiryo UI"/>
                <a:ea typeface="Meiryo UI"/>
                <a:cs typeface="+mn-cs"/>
              </a:rPr>
              <a:t>]</a:t>
            </a:r>
            <a:endParaRPr kumimoji="1" lang="ja-JP" altLang="en-US" sz="1000" b="0" i="0" u="none" strike="noStrike" kern="1200" cap="none" spc="0" normalizeH="0" baseline="0" noProof="0" dirty="0">
              <a:ln>
                <a:noFill/>
              </a:ln>
              <a:solidFill>
                <a:srgbClr val="0000FF"/>
              </a:solidFill>
              <a:effectLst/>
              <a:uLnTx/>
              <a:uFillTx/>
              <a:latin typeface="Meiryo UI"/>
              <a:ea typeface="Meiryo UI"/>
              <a:cs typeface="+mn-cs"/>
            </a:endParaRPr>
          </a:p>
        </p:txBody>
      </p:sp>
      <p:sp>
        <p:nvSpPr>
          <p:cNvPr id="20" name="テキスト ボックス 19">
            <a:extLst>
              <a:ext uri="{FF2B5EF4-FFF2-40B4-BE49-F238E27FC236}">
                <a16:creationId xmlns:a16="http://schemas.microsoft.com/office/drawing/2014/main" id="{E3C56339-225D-A919-9358-930F951DBD2D}"/>
              </a:ext>
            </a:extLst>
          </p:cNvPr>
          <p:cNvSpPr txBox="1"/>
          <p:nvPr/>
        </p:nvSpPr>
        <p:spPr>
          <a:xfrm>
            <a:off x="6149255" y="5573620"/>
            <a:ext cx="828000" cy="152414"/>
          </a:xfrm>
          <a:prstGeom prst="rect">
            <a:avLst/>
          </a:prstGeom>
          <a:solidFill>
            <a:schemeClr val="bg1"/>
          </a:solidFill>
        </p:spPr>
        <p:txBody>
          <a:bodyPr wrap="square" lIns="0" tIns="0" rIns="0" bIns="0" rtlCol="0">
            <a:spAutoFit/>
          </a:bodyPr>
          <a:lstStyle/>
          <a:p>
            <a:pPr lvl="0">
              <a:lnSpc>
                <a:spcPct val="110000"/>
              </a:lnSpc>
              <a:defRPr/>
            </a:pPr>
            <a:r>
              <a:rPr kumimoji="1" lang="en-US" altLang="ja-JP" sz="1000" b="0" i="0" u="none" strike="noStrike" kern="1200" cap="none" spc="0" normalizeH="0" baseline="0" noProof="0" dirty="0">
                <a:ln>
                  <a:noFill/>
                </a:ln>
                <a:solidFill>
                  <a:srgbClr val="0000FF"/>
                </a:solidFill>
                <a:effectLst/>
                <a:uLnTx/>
                <a:uFillTx/>
                <a:latin typeface="Meiryo UI"/>
                <a:ea typeface="Meiryo UI"/>
                <a:cs typeface="+mn-cs"/>
              </a:rPr>
              <a:t>[</a:t>
            </a:r>
            <a:r>
              <a:rPr lang="ja-JP" altLang="en-US" sz="1000" dirty="0">
                <a:solidFill>
                  <a:srgbClr val="0000FF"/>
                </a:solidFill>
                <a:latin typeface="Meiryo UI"/>
                <a:ea typeface="Meiryo UI"/>
              </a:rPr>
              <a:t>閉じる</a:t>
            </a:r>
            <a:r>
              <a:rPr kumimoji="1" lang="en-US" altLang="ja-JP" sz="1000" b="0" i="0" u="none" strike="noStrike" kern="1200" cap="none" spc="0" normalizeH="0" baseline="0" noProof="0" dirty="0">
                <a:ln>
                  <a:noFill/>
                </a:ln>
                <a:solidFill>
                  <a:srgbClr val="0000FF"/>
                </a:solidFill>
                <a:effectLst/>
                <a:uLnTx/>
                <a:uFillTx/>
                <a:latin typeface="Meiryo UI"/>
                <a:ea typeface="Meiryo UI"/>
                <a:cs typeface="+mn-cs"/>
              </a:rPr>
              <a:t>]</a:t>
            </a:r>
            <a:endParaRPr kumimoji="1" lang="ja-JP" altLang="en-US" sz="1000" b="0" i="0" u="none" strike="noStrike" kern="1200" cap="none" spc="0" normalizeH="0" baseline="0" noProof="0" dirty="0">
              <a:ln>
                <a:noFill/>
              </a:ln>
              <a:solidFill>
                <a:srgbClr val="0000FF"/>
              </a:solidFill>
              <a:effectLst/>
              <a:uLnTx/>
              <a:uFillTx/>
              <a:latin typeface="Meiryo UI"/>
              <a:ea typeface="Meiryo UI"/>
              <a:cs typeface="+mn-cs"/>
            </a:endParaRPr>
          </a:p>
        </p:txBody>
      </p:sp>
      <p:sp>
        <p:nvSpPr>
          <p:cNvPr id="21" name="テキスト ボックス 20">
            <a:extLst>
              <a:ext uri="{FF2B5EF4-FFF2-40B4-BE49-F238E27FC236}">
                <a16:creationId xmlns:a16="http://schemas.microsoft.com/office/drawing/2014/main" id="{792C164E-B117-F528-082E-BAC2C3475297}"/>
              </a:ext>
            </a:extLst>
          </p:cNvPr>
          <p:cNvSpPr txBox="1"/>
          <p:nvPr/>
        </p:nvSpPr>
        <p:spPr>
          <a:xfrm>
            <a:off x="2107760" y="5929808"/>
            <a:ext cx="6525825" cy="160044"/>
          </a:xfrm>
          <a:prstGeom prst="rect">
            <a:avLst/>
          </a:prstGeom>
          <a:noFill/>
        </p:spPr>
        <p:txBody>
          <a:bodyPr wrap="none" lIns="0" tIns="0" rIns="0" bIns="0" rtlCol="0">
            <a:spAutoFit/>
          </a:bodyPr>
          <a:lstStyle/>
          <a:p>
            <a:pPr algn="l">
              <a:lnSpc>
                <a:spcPct val="110000"/>
              </a:lnSpc>
            </a:pPr>
            <a:r>
              <a:rPr lang="ja-JP" altLang="en-US" sz="1050" dirty="0">
                <a:latin typeface="+mn-lt"/>
                <a:ea typeface="+mn-ea"/>
              </a:rPr>
              <a:t>注）</a:t>
            </a:r>
            <a:r>
              <a:rPr lang="en-US" altLang="ja-JP" sz="1050" dirty="0">
                <a:latin typeface="+mn-lt"/>
                <a:ea typeface="+mn-ea"/>
              </a:rPr>
              <a:t>*1</a:t>
            </a:r>
            <a:r>
              <a:rPr lang="ja-JP" altLang="en-US" sz="1050" dirty="0">
                <a:latin typeface="+mn-lt"/>
                <a:ea typeface="+mn-ea"/>
              </a:rPr>
              <a:t>：番ポ自動工事結果参照画面と電話番号表示画面は、ひかり</a:t>
            </a:r>
            <a:r>
              <a:rPr lang="en-US" altLang="ja-JP" sz="1050" dirty="0">
                <a:latin typeface="+mn-lt"/>
                <a:ea typeface="+mn-ea"/>
              </a:rPr>
              <a:t>SO</a:t>
            </a:r>
            <a:r>
              <a:rPr lang="ja-JP" altLang="en-US" sz="1050" dirty="0">
                <a:latin typeface="+mn-lt"/>
                <a:ea typeface="+mn-ea"/>
              </a:rPr>
              <a:t>、メタル</a:t>
            </a:r>
            <a:r>
              <a:rPr lang="en-US" altLang="ja-JP" sz="1050" dirty="0">
                <a:latin typeface="+mn-lt"/>
                <a:ea typeface="+mn-ea"/>
              </a:rPr>
              <a:t>SO</a:t>
            </a:r>
            <a:r>
              <a:rPr lang="ja-JP" altLang="en-US" sz="1050" dirty="0">
                <a:latin typeface="+mn-lt"/>
                <a:ea typeface="+mn-ea"/>
              </a:rPr>
              <a:t>のいずれも遷移する共通画面とする。</a:t>
            </a:r>
            <a:endParaRPr lang="en-US" altLang="ja-JP" sz="1050" dirty="0">
              <a:latin typeface="+mn-lt"/>
              <a:ea typeface="+mn-ea"/>
            </a:endParaRPr>
          </a:p>
        </p:txBody>
      </p:sp>
      <p:grpSp>
        <p:nvGrpSpPr>
          <p:cNvPr id="30" name="グループ化 29">
            <a:extLst>
              <a:ext uri="{FF2B5EF4-FFF2-40B4-BE49-F238E27FC236}">
                <a16:creationId xmlns:a16="http://schemas.microsoft.com/office/drawing/2014/main" id="{21B5E8FD-F0A7-B24A-FAE2-A8120BC9DB75}"/>
              </a:ext>
            </a:extLst>
          </p:cNvPr>
          <p:cNvGrpSpPr/>
          <p:nvPr/>
        </p:nvGrpSpPr>
        <p:grpSpPr>
          <a:xfrm>
            <a:off x="9929192" y="2278027"/>
            <a:ext cx="2716918" cy="696088"/>
            <a:chOff x="7125216" y="1323613"/>
            <a:chExt cx="2874343" cy="696088"/>
          </a:xfrm>
        </p:grpSpPr>
        <p:cxnSp>
          <p:nvCxnSpPr>
            <p:cNvPr id="31" name="直線矢印コネクタ 30">
              <a:extLst>
                <a:ext uri="{FF2B5EF4-FFF2-40B4-BE49-F238E27FC236}">
                  <a16:creationId xmlns:a16="http://schemas.microsoft.com/office/drawing/2014/main" id="{6BCE24A8-6629-43AB-8AA9-01F7DCC7177A}"/>
                </a:ext>
              </a:extLst>
            </p:cNvPr>
            <p:cNvCxnSpPr/>
            <p:nvPr/>
          </p:nvCxnSpPr>
          <p:spPr>
            <a:xfrm rot="5400000" flipV="1">
              <a:off x="7940690" y="1189689"/>
              <a:ext cx="0" cy="637971"/>
            </a:xfrm>
            <a:prstGeom prst="straightConnector1">
              <a:avLst/>
            </a:prstGeom>
            <a:ln w="254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2" name="テキスト ボックス 10">
              <a:extLst>
                <a:ext uri="{FF2B5EF4-FFF2-40B4-BE49-F238E27FC236}">
                  <a16:creationId xmlns:a16="http://schemas.microsoft.com/office/drawing/2014/main" id="{9A291C42-9950-445B-85BE-6C10B3419788}"/>
                </a:ext>
              </a:extLst>
            </p:cNvPr>
            <p:cNvSpPr txBox="1"/>
            <p:nvPr/>
          </p:nvSpPr>
          <p:spPr>
            <a:xfrm>
              <a:off x="7125216" y="1395377"/>
              <a:ext cx="463175" cy="226591"/>
            </a:xfrm>
            <a:prstGeom prst="rect">
              <a:avLst/>
            </a:prstGeom>
            <a:noFill/>
            <a:ln>
              <a:noFill/>
            </a:ln>
          </p:spPr>
          <p:txBody>
            <a:bodyPr wrap="square" lIns="0" tIns="36000" rIns="0" bIns="36000" rtlCol="0" anchor="ctr">
              <a:sp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noProof="0" dirty="0">
                  <a:ln>
                    <a:noFill/>
                  </a:ln>
                  <a:solidFill>
                    <a:prstClr val="black"/>
                  </a:solidFill>
                  <a:effectLst/>
                  <a:uLnTx/>
                  <a:uFillTx/>
                  <a:latin typeface="+mn-ea"/>
                  <a:ea typeface="+mn-ea"/>
                  <a:cs typeface="+mn-cs"/>
                </a:rPr>
                <a:t>【</a:t>
              </a:r>
              <a:r>
                <a:rPr kumimoji="1" lang="ja-JP" altLang="en-US" sz="1000" b="0" i="0" u="none" strike="noStrike" kern="1200" cap="none" spc="0" normalizeH="0" noProof="0" dirty="0">
                  <a:ln>
                    <a:noFill/>
                  </a:ln>
                  <a:solidFill>
                    <a:prstClr val="black"/>
                  </a:solidFill>
                  <a:effectLst/>
                  <a:uLnTx/>
                  <a:uFillTx/>
                  <a:latin typeface="+mn-ea"/>
                  <a:ea typeface="+mn-ea"/>
                  <a:cs typeface="+mn-cs"/>
                </a:rPr>
                <a:t>凡例</a:t>
              </a:r>
              <a:r>
                <a:rPr kumimoji="1" lang="en-US" altLang="ja-JP" sz="1000" b="0" i="0" u="none" strike="noStrike" kern="1200" cap="none" spc="0" normalizeH="0" noProof="0" dirty="0">
                  <a:ln>
                    <a:noFill/>
                  </a:ln>
                  <a:solidFill>
                    <a:prstClr val="black"/>
                  </a:solidFill>
                  <a:effectLst/>
                  <a:uLnTx/>
                  <a:uFillTx/>
                  <a:latin typeface="+mn-ea"/>
                  <a:ea typeface="+mn-ea"/>
                  <a:cs typeface="+mn-cs"/>
                </a:rPr>
                <a:t>】</a:t>
              </a:r>
              <a:endParaRPr kumimoji="1" lang="ja-JP" altLang="en-US" sz="1000" b="0" i="0" u="none" strike="noStrike" kern="1200" cap="none" spc="0" normalizeH="0" noProof="0" dirty="0">
                <a:ln>
                  <a:noFill/>
                </a:ln>
                <a:solidFill>
                  <a:prstClr val="black"/>
                </a:solidFill>
                <a:effectLst/>
                <a:uLnTx/>
                <a:uFillTx/>
                <a:latin typeface="+mn-ea"/>
                <a:ea typeface="+mn-ea"/>
                <a:cs typeface="+mn-cs"/>
              </a:endParaRPr>
            </a:p>
          </p:txBody>
        </p:sp>
        <p:sp>
          <p:nvSpPr>
            <p:cNvPr id="33" name="テキスト ボックス 11">
              <a:extLst>
                <a:ext uri="{FF2B5EF4-FFF2-40B4-BE49-F238E27FC236}">
                  <a16:creationId xmlns:a16="http://schemas.microsoft.com/office/drawing/2014/main" id="{EBBC7E0E-5ED6-4AC0-A423-5FDFD26B92BA}"/>
                </a:ext>
              </a:extLst>
            </p:cNvPr>
            <p:cNvSpPr txBox="1"/>
            <p:nvPr/>
          </p:nvSpPr>
          <p:spPr>
            <a:xfrm>
              <a:off x="8278472" y="1347110"/>
              <a:ext cx="1402130" cy="226591"/>
            </a:xfrm>
            <a:prstGeom prst="rect">
              <a:avLst/>
            </a:prstGeom>
            <a:solidFill>
              <a:schemeClr val="bg1"/>
            </a:solidFill>
            <a:ln>
              <a:noFill/>
            </a:ln>
          </p:spPr>
          <p:txBody>
            <a:bodyPr wrap="square" lIns="0" tIns="36000" rIns="0" bIns="36000" rtlCol="0" anchor="ctr">
              <a:sp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a:ln>
                    <a:noFill/>
                  </a:ln>
                  <a:solidFill>
                    <a:prstClr val="black"/>
                  </a:solidFill>
                  <a:effectLst/>
                  <a:uLnTx/>
                  <a:uFillTx/>
                  <a:latin typeface="+mn-ea"/>
                  <a:ea typeface="+mn-ea"/>
                  <a:cs typeface="+mn-cs"/>
                </a:rPr>
                <a:t>：新規</a:t>
              </a:r>
              <a:r>
                <a:rPr kumimoji="1" lang="ja-JP" altLang="en-US" sz="1000" b="0" i="0" u="none" strike="noStrike" kern="1200" cap="none" spc="0" normalizeH="0" noProof="0" dirty="0">
                  <a:ln>
                    <a:noFill/>
                  </a:ln>
                  <a:solidFill>
                    <a:prstClr val="black"/>
                  </a:solidFill>
                  <a:effectLst/>
                  <a:uLnTx/>
                  <a:uFillTx/>
                  <a:latin typeface="+mn-ea"/>
                  <a:ea typeface="+mn-ea"/>
                  <a:cs typeface="+mn-cs"/>
                </a:rPr>
                <a:t>画面遷移</a:t>
              </a:r>
            </a:p>
          </p:txBody>
        </p:sp>
        <p:sp>
          <p:nvSpPr>
            <p:cNvPr id="34" name="テキスト ボックス 13">
              <a:extLst>
                <a:ext uri="{FF2B5EF4-FFF2-40B4-BE49-F238E27FC236}">
                  <a16:creationId xmlns:a16="http://schemas.microsoft.com/office/drawing/2014/main" id="{CD9DD5F9-7FB2-41C0-A1D2-777C5CF27B86}"/>
                </a:ext>
              </a:extLst>
            </p:cNvPr>
            <p:cNvSpPr txBox="1"/>
            <p:nvPr/>
          </p:nvSpPr>
          <p:spPr>
            <a:xfrm>
              <a:off x="8278471" y="1742043"/>
              <a:ext cx="1548000" cy="226591"/>
            </a:xfrm>
            <a:prstGeom prst="rect">
              <a:avLst/>
            </a:prstGeom>
            <a:solidFill>
              <a:schemeClr val="bg1"/>
            </a:solidFill>
            <a:ln>
              <a:noFill/>
            </a:ln>
          </p:spPr>
          <p:txBody>
            <a:bodyPr wrap="square" lIns="0" tIns="36000" rIns="0" bIns="36000" rtlCol="0" anchor="ctr">
              <a:sp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dirty="0">
                  <a:ln>
                    <a:noFill/>
                  </a:ln>
                  <a:solidFill>
                    <a:prstClr val="black"/>
                  </a:solidFill>
                  <a:effectLst/>
                  <a:uLnTx/>
                  <a:uFillTx/>
                  <a:latin typeface="+mn-ea"/>
                  <a:ea typeface="+mn-ea"/>
                  <a:cs typeface="+mn-cs"/>
                </a:rPr>
                <a:t>：ポップアップによる画面遷移</a:t>
              </a:r>
            </a:p>
          </p:txBody>
        </p:sp>
        <p:cxnSp>
          <p:nvCxnSpPr>
            <p:cNvPr id="35" name="直線矢印コネクタ 34">
              <a:extLst>
                <a:ext uri="{FF2B5EF4-FFF2-40B4-BE49-F238E27FC236}">
                  <a16:creationId xmlns:a16="http://schemas.microsoft.com/office/drawing/2014/main" id="{7C97C8EA-ED29-42C4-9A75-1E4874A6FFA4}"/>
                </a:ext>
              </a:extLst>
            </p:cNvPr>
            <p:cNvCxnSpPr/>
            <p:nvPr/>
          </p:nvCxnSpPr>
          <p:spPr>
            <a:xfrm rot="5400000" flipV="1">
              <a:off x="7940691" y="1370233"/>
              <a:ext cx="0" cy="637971"/>
            </a:xfrm>
            <a:prstGeom prst="straightConnector1">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6" name="テキスト ボックス 15">
              <a:extLst>
                <a:ext uri="{FF2B5EF4-FFF2-40B4-BE49-F238E27FC236}">
                  <a16:creationId xmlns:a16="http://schemas.microsoft.com/office/drawing/2014/main" id="{CD9DD5F9-7FB2-41C0-A1D2-777C5CF27B86}"/>
                </a:ext>
              </a:extLst>
            </p:cNvPr>
            <p:cNvSpPr txBox="1"/>
            <p:nvPr/>
          </p:nvSpPr>
          <p:spPr>
            <a:xfrm>
              <a:off x="8278472" y="1554533"/>
              <a:ext cx="1547999" cy="226591"/>
            </a:xfrm>
            <a:prstGeom prst="rect">
              <a:avLst/>
            </a:prstGeom>
            <a:noFill/>
            <a:ln>
              <a:noFill/>
            </a:ln>
          </p:spPr>
          <p:txBody>
            <a:bodyPr wrap="square" lIns="0" tIns="36000" rIns="0" bIns="36000" rtlCol="0" anchor="ctr">
              <a:sp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a:ln>
                    <a:noFill/>
                  </a:ln>
                  <a:solidFill>
                    <a:prstClr val="black"/>
                  </a:solidFill>
                  <a:effectLst/>
                  <a:uLnTx/>
                  <a:uFillTx/>
                  <a:latin typeface="+mn-ea"/>
                  <a:ea typeface="+mn-ea"/>
                  <a:cs typeface="+mn-cs"/>
                </a:rPr>
                <a:t>：既存</a:t>
              </a:r>
              <a:r>
                <a:rPr kumimoji="1" lang="ja-JP" altLang="en-US" sz="1000" b="0" i="0" u="none" strike="noStrike" kern="1200" cap="none" spc="0" normalizeH="0" noProof="0" dirty="0">
                  <a:ln>
                    <a:noFill/>
                  </a:ln>
                  <a:solidFill>
                    <a:prstClr val="black"/>
                  </a:solidFill>
                  <a:effectLst/>
                  <a:uLnTx/>
                  <a:uFillTx/>
                  <a:latin typeface="+mn-ea"/>
                  <a:ea typeface="+mn-ea"/>
                  <a:cs typeface="+mn-cs"/>
                </a:rPr>
                <a:t>画面遷移</a:t>
              </a:r>
            </a:p>
          </p:txBody>
        </p:sp>
        <p:sp>
          <p:nvSpPr>
            <p:cNvPr id="37" name="楕円 36">
              <a:extLst>
                <a:ext uri="{FF2B5EF4-FFF2-40B4-BE49-F238E27FC236}">
                  <a16:creationId xmlns:a16="http://schemas.microsoft.com/office/drawing/2014/main" id="{8CB9DBEA-6AE4-BC3E-7A16-238F0E3BF836}"/>
                </a:ext>
              </a:extLst>
            </p:cNvPr>
            <p:cNvSpPr/>
            <p:nvPr/>
          </p:nvSpPr>
          <p:spPr bwMode="auto">
            <a:xfrm>
              <a:off x="7786071" y="1746403"/>
              <a:ext cx="21600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
          <p:nvSpPr>
            <p:cNvPr id="38" name="正方形/長方形 37">
              <a:extLst>
                <a:ext uri="{FF2B5EF4-FFF2-40B4-BE49-F238E27FC236}">
                  <a16:creationId xmlns:a16="http://schemas.microsoft.com/office/drawing/2014/main" id="{B10DD642-0DB7-A780-7840-4CBF2C1AE90C}"/>
                </a:ext>
              </a:extLst>
            </p:cNvPr>
            <p:cNvSpPr/>
            <p:nvPr/>
          </p:nvSpPr>
          <p:spPr bwMode="auto">
            <a:xfrm>
              <a:off x="7125217" y="1323613"/>
              <a:ext cx="2874342" cy="696088"/>
            </a:xfrm>
            <a:prstGeom prst="rect">
              <a:avLst/>
            </a:prstGeom>
            <a:noFill/>
            <a:ln w="9525"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grpSp>
      <p:sp>
        <p:nvSpPr>
          <p:cNvPr id="48" name="楕円 47">
            <a:extLst>
              <a:ext uri="{FF2B5EF4-FFF2-40B4-BE49-F238E27FC236}">
                <a16:creationId xmlns:a16="http://schemas.microsoft.com/office/drawing/2014/main" id="{61707BA6-9F54-4EC7-0D1E-F90FD185ADF1}"/>
              </a:ext>
            </a:extLst>
          </p:cNvPr>
          <p:cNvSpPr/>
          <p:nvPr/>
        </p:nvSpPr>
        <p:spPr bwMode="auto">
          <a:xfrm>
            <a:off x="6461170" y="4784715"/>
            <a:ext cx="20417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
        <p:nvSpPr>
          <p:cNvPr id="49" name="楕円 48">
            <a:extLst>
              <a:ext uri="{FF2B5EF4-FFF2-40B4-BE49-F238E27FC236}">
                <a16:creationId xmlns:a16="http://schemas.microsoft.com/office/drawing/2014/main" id="{44C4A9CE-57A4-BEED-3005-9806D28D1FC6}"/>
              </a:ext>
            </a:extLst>
          </p:cNvPr>
          <p:cNvSpPr/>
          <p:nvPr/>
        </p:nvSpPr>
        <p:spPr bwMode="auto">
          <a:xfrm>
            <a:off x="8960420" y="4763069"/>
            <a:ext cx="20417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Tree>
    <p:extLst>
      <p:ext uri="{BB962C8B-B14F-4D97-AF65-F5344CB8AC3E}">
        <p14:creationId xmlns:p14="http://schemas.microsoft.com/office/powerpoint/2010/main" val="42732096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3E7B473A-B542-08CF-03B4-130867AD1A2D}"/>
              </a:ext>
            </a:extLst>
          </p:cNvPr>
          <p:cNvGraphicFramePr>
            <a:graphicFrameLocks noGrp="1"/>
          </p:cNvGraphicFramePr>
          <p:nvPr>
            <p:extLst>
              <p:ext uri="{D42A27DB-BD31-4B8C-83A1-F6EECF244321}">
                <p14:modId xmlns:p14="http://schemas.microsoft.com/office/powerpoint/2010/main" val="3790923844"/>
              </p:ext>
            </p:extLst>
          </p:nvPr>
        </p:nvGraphicFramePr>
        <p:xfrm>
          <a:off x="288473" y="1776264"/>
          <a:ext cx="12224653" cy="7098718"/>
        </p:xfrm>
        <a:graphic>
          <a:graphicData uri="http://schemas.openxmlformats.org/drawingml/2006/table">
            <a:tbl>
              <a:tblPr/>
              <a:tblGrid>
                <a:gridCol w="12224653">
                  <a:extLst>
                    <a:ext uri="{9D8B030D-6E8A-4147-A177-3AD203B41FA5}">
                      <a16:colId xmlns:a16="http://schemas.microsoft.com/office/drawing/2014/main" val="20000"/>
                    </a:ext>
                  </a:extLst>
                </a:gridCol>
              </a:tblGrid>
              <a:tr h="360040">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ＳＯ情報確認</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ひかり電話画面</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73867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en-US"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ＭＳ Ｐゴシック" pitchFamily="50" charset="-128"/>
                        <a:ea typeface="ＭＳ Ｐゴシック"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スライド番号プレースホルダー 2">
            <a:extLst>
              <a:ext uri="{FF2B5EF4-FFF2-40B4-BE49-F238E27FC236}">
                <a16:creationId xmlns:a16="http://schemas.microsoft.com/office/drawing/2014/main" id="{DBEE6CEE-A6A8-BF9F-27A0-0CA0BD77CDE0}"/>
              </a:ext>
            </a:extLst>
          </p:cNvPr>
          <p:cNvSpPr>
            <a:spLocks noGrp="1"/>
          </p:cNvSpPr>
          <p:nvPr>
            <p:ph type="sldNum" sz="quarter" idx="4"/>
          </p:nvPr>
        </p:nvSpPr>
        <p:spPr/>
        <p:txBody>
          <a:bodyPr/>
          <a:lstStyle/>
          <a:p>
            <a:r>
              <a:rPr lang="en-US" altLang="ja-JP"/>
              <a:t>01.3-</a:t>
            </a:r>
            <a:fld id="{4C5E2FD1-144F-442B-9A84-40AAF03513A2}" type="slidenum">
              <a:rPr lang="en-US" altLang="ja-JP" smtClean="0"/>
              <a:pPr/>
              <a:t>6</a:t>
            </a:fld>
            <a:endParaRPr lang="en-US" altLang="ja-JP" dirty="0"/>
          </a:p>
        </p:txBody>
      </p:sp>
      <p:sp>
        <p:nvSpPr>
          <p:cNvPr id="8" name="コンテンツ プレースホルダー 5">
            <a:extLst>
              <a:ext uri="{FF2B5EF4-FFF2-40B4-BE49-F238E27FC236}">
                <a16:creationId xmlns:a16="http://schemas.microsoft.com/office/drawing/2014/main" id="{859FD817-6BAE-7CFE-DE14-55C4A06F5B7D}"/>
              </a:ext>
            </a:extLst>
          </p:cNvPr>
          <p:cNvSpPr>
            <a:spLocks noGrp="1"/>
          </p:cNvSpPr>
          <p:nvPr>
            <p:ph sz="quarter" idx="10"/>
          </p:nvPr>
        </p:nvSpPr>
        <p:spPr>
          <a:xfrm>
            <a:off x="190110" y="660139"/>
            <a:ext cx="12456000" cy="1038735"/>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３</a:t>
            </a:r>
            <a:r>
              <a:rPr lang="ja-JP" altLang="en-US" sz="1050" u="sng" dirty="0">
                <a:latin typeface="+mn-ea"/>
                <a:ea typeface="+mn-ea"/>
                <a:cs typeface="Meiryo UI" panose="020B0604030504040204" pitchFamily="50" charset="-128"/>
              </a:rPr>
              <a:t>／２１）</a:t>
            </a:r>
          </a:p>
          <a:p>
            <a:pPr>
              <a:spcBef>
                <a:spcPts val="0"/>
              </a:spcBef>
            </a:pPr>
            <a:r>
              <a:rPr lang="ja-JP" altLang="en-US" dirty="0">
                <a:latin typeface="+mn-ea"/>
              </a:rPr>
              <a:t>　</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sng" strike="noStrike" kern="1200" cap="none" spc="0" normalizeH="0" baseline="0" noProof="0" dirty="0">
                <a:ln>
                  <a:noFill/>
                </a:ln>
                <a:effectLst/>
                <a:uLnTx/>
                <a:uFillTx/>
                <a:latin typeface="+mn-ea"/>
                <a:ea typeface="+mn-ea"/>
                <a:cs typeface="Meiryo UI" panose="020B0604030504040204" pitchFamily="50" charset="-128"/>
              </a:rPr>
              <a:t>ひかり電話ポートイン：有派遣工事</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lang="ja-JP" altLang="en-US" dirty="0">
                <a:latin typeface="+mn-ea"/>
              </a:rPr>
              <a:t>　</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】【A】</a:t>
            </a:r>
            <a:r>
              <a:rPr lang="ja-JP" altLang="en-US" dirty="0">
                <a:latin typeface="+mn-ea"/>
              </a:rPr>
              <a:t>ＳＯ情報確認</a:t>
            </a:r>
            <a:r>
              <a:rPr lang="en-US" altLang="ja-JP" dirty="0">
                <a:latin typeface="+mn-ea"/>
              </a:rPr>
              <a:t>―</a:t>
            </a:r>
            <a:r>
              <a:rPr lang="ja-JP" altLang="en-US" dirty="0">
                <a:latin typeface="+mn-ea"/>
              </a:rPr>
              <a:t>ひかり電話画面に以下の変更を行う</a:t>
            </a:r>
            <a:endParaRPr lang="en-US" altLang="ja-JP" dirty="0">
              <a:latin typeface="+mn-ea"/>
            </a:endParaRPr>
          </a:p>
          <a:p>
            <a:pPr>
              <a:spcBef>
                <a:spcPts val="0"/>
              </a:spcBef>
              <a:spcAft>
                <a:spcPts val="0"/>
              </a:spcAft>
            </a:pPr>
            <a:r>
              <a:rPr lang="ja-JP" altLang="en-US" dirty="0">
                <a:latin typeface="+mn-ea"/>
              </a:rPr>
              <a:t>　</a:t>
            </a:r>
            <a:r>
              <a:rPr lang="ja-JP" altLang="en-US" sz="1050" dirty="0">
                <a:latin typeface="+mn-ea"/>
                <a:ea typeface="+mn-ea"/>
              </a:rPr>
              <a:t>・番ポ自動工事依頼ボタン押下により、</a:t>
            </a:r>
            <a:r>
              <a:rPr lang="en-US" altLang="ja-JP" sz="1050" dirty="0">
                <a:latin typeface="+mn-ea"/>
                <a:ea typeface="+mn-ea"/>
              </a:rPr>
              <a:t>BB-CASTAR</a:t>
            </a:r>
            <a:r>
              <a:rPr lang="ja-JP" altLang="en-US" sz="1050" dirty="0">
                <a:latin typeface="+mn-ea"/>
                <a:ea typeface="+mn-ea"/>
              </a:rPr>
              <a:t>に（ひかり電話）工事依頼情報流通（番ポ工事）を送信可能とする</a:t>
            </a:r>
            <a:endParaRPr lang="ja-JP" altLang="en-US" dirty="0">
              <a:latin typeface="+mn-ea"/>
            </a:endParaRPr>
          </a:p>
          <a:p>
            <a:pPr algn="l" fontAlgn="auto">
              <a:spcBef>
                <a:spcPts val="0"/>
              </a:spcBef>
              <a:spcAft>
                <a:spcPts val="0"/>
              </a:spcAft>
              <a:defRPr/>
            </a:pPr>
            <a:r>
              <a:rPr lang="ja-JP" altLang="en-US" dirty="0">
                <a:latin typeface="+mn-ea"/>
              </a:rPr>
              <a:t>　</a:t>
            </a:r>
            <a:r>
              <a:rPr lang="ja-JP" altLang="en-US" sz="1050" dirty="0">
                <a:latin typeface="+mn-ea"/>
                <a:ea typeface="+mn-ea"/>
              </a:rPr>
              <a:t>・番ポ自動工事結果参照ボタンを追加し、番ポ自動工事結果参照画面への遷移を可能とする</a:t>
            </a:r>
          </a:p>
          <a:p>
            <a:pPr algn="l" fontAlgn="auto">
              <a:spcBef>
                <a:spcPts val="0"/>
              </a:spcBef>
              <a:spcAft>
                <a:spcPts val="0"/>
              </a:spcAft>
              <a:defRPr/>
            </a:pPr>
            <a:r>
              <a:rPr lang="ja-JP" altLang="en-US" dirty="0">
                <a:latin typeface="+mn-ea"/>
                <a:ea typeface="+mn-ea"/>
              </a:rPr>
              <a:t>　　</a:t>
            </a:r>
            <a:r>
              <a:rPr lang="ja-JP" altLang="en-US" sz="1050" dirty="0">
                <a:latin typeface="+mn-lt"/>
                <a:ea typeface="+mn-ea"/>
              </a:rPr>
              <a:t>ＳＯ情報確認</a:t>
            </a:r>
            <a:r>
              <a:rPr lang="en-US" altLang="ja-JP" sz="1050" dirty="0">
                <a:latin typeface="+mn-lt"/>
                <a:ea typeface="+mn-ea"/>
              </a:rPr>
              <a:t>―</a:t>
            </a:r>
            <a:r>
              <a:rPr lang="ja-JP" altLang="en-US" sz="1050" dirty="0">
                <a:latin typeface="+mn-lt"/>
                <a:ea typeface="+mn-ea"/>
              </a:rPr>
              <a:t>ひかり電話画面の変更内容を以下に示す</a:t>
            </a:r>
            <a:endParaRPr lang="ja-JP" altLang="en-US" sz="1050" dirty="0">
              <a:latin typeface="+mn-ea"/>
              <a:ea typeface="+mn-ea"/>
            </a:endParaRPr>
          </a:p>
          <a:p>
            <a:endParaRPr lang="en-US" altLang="ja-JP" dirty="0">
              <a:latin typeface="+mn-ea"/>
            </a:endParaRPr>
          </a:p>
        </p:txBody>
      </p:sp>
      <p:pic>
        <p:nvPicPr>
          <p:cNvPr id="2" name="図 1">
            <a:extLst>
              <a:ext uri="{FF2B5EF4-FFF2-40B4-BE49-F238E27FC236}">
                <a16:creationId xmlns:a16="http://schemas.microsoft.com/office/drawing/2014/main" id="{00000000-0008-0000-0200-0000020000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7011" b="6793"/>
          <a:stretch/>
        </p:blipFill>
        <p:spPr>
          <a:xfrm>
            <a:off x="613137" y="6955137"/>
            <a:ext cx="7152263" cy="1613757"/>
          </a:xfrm>
          <a:prstGeom prst="rect">
            <a:avLst/>
          </a:prstGeom>
          <a:ln>
            <a:solidFill>
              <a:schemeClr val="tx1"/>
            </a:solidFill>
          </a:ln>
        </p:spPr>
      </p:pic>
      <p:sp>
        <p:nvSpPr>
          <p:cNvPr id="15" name="AutoShape 81">
            <a:extLst>
              <a:ext uri="{FF2B5EF4-FFF2-40B4-BE49-F238E27FC236}">
                <a16:creationId xmlns:a16="http://schemas.microsoft.com/office/drawing/2014/main" id="{7D7D9FB2-1120-7FCD-364F-220E177BCFE4}"/>
              </a:ext>
            </a:extLst>
          </p:cNvPr>
          <p:cNvSpPr>
            <a:spLocks/>
          </p:cNvSpPr>
          <p:nvPr/>
        </p:nvSpPr>
        <p:spPr bwMode="auto">
          <a:xfrm>
            <a:off x="2080321" y="8222158"/>
            <a:ext cx="3640434" cy="554872"/>
          </a:xfrm>
          <a:prstGeom prst="borderCallout2">
            <a:avLst>
              <a:gd name="adj1" fmla="val 67431"/>
              <a:gd name="adj2" fmla="val 100982"/>
              <a:gd name="adj3" fmla="val 65899"/>
              <a:gd name="adj4" fmla="val 115947"/>
              <a:gd name="adj5" fmla="val 31456"/>
              <a:gd name="adj6" fmla="val 128471"/>
            </a:avLst>
          </a:prstGeom>
          <a:solidFill>
            <a:schemeClr val="bg1"/>
          </a:solidFill>
          <a:ln w="9525" algn="ctr">
            <a:solidFill>
              <a:srgbClr val="FF0000"/>
            </a:solidFill>
            <a:miter lim="800000"/>
            <a:headEnd/>
            <a:tailEnd/>
          </a:ln>
          <a:effec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番ポ自動工事結果確認</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・番ポ自動工事結果参照画面に移動する（番ポ自動工事結果参照画面は</a:t>
            </a:r>
            <a:r>
              <a:rPr lang="ja-JP" altLang="en-US" sz="1000" dirty="0">
                <a:latin typeface="+mn-ea"/>
                <a:ea typeface="+mn-ea"/>
                <a:cs typeface="Meiryo UI" panose="020B0604030504040204" pitchFamily="50" charset="-128"/>
              </a:rPr>
              <a:t>「３．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サーバ（１２／２１）」参照</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p>
        </p:txBody>
      </p:sp>
      <p:grpSp>
        <p:nvGrpSpPr>
          <p:cNvPr id="26" name="グループ化 25">
            <a:extLst>
              <a:ext uri="{FF2B5EF4-FFF2-40B4-BE49-F238E27FC236}">
                <a16:creationId xmlns:a16="http://schemas.microsoft.com/office/drawing/2014/main" id="{4D50C650-00FF-D851-82A1-9F4262682D43}"/>
              </a:ext>
            </a:extLst>
          </p:cNvPr>
          <p:cNvGrpSpPr/>
          <p:nvPr/>
        </p:nvGrpSpPr>
        <p:grpSpPr>
          <a:xfrm>
            <a:off x="543905" y="2238367"/>
            <a:ext cx="7213343" cy="4603200"/>
            <a:chOff x="444180" y="2238367"/>
            <a:chExt cx="7213343" cy="4603200"/>
          </a:xfrm>
        </p:grpSpPr>
        <p:sp>
          <p:nvSpPr>
            <p:cNvPr id="12" name="テキスト ボックス 11">
              <a:extLst>
                <a:ext uri="{FF2B5EF4-FFF2-40B4-BE49-F238E27FC236}">
                  <a16:creationId xmlns:a16="http://schemas.microsoft.com/office/drawing/2014/main" id="{9B9FC2DD-21A2-4E65-8270-11B0F5CCB2AB}"/>
                </a:ext>
              </a:extLst>
            </p:cNvPr>
            <p:cNvSpPr txBox="1"/>
            <p:nvPr/>
          </p:nvSpPr>
          <p:spPr>
            <a:xfrm>
              <a:off x="444180" y="6501370"/>
              <a:ext cx="2745945" cy="169277"/>
            </a:xfrm>
            <a:prstGeom prst="rect">
              <a:avLst/>
            </a:prstGeom>
            <a:noFill/>
          </p:spPr>
          <p:txBody>
            <a:bodyPr wrap="none" lIns="0" tIns="0" rIns="0" bIns="0" rtlCol="0">
              <a:spAutoFit/>
            </a:body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（参考情報）変更前の画面レイアウトを以下に示す</a:t>
              </a:r>
            </a:p>
          </p:txBody>
        </p:sp>
        <p:grpSp>
          <p:nvGrpSpPr>
            <p:cNvPr id="24" name="グループ化 23">
              <a:extLst>
                <a:ext uri="{FF2B5EF4-FFF2-40B4-BE49-F238E27FC236}">
                  <a16:creationId xmlns:a16="http://schemas.microsoft.com/office/drawing/2014/main" id="{35D32A3B-4F84-9A2D-A4A2-665FAA1EE156}"/>
                </a:ext>
              </a:extLst>
            </p:cNvPr>
            <p:cNvGrpSpPr/>
            <p:nvPr/>
          </p:nvGrpSpPr>
          <p:grpSpPr>
            <a:xfrm>
              <a:off x="504281" y="2238367"/>
              <a:ext cx="7153242" cy="4603200"/>
              <a:chOff x="504281" y="2367296"/>
              <a:chExt cx="7153242" cy="4603200"/>
            </a:xfrm>
          </p:grpSpPr>
          <p:grpSp>
            <p:nvGrpSpPr>
              <p:cNvPr id="23" name="グループ化 22">
                <a:extLst>
                  <a:ext uri="{FF2B5EF4-FFF2-40B4-BE49-F238E27FC236}">
                    <a16:creationId xmlns:a16="http://schemas.microsoft.com/office/drawing/2014/main" id="{8AD3061F-C016-C58A-9D0E-F03098CAF78B}"/>
                  </a:ext>
                </a:extLst>
              </p:cNvPr>
              <p:cNvGrpSpPr/>
              <p:nvPr/>
            </p:nvGrpSpPr>
            <p:grpSpPr>
              <a:xfrm>
                <a:off x="504281" y="2367296"/>
                <a:ext cx="7153242" cy="4603200"/>
                <a:chOff x="476897" y="2214565"/>
                <a:chExt cx="7153242" cy="4603200"/>
              </a:xfrm>
            </p:grpSpPr>
            <p:pic>
              <p:nvPicPr>
                <p:cNvPr id="18" name="図 17">
                  <a:extLst>
                    <a:ext uri="{FF2B5EF4-FFF2-40B4-BE49-F238E27FC236}">
                      <a16:creationId xmlns:a16="http://schemas.microsoft.com/office/drawing/2014/main" id="{00000000-0008-0000-0200-000017000000}"/>
                    </a:ext>
                  </a:extLst>
                </p:cNvPr>
                <p:cNvPicPr>
                  <a:picLocks noChangeAspect="1"/>
                </p:cNvPicPr>
                <p:nvPr/>
              </p:nvPicPr>
              <p:blipFill rotWithShape="1">
                <a:blip r:embed="rId3"/>
                <a:srcRect t="77558" b="7439"/>
                <a:stretch/>
              </p:blipFill>
              <p:spPr>
                <a:xfrm>
                  <a:off x="477876" y="3461055"/>
                  <a:ext cx="7152263" cy="2232249"/>
                </a:xfrm>
                <a:prstGeom prst="rect">
                  <a:avLst/>
                </a:prstGeom>
                <a:ln>
                  <a:noFill/>
                </a:ln>
              </p:spPr>
            </p:pic>
            <p:pic>
              <p:nvPicPr>
                <p:cNvPr id="21" name="図 20">
                  <a:extLst>
                    <a:ext uri="{FF2B5EF4-FFF2-40B4-BE49-F238E27FC236}">
                      <a16:creationId xmlns:a16="http://schemas.microsoft.com/office/drawing/2014/main" id="{00000000-0008-0000-0200-000017000000}"/>
                    </a:ext>
                  </a:extLst>
                </p:cNvPr>
                <p:cNvPicPr>
                  <a:picLocks noChangeAspect="1"/>
                </p:cNvPicPr>
                <p:nvPr/>
              </p:nvPicPr>
              <p:blipFill rotWithShape="1">
                <a:blip r:embed="rId3"/>
                <a:srcRect b="91323"/>
                <a:stretch/>
              </p:blipFill>
              <p:spPr>
                <a:xfrm>
                  <a:off x="476897" y="2214565"/>
                  <a:ext cx="7152263" cy="1290923"/>
                </a:xfrm>
                <a:prstGeom prst="rect">
                  <a:avLst/>
                </a:prstGeom>
                <a:ln>
                  <a:noFill/>
                </a:ln>
              </p:spPr>
            </p:pic>
            <p:pic>
              <p:nvPicPr>
                <p:cNvPr id="22" name="図 21">
                  <a:extLst>
                    <a:ext uri="{FF2B5EF4-FFF2-40B4-BE49-F238E27FC236}">
                      <a16:creationId xmlns:a16="http://schemas.microsoft.com/office/drawing/2014/main" id="{C0976A37-0CD7-A517-4E79-92C0DA288FFA}"/>
                    </a:ext>
                  </a:extLst>
                </p:cNvPr>
                <p:cNvPicPr>
                  <a:picLocks noChangeAspect="1"/>
                </p:cNvPicPr>
                <p:nvPr/>
              </p:nvPicPr>
              <p:blipFill rotWithShape="1">
                <a:blip r:embed="rId3"/>
                <a:srcRect t="92338" b="70"/>
                <a:stretch/>
              </p:blipFill>
              <p:spPr>
                <a:xfrm>
                  <a:off x="477876" y="5688226"/>
                  <a:ext cx="7152263" cy="1129539"/>
                </a:xfrm>
                <a:prstGeom prst="rect">
                  <a:avLst/>
                </a:prstGeom>
                <a:ln>
                  <a:noFill/>
                </a:ln>
              </p:spPr>
            </p:pic>
          </p:grpSp>
          <p:sp>
            <p:nvSpPr>
              <p:cNvPr id="19" name="正方形/長方形 18">
                <a:extLst>
                  <a:ext uri="{FF2B5EF4-FFF2-40B4-BE49-F238E27FC236}">
                    <a16:creationId xmlns:a16="http://schemas.microsoft.com/office/drawing/2014/main" id="{9C3492A2-85D6-E2ED-3252-1069595CC7EC}"/>
                  </a:ext>
                </a:extLst>
              </p:cNvPr>
              <p:cNvSpPr/>
              <p:nvPr/>
            </p:nvSpPr>
            <p:spPr bwMode="auto">
              <a:xfrm>
                <a:off x="5802454" y="5060451"/>
                <a:ext cx="1460604" cy="305889"/>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a:extLst>
                  <a:ext uri="{FF2B5EF4-FFF2-40B4-BE49-F238E27FC236}">
                    <a16:creationId xmlns:a16="http://schemas.microsoft.com/office/drawing/2014/main" id="{A71A6D53-4984-EAF5-76D8-28C467543ABF}"/>
                  </a:ext>
                </a:extLst>
              </p:cNvPr>
              <p:cNvSpPr/>
              <p:nvPr/>
            </p:nvSpPr>
            <p:spPr bwMode="auto">
              <a:xfrm>
                <a:off x="5806956" y="5457678"/>
                <a:ext cx="1460604" cy="305889"/>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25" name="正方形/長方形 24">
              <a:extLst>
                <a:ext uri="{FF2B5EF4-FFF2-40B4-BE49-F238E27FC236}">
                  <a16:creationId xmlns:a16="http://schemas.microsoft.com/office/drawing/2014/main" id="{B20C6B2E-5486-B684-CAB9-27162343D8C8}"/>
                </a:ext>
              </a:extLst>
            </p:cNvPr>
            <p:cNvSpPr/>
            <p:nvPr/>
          </p:nvSpPr>
          <p:spPr bwMode="auto">
            <a:xfrm>
              <a:off x="504281" y="2238367"/>
              <a:ext cx="7152263" cy="4432280"/>
            </a:xfrm>
            <a:prstGeom prst="rect">
              <a:avLst/>
            </a:prstGeom>
            <a:no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3" name="AutoShape 81">
            <a:extLst>
              <a:ext uri="{FF2B5EF4-FFF2-40B4-BE49-F238E27FC236}">
                <a16:creationId xmlns:a16="http://schemas.microsoft.com/office/drawing/2014/main" id="{E02D471D-3278-8F4A-4145-34A4A8FACA4B}"/>
              </a:ext>
            </a:extLst>
          </p:cNvPr>
          <p:cNvSpPr>
            <a:spLocks/>
          </p:cNvSpPr>
          <p:nvPr/>
        </p:nvSpPr>
        <p:spPr bwMode="auto">
          <a:xfrm>
            <a:off x="8114158" y="2205757"/>
            <a:ext cx="4093528" cy="1800994"/>
          </a:xfrm>
          <a:prstGeom prst="borderCallout2">
            <a:avLst>
              <a:gd name="adj1" fmla="val 23606"/>
              <a:gd name="adj2" fmla="val -794"/>
              <a:gd name="adj3" fmla="val 23491"/>
              <a:gd name="adj4" fmla="val -5880"/>
              <a:gd name="adj5" fmla="val 151242"/>
              <a:gd name="adj6" fmla="val -25958"/>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番ポ自動工事依頼</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・ボタン押下により、</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へ</a:t>
            </a:r>
            <a:r>
              <a:rPr lang="ja-JP" altLang="en-US" sz="1000" dirty="0">
                <a:latin typeface="+mn-ea"/>
                <a:ea typeface="+mn-ea"/>
              </a:rPr>
              <a:t>（ひかり電話）工事依頼情報流通（番ポ工事）を流通する</a:t>
            </a:r>
            <a:endParaRPr lang="en-US" altLang="ja-JP" sz="1000" dirty="0">
              <a:latin typeface="+mn-ea"/>
              <a:ea typeface="+mn-ea"/>
            </a:endParaRPr>
          </a:p>
          <a:p>
            <a:pPr defTabSz="905502"/>
            <a:endParaRPr kumimoji="1" lang="en-US" altLang="ja-JP" sz="1000" b="0" i="0" u="none" strike="noStrike" cap="none" normalizeH="0" baseline="0" dirty="0">
              <a:ln>
                <a:noFill/>
              </a:ln>
              <a:effectLst/>
              <a:latin typeface="+mn-ea"/>
              <a:ea typeface="+mn-ea"/>
              <a:cs typeface="Meiryo UI" panose="020B0604030504040204" pitchFamily="50" charset="-128"/>
            </a:endParaRPr>
          </a:p>
          <a:p>
            <a:pPr marL="85725" indent="-85725" defTabSz="905502"/>
            <a:r>
              <a:rPr lang="ja-JP" altLang="en-US" sz="1000" dirty="0">
                <a:latin typeface="+mn-ea"/>
                <a:ea typeface="+mn-ea"/>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以下条件を満たす場合に押下可能とする</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cap="none" normalizeH="0" baseline="0" dirty="0">
                <a:ln>
                  <a:noFill/>
                </a:ln>
                <a:effectLst/>
                <a:latin typeface="+mn-ea"/>
                <a:ea typeface="+mn-ea"/>
                <a:cs typeface="Meiryo UI" panose="020B0604030504040204" pitchFamily="50" charset="-128"/>
              </a:rPr>
              <a:t>ひかり電話工事、番ポ工事がともに対象</a:t>
            </a:r>
            <a:endParaRPr kumimoji="1" lang="en-US" altLang="ja-JP" sz="1000" b="0" i="0" u="none" strike="noStrike" cap="none" normalizeH="0" baseline="0" dirty="0">
              <a:ln>
                <a:noFill/>
              </a:ln>
              <a:effectLst/>
              <a:latin typeface="+mn-ea"/>
              <a:ea typeface="+mn-ea"/>
              <a:cs typeface="Meiryo UI" panose="020B0604030504040204" pitchFamily="50" charset="-128"/>
            </a:endParaRPr>
          </a:p>
          <a:p>
            <a:pPr marL="85725" indent="-85725" defTabSz="905502"/>
            <a:r>
              <a:rPr lang="ja-JP" altLang="en-US" sz="1000" dirty="0">
                <a:latin typeface="+mn-ea"/>
                <a:ea typeface="+mn-ea"/>
                <a:cs typeface="Meiryo UI" panose="020B0604030504040204" pitchFamily="50" charset="-128"/>
              </a:rPr>
              <a:t>　・ひかり電話工事が完了している</a:t>
            </a:r>
            <a:endParaRPr lang="en-US" altLang="ja-JP" sz="1000" dirty="0">
              <a:latin typeface="+mn-ea"/>
              <a:ea typeface="+mn-ea"/>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n-ea"/>
                <a:ea typeface="+mn-ea"/>
                <a:cs typeface="Meiryo UI" panose="020B0604030504040204" pitchFamily="50" charset="-128"/>
              </a:rPr>
              <a:t>　・番ポ自動工事依頼</a:t>
            </a:r>
            <a:r>
              <a:rPr lang="ja-JP" altLang="en-US" sz="1000" dirty="0">
                <a:latin typeface="+mn-ea"/>
                <a:ea typeface="+mn-ea"/>
                <a:cs typeface="Meiryo UI" panose="020B0604030504040204" pitchFamily="50" charset="-128"/>
              </a:rPr>
              <a:t>ボタンを押下していない場合</a:t>
            </a:r>
            <a:r>
              <a:rPr kumimoji="1" lang="ja-JP" altLang="en-US" sz="1000" b="0" i="0" u="none" strike="noStrike" cap="none" normalizeH="0" baseline="0" dirty="0">
                <a:ln>
                  <a:noFill/>
                </a:ln>
                <a:effectLst/>
                <a:latin typeface="+mn-ea"/>
                <a:ea typeface="+mn-ea"/>
                <a:cs typeface="Meiryo UI" panose="020B0604030504040204" pitchFamily="50" charset="-128"/>
              </a:rPr>
              <a:t>、又は番ポ自動工事依頼ボタンを押下したが、</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BB-CASTAR</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へ</a:t>
            </a:r>
            <a:r>
              <a:rPr kumimoji="1" lang="ja-JP" altLang="en-US" sz="1000" b="0" i="0" u="none" strike="noStrike" cap="none" normalizeH="0" baseline="0" dirty="0">
                <a:ln>
                  <a:noFill/>
                </a:ln>
                <a:effectLst/>
                <a:latin typeface="+mn-ea"/>
                <a:ea typeface="+mn-ea"/>
                <a:cs typeface="Meiryo UI" panose="020B0604030504040204" pitchFamily="50" charset="-128"/>
              </a:rPr>
              <a:t>（ひかり電話）工事依頼情報流通（番ポ工事）が正常に送信されていない場合</a:t>
            </a:r>
            <a:r>
              <a:rPr lang="ja-JP" altLang="en-US" sz="1000" dirty="0">
                <a:latin typeface="+mn-ea"/>
                <a:ea typeface="+mn-ea"/>
                <a:cs typeface="Meiryo UI" panose="020B0604030504040204" pitchFamily="50" charset="-128"/>
              </a:rPr>
              <a:t>（詳細は「３．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サーバ（５／２１）」参照）</a:t>
            </a:r>
            <a:endParaRPr kumimoji="1" lang="en-US" altLang="ja-JP" sz="1000" b="0" i="0" u="none" strike="noStrike" cap="none" normalizeH="0" baseline="0" dirty="0">
              <a:ln>
                <a:noFill/>
              </a:ln>
              <a:effectLst/>
              <a:latin typeface="+mn-ea"/>
              <a:ea typeface="+mn-ea"/>
              <a:cs typeface="Meiryo UI" panose="020B0604030504040204" pitchFamily="50" charset="-128"/>
            </a:endParaRPr>
          </a:p>
          <a:p>
            <a:pPr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AutoShape 81">
            <a:extLst>
              <a:ext uri="{FF2B5EF4-FFF2-40B4-BE49-F238E27FC236}">
                <a16:creationId xmlns:a16="http://schemas.microsoft.com/office/drawing/2014/main" id="{E23AFE27-A827-61B5-C6E2-CC80C9AF01EC}"/>
              </a:ext>
            </a:extLst>
          </p:cNvPr>
          <p:cNvSpPr>
            <a:spLocks/>
          </p:cNvSpPr>
          <p:nvPr/>
        </p:nvSpPr>
        <p:spPr bwMode="auto">
          <a:xfrm>
            <a:off x="8117921" y="4622549"/>
            <a:ext cx="4078694" cy="3211363"/>
          </a:xfrm>
          <a:prstGeom prst="borderCallout2">
            <a:avLst>
              <a:gd name="adj1" fmla="val 23606"/>
              <a:gd name="adj2" fmla="val -794"/>
              <a:gd name="adj3" fmla="val 23491"/>
              <a:gd name="adj4" fmla="val -4946"/>
              <a:gd name="adj5" fmla="val 25802"/>
              <a:gd name="adj6" fmla="val -18446"/>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lvl1pPr algn="l" defTabSz="684213">
              <a:defRPr kumimoji="1" sz="2400">
                <a:solidFill>
                  <a:schemeClr val="tx1"/>
                </a:solidFill>
                <a:latin typeface="Times New Roman" pitchFamily="18" charset="0"/>
                <a:ea typeface="ＭＳ Ｐゴシック" pitchFamily="50" charset="-128"/>
              </a:defRPr>
            </a:lvl1pPr>
            <a:lvl2pPr marL="742950" indent="-285750" algn="l" defTabSz="684213">
              <a:defRPr kumimoji="1" sz="2400">
                <a:solidFill>
                  <a:schemeClr val="tx1"/>
                </a:solidFill>
                <a:latin typeface="Times New Roman" pitchFamily="18" charset="0"/>
                <a:ea typeface="ＭＳ Ｐゴシック" pitchFamily="50" charset="-128"/>
              </a:defRPr>
            </a:lvl2pPr>
            <a:lvl3pPr marL="1143000" indent="-228600" algn="l" defTabSz="684213">
              <a:defRPr kumimoji="1" sz="2400">
                <a:solidFill>
                  <a:schemeClr val="tx1"/>
                </a:solidFill>
                <a:latin typeface="Times New Roman" pitchFamily="18" charset="0"/>
                <a:ea typeface="ＭＳ Ｐゴシック" pitchFamily="50" charset="-128"/>
              </a:defRPr>
            </a:lvl3pPr>
            <a:lvl4pPr marL="1600200" indent="-228600" algn="l" defTabSz="684213">
              <a:defRPr kumimoji="1" sz="2400">
                <a:solidFill>
                  <a:schemeClr val="tx1"/>
                </a:solidFill>
                <a:latin typeface="Times New Roman" pitchFamily="18" charset="0"/>
                <a:ea typeface="ＭＳ Ｐゴシック" pitchFamily="50" charset="-128"/>
              </a:defRPr>
            </a:lvl4pPr>
            <a:lvl5pPr marL="2057400" indent="-228600" algn="l" defTabSz="684213">
              <a:defRPr kumimoji="1" sz="2400">
                <a:solidFill>
                  <a:schemeClr val="tx1"/>
                </a:solidFill>
                <a:latin typeface="Times New Roman" pitchFamily="18" charset="0"/>
                <a:ea typeface="ＭＳ Ｐゴシック" pitchFamily="50" charset="-128"/>
              </a:defRPr>
            </a:lvl5pPr>
            <a:lvl6pPr marL="25146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defTabSz="684213"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defTabSz="905502"/>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・ボタン押下により番ポ自動工事結果参照画面へ遷移する</a:t>
            </a:r>
            <a:endParaRPr kumimoji="1" lang="en-US" altLang="ja-JP"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defTabSz="905502"/>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a:p>
            <a:pPr marL="85725" indent="-85725" defTabSz="905502"/>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・当該ボタンは、番ポ自動工事依頼ボタン押下後に番ポ自動工事依頼が正常に実施できている場合に押下可能とする</a:t>
            </a:r>
            <a:r>
              <a:rPr lang="ja-JP" altLang="en-US" sz="1000" dirty="0">
                <a:latin typeface="+mn-ea"/>
                <a:ea typeface="+mn-ea"/>
                <a:cs typeface="Meiryo UI" panose="020B0604030504040204" pitchFamily="50" charset="-128"/>
              </a:rPr>
              <a:t>（詳細は「３．</a:t>
            </a:r>
            <a:r>
              <a:rPr lang="en-US" altLang="ja-JP" sz="1000" dirty="0">
                <a:latin typeface="+mn-ea"/>
                <a:ea typeface="+mn-ea"/>
                <a:cs typeface="Meiryo UI" panose="020B0604030504040204" pitchFamily="50" charset="-128"/>
              </a:rPr>
              <a:t>3</a:t>
            </a:r>
            <a:r>
              <a:rPr lang="ja-JP" altLang="en-US" sz="1000" dirty="0">
                <a:latin typeface="+mn-ea"/>
                <a:ea typeface="+mn-ea"/>
                <a:cs typeface="Meiryo UI" panose="020B0604030504040204" pitchFamily="50" charset="-128"/>
              </a:rPr>
              <a:t>．０２　タブレット</a:t>
            </a:r>
            <a:r>
              <a:rPr lang="en-US" altLang="ja-JP" sz="1000" dirty="0">
                <a:latin typeface="+mn-ea"/>
                <a:ea typeface="+mn-ea"/>
                <a:cs typeface="Meiryo UI" panose="020B0604030504040204" pitchFamily="50" charset="-128"/>
              </a:rPr>
              <a:t>AP</a:t>
            </a:r>
            <a:r>
              <a:rPr lang="ja-JP" altLang="en-US" sz="1000" dirty="0">
                <a:latin typeface="+mn-ea"/>
                <a:ea typeface="+mn-ea"/>
                <a:cs typeface="Meiryo UI" panose="020B0604030504040204" pitchFamily="50" charset="-128"/>
              </a:rPr>
              <a:t>サーバ（５／２１）」参照）</a:t>
            </a:r>
            <a:endParaRPr lang="en-US" altLang="ja-JP" sz="1000" dirty="0">
              <a:latin typeface="+mn-ea"/>
              <a:ea typeface="+mn-ea"/>
              <a:cs typeface="Meiryo UI" panose="020B0604030504040204" pitchFamily="50" charset="-128"/>
            </a:endParaRPr>
          </a:p>
          <a:p>
            <a:pPr marL="85725" indent="-85725" defTabSz="905502"/>
            <a:endParaRPr kumimoji="1" lang="en-US" altLang="ja-JP" sz="1000" b="0" i="0" u="none" strike="noStrike" cap="none" normalizeH="0" baseline="0" dirty="0">
              <a:ln>
                <a:noFill/>
              </a:ln>
              <a:effectLst/>
              <a:latin typeface="+mn-ea"/>
              <a:ea typeface="+mn-ea"/>
              <a:cs typeface="Meiryo UI" panose="020B0604030504040204" pitchFamily="50" charset="-128"/>
            </a:endParaRPr>
          </a:p>
          <a:p>
            <a:pPr marL="85725" indent="-85725" defTabSz="905502"/>
            <a:r>
              <a:rPr lang="ja-JP" altLang="en-US" sz="1000" dirty="0">
                <a:latin typeface="+mn-ea"/>
                <a:ea typeface="+mn-ea"/>
                <a:cs typeface="Meiryo UI" panose="020B0604030504040204" pitchFamily="50" charset="-128"/>
              </a:rPr>
              <a:t>・ボタン押下時に番ポ工事結果情報が０件の場合、以下メッセージを表示する</a:t>
            </a:r>
            <a:endPar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角丸四角形 44">
            <a:extLst>
              <a:ext uri="{FF2B5EF4-FFF2-40B4-BE49-F238E27FC236}">
                <a16:creationId xmlns:a16="http://schemas.microsoft.com/office/drawing/2014/main" id="{CF7AD3BA-B897-C599-86A7-4CF74707CE42}"/>
              </a:ext>
            </a:extLst>
          </p:cNvPr>
          <p:cNvSpPr/>
          <p:nvPr/>
        </p:nvSpPr>
        <p:spPr bwMode="auto">
          <a:xfrm>
            <a:off x="5879010" y="8222158"/>
            <a:ext cx="1601910" cy="248786"/>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700" dirty="0">
                <a:latin typeface="+mn-ea"/>
                <a:ea typeface="+mn-ea"/>
              </a:rPr>
              <a:t>番ポ自動工事結果確認</a:t>
            </a:r>
          </a:p>
        </p:txBody>
      </p:sp>
      <p:sp>
        <p:nvSpPr>
          <p:cNvPr id="17" name="正方形/長方形 16">
            <a:extLst>
              <a:ext uri="{FF2B5EF4-FFF2-40B4-BE49-F238E27FC236}">
                <a16:creationId xmlns:a16="http://schemas.microsoft.com/office/drawing/2014/main" id="{5AABC9EC-86D0-A930-BFEB-693FA8FA7D0F}"/>
              </a:ext>
            </a:extLst>
          </p:cNvPr>
          <p:cNvSpPr/>
          <p:nvPr/>
        </p:nvSpPr>
        <p:spPr bwMode="auto">
          <a:xfrm>
            <a:off x="5879010" y="8222158"/>
            <a:ext cx="1601910" cy="247948"/>
          </a:xfrm>
          <a:prstGeom prst="rect">
            <a:avLst/>
          </a:prstGeom>
          <a:noFill/>
          <a:ln w="2540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6FD85228-3EAC-6C79-A301-E7EE8DD2B380}"/>
              </a:ext>
            </a:extLst>
          </p:cNvPr>
          <p:cNvSpPr txBox="1"/>
          <p:nvPr/>
        </p:nvSpPr>
        <p:spPr>
          <a:xfrm>
            <a:off x="562385" y="6772546"/>
            <a:ext cx="2745945" cy="169277"/>
          </a:xfrm>
          <a:prstGeom prst="rect">
            <a:avLst/>
          </a:prstGeom>
          <a:solidFill>
            <a:schemeClr val="bg1"/>
          </a:solidFill>
        </p:spPr>
        <p:txBody>
          <a:bodyPr wrap="none" lIns="0" tIns="0" rIns="0" bIns="0" rtlCol="0">
            <a:spAutoFit/>
          </a:body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（参考情報）変更前の画面レイアウトを以下に示す</a:t>
            </a:r>
          </a:p>
        </p:txBody>
      </p:sp>
      <p:graphicFrame>
        <p:nvGraphicFramePr>
          <p:cNvPr id="5" name="表 4">
            <a:extLst>
              <a:ext uri="{FF2B5EF4-FFF2-40B4-BE49-F238E27FC236}">
                <a16:creationId xmlns:a16="http://schemas.microsoft.com/office/drawing/2014/main" id="{B0A4A374-5472-B645-18DA-AB4184A758BE}"/>
              </a:ext>
            </a:extLst>
          </p:cNvPr>
          <p:cNvGraphicFramePr>
            <a:graphicFrameLocks noGrp="1"/>
          </p:cNvGraphicFramePr>
          <p:nvPr>
            <p:extLst>
              <p:ext uri="{D42A27DB-BD31-4B8C-83A1-F6EECF244321}">
                <p14:modId xmlns:p14="http://schemas.microsoft.com/office/powerpoint/2010/main" val="1183969530"/>
              </p:ext>
            </p:extLst>
          </p:nvPr>
        </p:nvGraphicFramePr>
        <p:xfrm>
          <a:off x="10751739" y="1843955"/>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2</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pic>
        <p:nvPicPr>
          <p:cNvPr id="7" name="図 6" descr="グラフィカル ユーザー インターフェイス, テキスト, アプリケーション&#10;&#10;自動的に生成された説明">
            <a:extLst>
              <a:ext uri="{FF2B5EF4-FFF2-40B4-BE49-F238E27FC236}">
                <a16:creationId xmlns:a16="http://schemas.microsoft.com/office/drawing/2014/main" id="{E3360222-7FEC-C12B-1C08-71E2C40192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5111" y="5984210"/>
            <a:ext cx="2882667" cy="1755254"/>
          </a:xfrm>
          <a:prstGeom prst="rect">
            <a:avLst/>
          </a:prstGeom>
        </p:spPr>
      </p:pic>
    </p:spTree>
    <p:extLst>
      <p:ext uri="{BB962C8B-B14F-4D97-AF65-F5344CB8AC3E}">
        <p14:creationId xmlns:p14="http://schemas.microsoft.com/office/powerpoint/2010/main" val="299356734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D9FFE2AE-F1B1-169F-AE42-EA518BCAE76A}"/>
              </a:ext>
            </a:extLst>
          </p:cNvPr>
          <p:cNvPicPr>
            <a:picLocks noChangeAspect="1"/>
          </p:cNvPicPr>
          <p:nvPr/>
        </p:nvPicPr>
        <p:blipFill>
          <a:blip r:embed="rId2"/>
          <a:stretch>
            <a:fillRect/>
          </a:stretch>
        </p:blipFill>
        <p:spPr>
          <a:xfrm>
            <a:off x="7049273" y="5382498"/>
            <a:ext cx="4221205" cy="2710083"/>
          </a:xfrm>
          <a:prstGeom prst="rect">
            <a:avLst/>
          </a:prstGeom>
          <a:ln w="6350">
            <a:solidFill>
              <a:schemeClr val="tx1"/>
            </a:solidFill>
          </a:ln>
        </p:spPr>
      </p:pic>
      <p:grpSp>
        <p:nvGrpSpPr>
          <p:cNvPr id="20" name="グループ化 19">
            <a:extLst>
              <a:ext uri="{FF2B5EF4-FFF2-40B4-BE49-F238E27FC236}">
                <a16:creationId xmlns:a16="http://schemas.microsoft.com/office/drawing/2014/main" id="{616F18C9-1FFD-EDBE-7521-CF35B00845A2}"/>
              </a:ext>
            </a:extLst>
          </p:cNvPr>
          <p:cNvGrpSpPr/>
          <p:nvPr/>
        </p:nvGrpSpPr>
        <p:grpSpPr>
          <a:xfrm>
            <a:off x="1542512" y="2138852"/>
            <a:ext cx="9684011" cy="6497074"/>
            <a:chOff x="1542513" y="1986438"/>
            <a:chExt cx="9684011" cy="6497074"/>
          </a:xfrm>
        </p:grpSpPr>
        <p:grpSp>
          <p:nvGrpSpPr>
            <p:cNvPr id="21" name="グループ化 20">
              <a:extLst>
                <a:ext uri="{FF2B5EF4-FFF2-40B4-BE49-F238E27FC236}">
                  <a16:creationId xmlns:a16="http://schemas.microsoft.com/office/drawing/2014/main" id="{E4354F24-4772-89A1-4908-5A357AE6E9CC}"/>
                </a:ext>
              </a:extLst>
            </p:cNvPr>
            <p:cNvGrpSpPr/>
            <p:nvPr/>
          </p:nvGrpSpPr>
          <p:grpSpPr>
            <a:xfrm>
              <a:off x="1542513" y="5259387"/>
              <a:ext cx="4752128" cy="2746488"/>
              <a:chOff x="444180" y="2238367"/>
              <a:chExt cx="7213343" cy="4603200"/>
            </a:xfrm>
          </p:grpSpPr>
          <p:sp>
            <p:nvSpPr>
              <p:cNvPr id="22" name="テキスト ボックス 21">
                <a:extLst>
                  <a:ext uri="{FF2B5EF4-FFF2-40B4-BE49-F238E27FC236}">
                    <a16:creationId xmlns:a16="http://schemas.microsoft.com/office/drawing/2014/main" id="{8B6A346B-3666-FD2B-182B-C07C148E2008}"/>
                  </a:ext>
                </a:extLst>
              </p:cNvPr>
              <p:cNvSpPr txBox="1"/>
              <p:nvPr/>
            </p:nvSpPr>
            <p:spPr>
              <a:xfrm>
                <a:off x="444180" y="6501370"/>
                <a:ext cx="2745945" cy="169277"/>
              </a:xfrm>
              <a:prstGeom prst="rect">
                <a:avLst/>
              </a:prstGeom>
              <a:noFill/>
            </p:spPr>
            <p:txBody>
              <a:bodyPr wrap="none" lIns="0" tIns="0" rIns="0" bIns="0" rtlCol="0">
                <a:spAutoFit/>
              </a:body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（参考情報）変更前の画面レイアウトを以下に示す</a:t>
                </a:r>
              </a:p>
            </p:txBody>
          </p:sp>
          <p:grpSp>
            <p:nvGrpSpPr>
              <p:cNvPr id="25" name="グループ化 24">
                <a:extLst>
                  <a:ext uri="{FF2B5EF4-FFF2-40B4-BE49-F238E27FC236}">
                    <a16:creationId xmlns:a16="http://schemas.microsoft.com/office/drawing/2014/main" id="{44AF13C3-BF67-8C5B-91C9-F31C0218A05C}"/>
                  </a:ext>
                </a:extLst>
              </p:cNvPr>
              <p:cNvGrpSpPr/>
              <p:nvPr/>
            </p:nvGrpSpPr>
            <p:grpSpPr>
              <a:xfrm>
                <a:off x="504280" y="2238367"/>
                <a:ext cx="7153243" cy="4603200"/>
                <a:chOff x="476897" y="2214565"/>
                <a:chExt cx="7153242" cy="4603200"/>
              </a:xfrm>
            </p:grpSpPr>
            <p:pic>
              <p:nvPicPr>
                <p:cNvPr id="28" name="図 27">
                  <a:extLst>
                    <a:ext uri="{FF2B5EF4-FFF2-40B4-BE49-F238E27FC236}">
                      <a16:creationId xmlns:a16="http://schemas.microsoft.com/office/drawing/2014/main" id="{48388A89-901C-3576-A9AF-AF809CBFD8B1}"/>
                    </a:ext>
                  </a:extLst>
                </p:cNvPr>
                <p:cNvPicPr>
                  <a:picLocks noChangeAspect="1"/>
                </p:cNvPicPr>
                <p:nvPr/>
              </p:nvPicPr>
              <p:blipFill rotWithShape="1">
                <a:blip r:embed="rId3"/>
                <a:srcRect t="77558" b="7439"/>
                <a:stretch/>
              </p:blipFill>
              <p:spPr>
                <a:xfrm>
                  <a:off x="477876" y="3461055"/>
                  <a:ext cx="7152263" cy="2232249"/>
                </a:xfrm>
                <a:prstGeom prst="rect">
                  <a:avLst/>
                </a:prstGeom>
                <a:ln>
                  <a:noFill/>
                </a:ln>
              </p:spPr>
            </p:pic>
            <p:pic>
              <p:nvPicPr>
                <p:cNvPr id="29" name="図 28">
                  <a:extLst>
                    <a:ext uri="{FF2B5EF4-FFF2-40B4-BE49-F238E27FC236}">
                      <a16:creationId xmlns:a16="http://schemas.microsoft.com/office/drawing/2014/main" id="{3678A91F-E5B0-DEEF-16F1-315945ABD1D6}"/>
                    </a:ext>
                  </a:extLst>
                </p:cNvPr>
                <p:cNvPicPr>
                  <a:picLocks noChangeAspect="1"/>
                </p:cNvPicPr>
                <p:nvPr/>
              </p:nvPicPr>
              <p:blipFill rotWithShape="1">
                <a:blip r:embed="rId3"/>
                <a:srcRect b="91323"/>
                <a:stretch/>
              </p:blipFill>
              <p:spPr>
                <a:xfrm>
                  <a:off x="476897" y="2214565"/>
                  <a:ext cx="7152263" cy="1290923"/>
                </a:xfrm>
                <a:prstGeom prst="rect">
                  <a:avLst/>
                </a:prstGeom>
                <a:ln>
                  <a:noFill/>
                </a:ln>
              </p:spPr>
            </p:pic>
            <p:pic>
              <p:nvPicPr>
                <p:cNvPr id="30" name="図 29">
                  <a:extLst>
                    <a:ext uri="{FF2B5EF4-FFF2-40B4-BE49-F238E27FC236}">
                      <a16:creationId xmlns:a16="http://schemas.microsoft.com/office/drawing/2014/main" id="{3442BE3A-AE1B-A40E-B679-1DE2B6CD727D}"/>
                    </a:ext>
                  </a:extLst>
                </p:cNvPr>
                <p:cNvPicPr>
                  <a:picLocks noChangeAspect="1"/>
                </p:cNvPicPr>
                <p:nvPr/>
              </p:nvPicPr>
              <p:blipFill rotWithShape="1">
                <a:blip r:embed="rId3"/>
                <a:srcRect t="92338" b="70"/>
                <a:stretch/>
              </p:blipFill>
              <p:spPr>
                <a:xfrm>
                  <a:off x="477876" y="5688226"/>
                  <a:ext cx="7152263" cy="1129539"/>
                </a:xfrm>
                <a:prstGeom prst="rect">
                  <a:avLst/>
                </a:prstGeom>
                <a:ln>
                  <a:noFill/>
                </a:ln>
              </p:spPr>
            </p:pic>
          </p:grpSp>
          <p:sp>
            <p:nvSpPr>
              <p:cNvPr id="24" name="正方形/長方形 23">
                <a:extLst>
                  <a:ext uri="{FF2B5EF4-FFF2-40B4-BE49-F238E27FC236}">
                    <a16:creationId xmlns:a16="http://schemas.microsoft.com/office/drawing/2014/main" id="{A4273C06-6CC0-F630-FA65-4D1C5B3F55BF}"/>
                  </a:ext>
                </a:extLst>
              </p:cNvPr>
              <p:cNvSpPr/>
              <p:nvPr/>
            </p:nvSpPr>
            <p:spPr bwMode="auto">
              <a:xfrm>
                <a:off x="504281" y="2238367"/>
                <a:ext cx="7152263" cy="4432280"/>
              </a:xfrm>
              <a:prstGeom prst="rect">
                <a:avLst/>
              </a:prstGeom>
              <a:no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grpSp>
        <p:pic>
          <p:nvPicPr>
            <p:cNvPr id="6" name="図 5">
              <a:extLst>
                <a:ext uri="{FF2B5EF4-FFF2-40B4-BE49-F238E27FC236}">
                  <a16:creationId xmlns:a16="http://schemas.microsoft.com/office/drawing/2014/main" id="{65DEFB2A-FEE6-D6BB-FE64-FCA8D2BC4770}"/>
                </a:ext>
              </a:extLst>
            </p:cNvPr>
            <p:cNvPicPr>
              <a:picLocks noChangeAspect="1"/>
            </p:cNvPicPr>
            <p:nvPr/>
          </p:nvPicPr>
          <p:blipFill>
            <a:blip r:embed="rId4"/>
            <a:stretch>
              <a:fillRect/>
            </a:stretch>
          </p:blipFill>
          <p:spPr>
            <a:xfrm>
              <a:off x="1557442" y="2228032"/>
              <a:ext cx="4752128" cy="2391838"/>
            </a:xfrm>
            <a:prstGeom prst="rect">
              <a:avLst/>
            </a:prstGeom>
          </p:spPr>
        </p:pic>
        <p:sp>
          <p:nvSpPr>
            <p:cNvPr id="14" name="テキスト ボックス 13">
              <a:extLst>
                <a:ext uri="{FF2B5EF4-FFF2-40B4-BE49-F238E27FC236}">
                  <a16:creationId xmlns:a16="http://schemas.microsoft.com/office/drawing/2014/main" id="{847C9A7A-D9E0-EE0D-CA35-4C45C49CC6CC}"/>
                </a:ext>
              </a:extLst>
            </p:cNvPr>
            <p:cNvSpPr txBox="1"/>
            <p:nvPr/>
          </p:nvSpPr>
          <p:spPr>
            <a:xfrm>
              <a:off x="1542513" y="1986438"/>
              <a:ext cx="2468625" cy="152414"/>
            </a:xfrm>
            <a:prstGeom prst="rect">
              <a:avLst/>
            </a:prstGeom>
            <a:solidFill>
              <a:schemeClr val="bg1"/>
            </a:solidFill>
          </p:spPr>
          <p:txBody>
            <a:bodyPr wrap="none" lIns="0" tIns="0" rIns="0" bIns="0" rtlCol="0">
              <a:spAutoFit/>
            </a:bodyPr>
            <a:lstStyle/>
            <a:p>
              <a:pPr lvl="0" algn="l">
                <a:lnSpc>
                  <a:spcPct val="110000"/>
                </a:lnSpc>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a:t>
              </a:r>
              <a:r>
                <a:rPr lang="ja-JP" altLang="en-US" sz="1000" dirty="0">
                  <a:solidFill>
                    <a:prstClr val="black"/>
                  </a:solidFill>
                  <a:latin typeface="Meiryo UI"/>
                  <a:ea typeface="Meiryo UI"/>
                </a:rPr>
                <a:t>変更前）ＳＯ情報確認</a:t>
              </a: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ひかり電話画面</a:t>
              </a:r>
              <a:endParaRPr kumimoji="1" lang="ja-JP" altLang="en-US" sz="1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5" name="テキスト ボックス 14">
              <a:extLst>
                <a:ext uri="{FF2B5EF4-FFF2-40B4-BE49-F238E27FC236}">
                  <a16:creationId xmlns:a16="http://schemas.microsoft.com/office/drawing/2014/main" id="{59570514-425B-AC42-A8E9-9BF045276585}"/>
                </a:ext>
              </a:extLst>
            </p:cNvPr>
            <p:cNvSpPr txBox="1"/>
            <p:nvPr/>
          </p:nvSpPr>
          <p:spPr>
            <a:xfrm>
              <a:off x="1582752" y="5040253"/>
              <a:ext cx="2468625" cy="152414"/>
            </a:xfrm>
            <a:prstGeom prst="rect">
              <a:avLst/>
            </a:prstGeom>
            <a:solidFill>
              <a:schemeClr val="bg1"/>
            </a:solidFill>
          </p:spPr>
          <p:txBody>
            <a:bodyPr wrap="none" lIns="0" tIns="0" rIns="0" bIns="0" rtlCol="0">
              <a:spAutoFit/>
            </a:bodyPr>
            <a:lstStyle/>
            <a:p>
              <a:pPr lvl="0" algn="l">
                <a:lnSpc>
                  <a:spcPct val="110000"/>
                </a:lnSpc>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a:t>
              </a:r>
              <a:r>
                <a:rPr lang="ja-JP" altLang="en-US" sz="1000" dirty="0">
                  <a:solidFill>
                    <a:prstClr val="black"/>
                  </a:solidFill>
                  <a:latin typeface="Meiryo UI"/>
                  <a:ea typeface="Meiryo UI"/>
                </a:rPr>
                <a:t>変更後）ＳＯ情報確認</a:t>
              </a: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ひかり電話画面</a:t>
              </a:r>
              <a:endParaRPr kumimoji="1" lang="ja-JP" altLang="en-US" sz="1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6" name="テキスト ボックス 15">
              <a:extLst>
                <a:ext uri="{FF2B5EF4-FFF2-40B4-BE49-F238E27FC236}">
                  <a16:creationId xmlns:a16="http://schemas.microsoft.com/office/drawing/2014/main" id="{C87893A4-21FF-04F0-5A75-C5BEB6265767}"/>
                </a:ext>
              </a:extLst>
            </p:cNvPr>
            <p:cNvSpPr txBox="1"/>
            <p:nvPr/>
          </p:nvSpPr>
          <p:spPr>
            <a:xfrm>
              <a:off x="7062429" y="5053289"/>
              <a:ext cx="2156039" cy="152414"/>
            </a:xfrm>
            <a:prstGeom prst="rect">
              <a:avLst/>
            </a:prstGeom>
            <a:solidFill>
              <a:schemeClr val="bg1"/>
            </a:solidFill>
          </p:spPr>
          <p:txBody>
            <a:bodyPr wrap="none" lIns="0" tIns="0" rIns="0" bIns="0" rtlCol="0">
              <a:spAutoFit/>
            </a:bodyPr>
            <a:lstStyle/>
            <a:p>
              <a:pPr lvl="0" algn="l">
                <a:lnSpc>
                  <a:spcPct val="110000"/>
                </a:lnSpc>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a:t>
              </a:r>
              <a:r>
                <a:rPr lang="ja-JP" altLang="en-US" sz="1000" noProof="0" dirty="0">
                  <a:solidFill>
                    <a:prstClr val="black"/>
                  </a:solidFill>
                  <a:latin typeface="Meiryo UI"/>
                  <a:ea typeface="Meiryo UI"/>
                </a:rPr>
                <a:t>新規</a:t>
              </a:r>
              <a:r>
                <a:rPr lang="ja-JP" altLang="en-US" sz="1000" dirty="0">
                  <a:solidFill>
                    <a:prstClr val="black"/>
                  </a:solidFill>
                  <a:latin typeface="Meiryo UI"/>
                  <a:ea typeface="Meiryo UI"/>
                </a:rPr>
                <a:t>）番ポ自動工事結果参照画面</a:t>
              </a:r>
              <a:endParaRPr kumimoji="1" lang="ja-JP" altLang="en-US" sz="1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8" name="線吹き出し 1 (枠付き) 10">
              <a:extLst>
                <a:ext uri="{FF2B5EF4-FFF2-40B4-BE49-F238E27FC236}">
                  <a16:creationId xmlns:a16="http://schemas.microsoft.com/office/drawing/2014/main" id="{EED64494-7FAC-9155-6A20-DB44731B0BCE}"/>
                </a:ext>
              </a:extLst>
            </p:cNvPr>
            <p:cNvSpPr/>
            <p:nvPr/>
          </p:nvSpPr>
          <p:spPr bwMode="auto">
            <a:xfrm>
              <a:off x="9550331" y="8044232"/>
              <a:ext cx="1676193" cy="180000"/>
            </a:xfrm>
            <a:prstGeom prst="borderCallout1">
              <a:avLst>
                <a:gd name="adj1" fmla="val 830"/>
                <a:gd name="adj2" fmla="val 33295"/>
                <a:gd name="adj3" fmla="val -183439"/>
                <a:gd name="adj4" fmla="val 14478"/>
              </a:avLst>
            </a:prstGeom>
            <a:no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defTabSz="649288"/>
              <a:r>
                <a:rPr lang="ja-JP" altLang="en-US" sz="1000" dirty="0">
                  <a:latin typeface="+mn-ea"/>
                  <a:ea typeface="+mn-ea"/>
                </a:rPr>
                <a:t>番ポ自動工事結果確認ボタン</a:t>
              </a:r>
            </a:p>
          </p:txBody>
        </p:sp>
        <p:sp>
          <p:nvSpPr>
            <p:cNvPr id="45" name="正方形/長方形 44">
              <a:extLst>
                <a:ext uri="{FF2B5EF4-FFF2-40B4-BE49-F238E27FC236}">
                  <a16:creationId xmlns:a16="http://schemas.microsoft.com/office/drawing/2014/main" id="{3DFE24D5-8A62-B210-1FF3-4EA5FBDB0ED1}"/>
                </a:ext>
              </a:extLst>
            </p:cNvPr>
            <p:cNvSpPr/>
            <p:nvPr/>
          </p:nvSpPr>
          <p:spPr bwMode="auto">
            <a:xfrm>
              <a:off x="5046998" y="3761822"/>
              <a:ext cx="1133841" cy="167574"/>
            </a:xfrm>
            <a:prstGeom prst="rect">
              <a:avLst/>
            </a:prstGeom>
            <a:noFill/>
            <a:ln w="254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2" name="正方形/長方形 1">
              <a:extLst>
                <a:ext uri="{FF2B5EF4-FFF2-40B4-BE49-F238E27FC236}">
                  <a16:creationId xmlns:a16="http://schemas.microsoft.com/office/drawing/2014/main" id="{EB266CD4-3A97-42C4-917A-14468AD6D431}"/>
                </a:ext>
              </a:extLst>
            </p:cNvPr>
            <p:cNvSpPr/>
            <p:nvPr/>
          </p:nvSpPr>
          <p:spPr bwMode="auto">
            <a:xfrm>
              <a:off x="5042931" y="7080577"/>
              <a:ext cx="997830" cy="169102"/>
            </a:xfrm>
            <a:prstGeom prst="rect">
              <a:avLst/>
            </a:prstGeom>
            <a:noFill/>
            <a:ln w="254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8" name="ストライプ矢印 60">
              <a:extLst>
                <a:ext uri="{FF2B5EF4-FFF2-40B4-BE49-F238E27FC236}">
                  <a16:creationId xmlns:a16="http://schemas.microsoft.com/office/drawing/2014/main" id="{69258C79-DD2D-8938-D669-2EA23E74AA0A}"/>
                </a:ext>
              </a:extLst>
            </p:cNvPr>
            <p:cNvSpPr/>
            <p:nvPr/>
          </p:nvSpPr>
          <p:spPr bwMode="auto">
            <a:xfrm>
              <a:off x="6384325" y="6940103"/>
              <a:ext cx="630070" cy="450050"/>
            </a:xfrm>
            <a:prstGeom prst="stripedRightArrow">
              <a:avLst/>
            </a:prstGeom>
            <a:solidFill>
              <a:schemeClr val="accent1">
                <a:lumMod val="20000"/>
                <a:lumOff val="80000"/>
              </a:schemeClr>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線吹き出し 1 (枠付き) 10">
              <a:extLst>
                <a:ext uri="{FF2B5EF4-FFF2-40B4-BE49-F238E27FC236}">
                  <a16:creationId xmlns:a16="http://schemas.microsoft.com/office/drawing/2014/main" id="{AB3D67CA-65BA-7B0F-3B0C-3514601D0E65}"/>
                </a:ext>
              </a:extLst>
            </p:cNvPr>
            <p:cNvSpPr/>
            <p:nvPr/>
          </p:nvSpPr>
          <p:spPr bwMode="auto">
            <a:xfrm>
              <a:off x="4740679" y="8049644"/>
              <a:ext cx="2880320" cy="433868"/>
            </a:xfrm>
            <a:prstGeom prst="borderCallout1">
              <a:avLst>
                <a:gd name="adj1" fmla="val 830"/>
                <a:gd name="adj2" fmla="val 33295"/>
                <a:gd name="adj3" fmla="val -153697"/>
                <a:gd name="adj4" fmla="val 65849"/>
              </a:avLst>
            </a:prstGeom>
            <a:noFill/>
            <a:ln w="127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r>
                <a:rPr lang="ja-JP" altLang="en-US" sz="1000" dirty="0">
                  <a:latin typeface="+mn-ea"/>
                  <a:ea typeface="+mn-ea"/>
                </a:rPr>
                <a:t>「番ポ自動工事結果参照」ボタン押下で番ポ自動工事結果参照画面を表示する</a:t>
              </a:r>
            </a:p>
          </p:txBody>
        </p:sp>
        <p:cxnSp>
          <p:nvCxnSpPr>
            <p:cNvPr id="17" name="直線コネクタ 16">
              <a:extLst>
                <a:ext uri="{FF2B5EF4-FFF2-40B4-BE49-F238E27FC236}">
                  <a16:creationId xmlns:a16="http://schemas.microsoft.com/office/drawing/2014/main" id="{6DAF6EAF-6E08-D01F-9B25-C7683B7E137E}"/>
                </a:ext>
              </a:extLst>
            </p:cNvPr>
            <p:cNvCxnSpPr>
              <a:stCxn id="2" idx="2"/>
            </p:cNvCxnSpPr>
            <p:nvPr/>
          </p:nvCxnSpPr>
          <p:spPr>
            <a:xfrm>
              <a:off x="5541846" y="7249679"/>
              <a:ext cx="138874" cy="794553"/>
            </a:xfrm>
            <a:prstGeom prst="line">
              <a:avLst/>
            </a:prstGeom>
            <a:ln w="1270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カギ線コネクタ 59">
              <a:extLst>
                <a:ext uri="{FF2B5EF4-FFF2-40B4-BE49-F238E27FC236}">
                  <a16:creationId xmlns:a16="http://schemas.microsoft.com/office/drawing/2014/main" id="{99500479-A0F1-9F62-7868-5D40006EECEB}"/>
                </a:ext>
              </a:extLst>
            </p:cNvPr>
            <p:cNvCxnSpPr>
              <a:stCxn id="45" idx="3"/>
              <a:endCxn id="50" idx="0"/>
            </p:cNvCxnSpPr>
            <p:nvPr/>
          </p:nvCxnSpPr>
          <p:spPr bwMode="auto">
            <a:xfrm>
              <a:off x="6180839" y="3845609"/>
              <a:ext cx="3801540" cy="3788421"/>
            </a:xfrm>
            <a:prstGeom prst="bentConnector2">
              <a:avLst/>
            </a:prstGeom>
            <a:solidFill>
              <a:srgbClr val="FFFFCC"/>
            </a:solidFill>
            <a:ln w="25400" cap="flat" cmpd="sng" algn="ctr">
              <a:solidFill>
                <a:srgbClr val="FF000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0" name="正方形/長方形 49">
              <a:extLst>
                <a:ext uri="{FF2B5EF4-FFF2-40B4-BE49-F238E27FC236}">
                  <a16:creationId xmlns:a16="http://schemas.microsoft.com/office/drawing/2014/main" id="{E3CBAB65-4E51-B6BA-AC72-BBF3132CDAE7}"/>
                </a:ext>
              </a:extLst>
            </p:cNvPr>
            <p:cNvSpPr/>
            <p:nvPr/>
          </p:nvSpPr>
          <p:spPr bwMode="auto">
            <a:xfrm>
              <a:off x="9550331" y="7634030"/>
              <a:ext cx="864096" cy="167574"/>
            </a:xfrm>
            <a:prstGeom prst="rect">
              <a:avLst/>
            </a:prstGeom>
            <a:noFill/>
            <a:ln w="254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grpSp>
      <p:sp>
        <p:nvSpPr>
          <p:cNvPr id="3" name="スライド番号プレースホルダー 2">
            <a:extLst>
              <a:ext uri="{FF2B5EF4-FFF2-40B4-BE49-F238E27FC236}">
                <a16:creationId xmlns:a16="http://schemas.microsoft.com/office/drawing/2014/main" id="{116E11A7-E12D-157F-8AD0-B1BEA9E2299E}"/>
              </a:ext>
            </a:extLst>
          </p:cNvPr>
          <p:cNvSpPr>
            <a:spLocks noGrp="1"/>
          </p:cNvSpPr>
          <p:nvPr>
            <p:ph type="sldNum" sz="quarter" idx="4"/>
          </p:nvPr>
        </p:nvSpPr>
        <p:spPr/>
        <p:txBody>
          <a:bodyPr/>
          <a:lstStyle/>
          <a:p>
            <a:r>
              <a:rPr lang="en-US" altLang="ja-JP"/>
              <a:t>01.3-</a:t>
            </a:r>
            <a:fld id="{4C5E2FD1-144F-442B-9A84-40AAF03513A2}" type="slidenum">
              <a:rPr lang="en-US" altLang="ja-JP" smtClean="0"/>
              <a:pPr/>
              <a:t>7</a:t>
            </a:fld>
            <a:endParaRPr lang="en-US" altLang="ja-JP" dirty="0"/>
          </a:p>
        </p:txBody>
      </p:sp>
      <p:sp>
        <p:nvSpPr>
          <p:cNvPr id="4" name="コンテンツ プレースホルダー 5">
            <a:extLst>
              <a:ext uri="{FF2B5EF4-FFF2-40B4-BE49-F238E27FC236}">
                <a16:creationId xmlns:a16="http://schemas.microsoft.com/office/drawing/2014/main" id="{CCC4E5D4-BDB7-67EB-A844-D600CCD75612}"/>
              </a:ext>
            </a:extLst>
          </p:cNvPr>
          <p:cNvSpPr>
            <a:spLocks noGrp="1"/>
          </p:cNvSpPr>
          <p:nvPr>
            <p:ph sz="quarter" idx="10"/>
          </p:nvPr>
        </p:nvSpPr>
        <p:spPr>
          <a:xfrm>
            <a:off x="190110" y="660139"/>
            <a:ext cx="12456000" cy="1112212"/>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４</a:t>
            </a:r>
            <a:r>
              <a:rPr lang="ja-JP" altLang="en-US" sz="1050" u="sng" dirty="0">
                <a:latin typeface="+mn-ea"/>
                <a:ea typeface="+mn-ea"/>
                <a:cs typeface="Meiryo UI" panose="020B0604030504040204" pitchFamily="50" charset="-128"/>
              </a:rPr>
              <a:t>／２１）</a:t>
            </a:r>
          </a:p>
          <a:p>
            <a:pPr>
              <a:spcBef>
                <a:spcPts val="0"/>
              </a:spcBef>
            </a:pPr>
            <a:r>
              <a:rPr lang="ja-JP" altLang="en-US" dirty="0">
                <a:latin typeface="+mn-ea"/>
              </a:rPr>
              <a:t>　</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sng" strike="noStrike" kern="1200" cap="none" spc="0" normalizeH="0" baseline="0" noProof="0" dirty="0">
                <a:ln>
                  <a:noFill/>
                </a:ln>
                <a:effectLst/>
                <a:uLnTx/>
                <a:uFillTx/>
                <a:latin typeface="+mn-ea"/>
                <a:ea typeface="+mn-ea"/>
                <a:cs typeface="Meiryo UI" panose="020B0604030504040204" pitchFamily="50" charset="-128"/>
              </a:rPr>
              <a:t>ひかり電話ポートイン：有派遣工事</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lang="ja-JP" altLang="en-US" dirty="0">
                <a:latin typeface="+mn-ea"/>
              </a:rPr>
              <a:t>　　 </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】【A】</a:t>
            </a:r>
            <a:r>
              <a:rPr lang="ja-JP" altLang="en-US" dirty="0">
                <a:latin typeface="+mn-ea"/>
              </a:rPr>
              <a:t>ＳＯ情報確認</a:t>
            </a:r>
            <a:r>
              <a:rPr lang="en-US" altLang="ja-JP" dirty="0">
                <a:latin typeface="+mn-ea"/>
              </a:rPr>
              <a:t>―</a:t>
            </a:r>
            <a:r>
              <a:rPr lang="ja-JP" altLang="en-US" dirty="0">
                <a:latin typeface="+mn-ea"/>
              </a:rPr>
              <a:t>ひかり電話画面に以下の変更を行う</a:t>
            </a:r>
            <a:endParaRPr lang="en-US" altLang="ja-JP" dirty="0">
              <a:latin typeface="+mn-ea"/>
            </a:endParaRPr>
          </a:p>
          <a:p>
            <a:pPr>
              <a:spcBef>
                <a:spcPts val="0"/>
              </a:spcBef>
              <a:spcAft>
                <a:spcPts val="0"/>
              </a:spcAft>
            </a:pPr>
            <a:r>
              <a:rPr lang="ja-JP" altLang="en-US" dirty="0">
                <a:latin typeface="+mn-ea"/>
              </a:rPr>
              <a:t>　</a:t>
            </a:r>
            <a:r>
              <a:rPr lang="ja-JP" altLang="en-US" sz="1050" dirty="0">
                <a:latin typeface="+mn-ea"/>
                <a:ea typeface="+mn-ea"/>
              </a:rPr>
              <a:t>・番ポ自動工事依頼ボタン押下により、</a:t>
            </a:r>
            <a:r>
              <a:rPr lang="en-US" altLang="ja-JP" sz="1050" dirty="0">
                <a:latin typeface="+mn-ea"/>
                <a:ea typeface="+mn-ea"/>
              </a:rPr>
              <a:t>BB-CASTAR</a:t>
            </a:r>
            <a:r>
              <a:rPr lang="ja-JP" altLang="en-US" sz="1050" dirty="0">
                <a:latin typeface="+mn-ea"/>
                <a:ea typeface="+mn-ea"/>
              </a:rPr>
              <a:t>に（ひかり電話）工事依頼情報流通（番ポ工事）を送信可能とする</a:t>
            </a:r>
            <a:endParaRPr lang="ja-JP" altLang="en-US" dirty="0">
              <a:latin typeface="+mn-ea"/>
            </a:endParaRPr>
          </a:p>
          <a:p>
            <a:pPr algn="l" fontAlgn="auto">
              <a:spcBef>
                <a:spcPts val="0"/>
              </a:spcBef>
              <a:spcAft>
                <a:spcPts val="0"/>
              </a:spcAft>
              <a:defRPr/>
            </a:pPr>
            <a:r>
              <a:rPr lang="ja-JP" altLang="en-US" dirty="0">
                <a:latin typeface="+mn-ea"/>
              </a:rPr>
              <a:t>　</a:t>
            </a:r>
            <a:r>
              <a:rPr lang="ja-JP" altLang="en-US" sz="1050" dirty="0">
                <a:latin typeface="+mn-ea"/>
                <a:ea typeface="+mn-ea"/>
              </a:rPr>
              <a:t>・番ポ自動工事結果参照ボタンを追加し、番ポ自動工事結果参照画面への遷移を可能とする</a:t>
            </a:r>
          </a:p>
          <a:p>
            <a:pPr algn="l" fontAlgn="auto">
              <a:spcBef>
                <a:spcPts val="0"/>
              </a:spcBef>
              <a:spcAft>
                <a:spcPts val="0"/>
              </a:spcAft>
              <a:defRPr/>
            </a:pPr>
            <a:r>
              <a:rPr lang="ja-JP" altLang="en-US" dirty="0">
                <a:latin typeface="+mn-ea"/>
                <a:ea typeface="+mn-ea"/>
              </a:rPr>
              <a:t>　　</a:t>
            </a:r>
            <a:r>
              <a:rPr lang="ja-JP" altLang="en-US" sz="1050" dirty="0">
                <a:latin typeface="+mn-lt"/>
                <a:ea typeface="+mn-ea"/>
              </a:rPr>
              <a:t>番ポ自動工事結果確認ボタンについて、変更前後の配置先画面マッピングを以下に示す</a:t>
            </a:r>
            <a:endParaRPr lang="ja-JP" altLang="en-US" sz="1050" dirty="0">
              <a:latin typeface="+mn-ea"/>
              <a:ea typeface="+mn-ea"/>
            </a:endParaRPr>
          </a:p>
          <a:p>
            <a:endParaRPr lang="en-US" altLang="ja-JP" dirty="0">
              <a:latin typeface="+mn-ea"/>
            </a:endParaRPr>
          </a:p>
        </p:txBody>
      </p:sp>
      <p:sp>
        <p:nvSpPr>
          <p:cNvPr id="10" name="楕円 9">
            <a:extLst>
              <a:ext uri="{FF2B5EF4-FFF2-40B4-BE49-F238E27FC236}">
                <a16:creationId xmlns:a16="http://schemas.microsoft.com/office/drawing/2014/main" id="{4431D528-B5E9-D3D3-0C64-802AAAFA0DA3}"/>
              </a:ext>
            </a:extLst>
          </p:cNvPr>
          <p:cNvSpPr/>
          <p:nvPr/>
        </p:nvSpPr>
        <p:spPr bwMode="auto">
          <a:xfrm>
            <a:off x="6817551" y="537450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14267581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a:extLst>
              <a:ext uri="{FF2B5EF4-FFF2-40B4-BE49-F238E27FC236}">
                <a16:creationId xmlns:a16="http://schemas.microsoft.com/office/drawing/2014/main" id="{EB07F6D0-8D57-84D7-6125-E0CA6F8A67D5}"/>
              </a:ext>
            </a:extLst>
          </p:cNvPr>
          <p:cNvSpPr>
            <a:spLocks noGrp="1"/>
          </p:cNvSpPr>
          <p:nvPr>
            <p:ph sz="quarter" idx="10"/>
          </p:nvPr>
        </p:nvSpPr>
        <p:spPr>
          <a:xfrm>
            <a:off x="190110" y="660139"/>
            <a:ext cx="12456000" cy="1116000"/>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５</a:t>
            </a:r>
            <a:r>
              <a:rPr lang="ja-JP" altLang="en-US" sz="1050" u="sng" dirty="0">
                <a:latin typeface="+mn-ea"/>
                <a:ea typeface="+mn-ea"/>
                <a:cs typeface="Meiryo UI" panose="020B0604030504040204" pitchFamily="50" charset="-128"/>
              </a:rPr>
              <a:t>／２１）</a:t>
            </a:r>
          </a:p>
          <a:p>
            <a:pPr>
              <a:spcBef>
                <a:spcPts val="0"/>
              </a:spcBef>
            </a:pPr>
            <a:r>
              <a:rPr lang="ja-JP" altLang="en-US" dirty="0">
                <a:latin typeface="+mn-ea"/>
              </a:rPr>
              <a:t>　</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sng" strike="noStrike" kern="1200" cap="none" spc="0" normalizeH="0" baseline="0" noProof="0" dirty="0">
                <a:ln>
                  <a:noFill/>
                </a:ln>
                <a:effectLst/>
                <a:uLnTx/>
                <a:uFillTx/>
                <a:latin typeface="+mn-ea"/>
                <a:ea typeface="+mn-ea"/>
                <a:cs typeface="Meiryo UI" panose="020B0604030504040204" pitchFamily="50" charset="-128"/>
              </a:rPr>
              <a:t>ひかり電話ポートイン：有派遣工事</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lang="ja-JP" altLang="en-US" dirty="0">
                <a:latin typeface="+mn-ea"/>
              </a:rPr>
              <a:t>　　 </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】【A】</a:t>
            </a:r>
            <a:r>
              <a:rPr lang="ja-JP" altLang="en-US" dirty="0">
                <a:latin typeface="+mn-ea"/>
              </a:rPr>
              <a:t>ＳＯ情報確認</a:t>
            </a:r>
            <a:r>
              <a:rPr lang="en-US" altLang="ja-JP" dirty="0">
                <a:latin typeface="+mn-ea"/>
              </a:rPr>
              <a:t>―</a:t>
            </a:r>
            <a:r>
              <a:rPr lang="ja-JP" altLang="en-US" dirty="0">
                <a:latin typeface="+mn-ea"/>
              </a:rPr>
              <a:t>ひかり電話画面に以下の変更を行う</a:t>
            </a:r>
            <a:endParaRPr lang="en-US" altLang="ja-JP" dirty="0">
              <a:latin typeface="+mn-ea"/>
            </a:endParaRPr>
          </a:p>
          <a:p>
            <a:pPr>
              <a:spcBef>
                <a:spcPts val="0"/>
              </a:spcBef>
              <a:spcAft>
                <a:spcPts val="0"/>
              </a:spcAft>
            </a:pPr>
            <a:r>
              <a:rPr lang="ja-JP" altLang="en-US" dirty="0">
                <a:latin typeface="+mn-ea"/>
              </a:rPr>
              <a:t>　</a:t>
            </a:r>
            <a:r>
              <a:rPr lang="ja-JP" altLang="en-US" sz="1050" dirty="0">
                <a:latin typeface="+mn-ea"/>
                <a:ea typeface="+mn-ea"/>
              </a:rPr>
              <a:t>・番ポ自動工事依頼ボタン押下により、</a:t>
            </a:r>
            <a:r>
              <a:rPr lang="en-US" altLang="ja-JP" sz="1050" dirty="0">
                <a:latin typeface="+mn-ea"/>
                <a:ea typeface="+mn-ea"/>
              </a:rPr>
              <a:t>BB-CASTAR</a:t>
            </a:r>
            <a:r>
              <a:rPr lang="ja-JP" altLang="en-US" sz="1050" dirty="0">
                <a:latin typeface="+mn-ea"/>
                <a:ea typeface="+mn-ea"/>
              </a:rPr>
              <a:t>に（ひかり電話）工事依頼情報流通（番ポ工事）を送信可能とする</a:t>
            </a:r>
            <a:endParaRPr lang="ja-JP" altLang="en-US" dirty="0">
              <a:latin typeface="+mn-ea"/>
            </a:endParaRPr>
          </a:p>
          <a:p>
            <a:pPr algn="l" fontAlgn="auto">
              <a:spcBef>
                <a:spcPts val="0"/>
              </a:spcBef>
              <a:spcAft>
                <a:spcPts val="0"/>
              </a:spcAft>
              <a:defRPr/>
            </a:pPr>
            <a:r>
              <a:rPr lang="ja-JP" altLang="en-US" dirty="0">
                <a:latin typeface="+mn-ea"/>
              </a:rPr>
              <a:t>　</a:t>
            </a:r>
            <a:r>
              <a:rPr lang="ja-JP" altLang="en-US" sz="1050" dirty="0">
                <a:latin typeface="+mn-ea"/>
                <a:ea typeface="+mn-ea"/>
              </a:rPr>
              <a:t>・番ポ自動工事結果参照ボタンを追加し、番ポ自動工事結果参照画面への遷移を可能とする</a:t>
            </a:r>
          </a:p>
          <a:p>
            <a:pPr algn="l" fontAlgn="auto">
              <a:spcBef>
                <a:spcPts val="0"/>
              </a:spcBef>
              <a:spcAft>
                <a:spcPts val="0"/>
              </a:spcAft>
              <a:defRPr/>
            </a:pPr>
            <a:r>
              <a:rPr lang="ja-JP" altLang="en-US" dirty="0">
                <a:latin typeface="+mn-ea"/>
                <a:ea typeface="+mn-ea"/>
              </a:rPr>
              <a:t>　　</a:t>
            </a:r>
            <a:r>
              <a:rPr lang="ja-JP" altLang="en-US" sz="1050" dirty="0">
                <a:latin typeface="+mn-lt"/>
                <a:ea typeface="+mn-ea"/>
              </a:rPr>
              <a:t>番ポ自動工事依頼ボタン、</a:t>
            </a:r>
            <a:r>
              <a:rPr kumimoji="1" lang="ja-JP" altLang="en-US" sz="105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lang="ja-JP" altLang="en-US" sz="1050" dirty="0">
                <a:latin typeface="+mn-lt"/>
                <a:ea typeface="+mn-ea"/>
              </a:rPr>
              <a:t>ボタン、</a:t>
            </a:r>
            <a:r>
              <a:rPr kumimoji="1" lang="ja-JP" altLang="en-US" sz="105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番ポ自動工事結果確認ボタン</a:t>
            </a:r>
            <a:r>
              <a:rPr lang="ja-JP" altLang="en-US" sz="1050" dirty="0">
                <a:latin typeface="+mn-lt"/>
                <a:ea typeface="+mn-ea"/>
              </a:rPr>
              <a:t>の押下可否制御を以下に示す</a:t>
            </a:r>
            <a:endParaRPr lang="en-US" altLang="ja-JP" dirty="0">
              <a:latin typeface="+mn-ea"/>
            </a:endParaRPr>
          </a:p>
        </p:txBody>
      </p:sp>
      <p:sp>
        <p:nvSpPr>
          <p:cNvPr id="7" name="テキスト ボックス 6">
            <a:extLst>
              <a:ext uri="{FF2B5EF4-FFF2-40B4-BE49-F238E27FC236}">
                <a16:creationId xmlns:a16="http://schemas.microsoft.com/office/drawing/2014/main" id="{D6D12CA4-2C96-E601-3149-99DFDFC686CB}"/>
              </a:ext>
            </a:extLst>
          </p:cNvPr>
          <p:cNvSpPr txBox="1"/>
          <p:nvPr/>
        </p:nvSpPr>
        <p:spPr>
          <a:xfrm>
            <a:off x="222300" y="5620138"/>
            <a:ext cx="11638160" cy="664862"/>
          </a:xfrm>
          <a:prstGeom prst="rect">
            <a:avLst/>
          </a:prstGeom>
          <a:noFill/>
        </p:spPr>
        <p:txBody>
          <a:bodyPr wrap="square" lIns="0" tIns="0" rIns="0" bIns="0" rtlCol="0">
            <a:spAutoFit/>
          </a:bodyPr>
          <a:lstStyle/>
          <a:p>
            <a:pPr algn="l">
              <a:lnSpc>
                <a:spcPct val="110000"/>
              </a:lnSpc>
            </a:pPr>
            <a:r>
              <a:rPr lang="ja-JP" altLang="en-US" sz="1000" dirty="0">
                <a:latin typeface="Meiryo UI"/>
                <a:ea typeface="Meiryo UI"/>
              </a:rPr>
              <a:t>注）</a:t>
            </a:r>
            <a:r>
              <a:rPr lang="en-US" altLang="ja-JP" sz="1000" dirty="0">
                <a:latin typeface="Meiryo UI"/>
                <a:ea typeface="Meiryo UI"/>
              </a:rPr>
              <a:t>*1</a:t>
            </a:r>
            <a:r>
              <a:rPr lang="ja-JP" altLang="en-US" sz="1000" dirty="0">
                <a:latin typeface="Meiryo UI"/>
                <a:ea typeface="Meiryo UI"/>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lang="ja-JP" altLang="en-US" sz="1000" b="0" dirty="0">
                <a:latin typeface="+mn-lt"/>
                <a:ea typeface="+mn-ea"/>
              </a:rPr>
              <a:t>ボタン</a:t>
            </a:r>
            <a:r>
              <a:rPr lang="ja-JP" altLang="en-US" sz="1000" dirty="0">
                <a:latin typeface="Meiryo UI"/>
                <a:ea typeface="Meiryo UI"/>
              </a:rPr>
              <a:t>押下不可のため、番ポ自動工事結果参照画面に遷移しない</a:t>
            </a:r>
            <a:endParaRPr lang="en-US" altLang="ja-JP" sz="1000" dirty="0">
              <a:latin typeface="Meiryo UI"/>
              <a:ea typeface="Meiryo UI"/>
            </a:endParaRPr>
          </a:p>
          <a:p>
            <a:pPr algn="l">
              <a:lnSpc>
                <a:spcPct val="110000"/>
              </a:lnSpc>
            </a:pPr>
            <a:r>
              <a:rPr kumimoji="1" lang="en-US" altLang="ja-JP" sz="1000" b="0" dirty="0">
                <a:latin typeface="Meiryo UI"/>
                <a:ea typeface="Meiryo UI"/>
              </a:rPr>
              <a:t>      *2</a:t>
            </a:r>
            <a:r>
              <a:rPr kumimoji="1" lang="ja-JP" altLang="en-US" sz="1000" b="0" dirty="0">
                <a:latin typeface="Meiryo UI"/>
                <a:ea typeface="Meiryo UI"/>
              </a:rPr>
              <a:t>：本開発以降、</a:t>
            </a:r>
            <a:r>
              <a:rPr lang="ja-JP" altLang="en-US" sz="1000" b="0" dirty="0">
                <a:latin typeface="+mn-lt"/>
                <a:ea typeface="+mn-ea"/>
              </a:rPr>
              <a:t>番ポ自動工事依頼ボタン押下により</a:t>
            </a:r>
            <a:r>
              <a:rPr lang="en-US" altLang="ja-JP" sz="1000" b="0" dirty="0">
                <a:latin typeface="+mn-lt"/>
                <a:ea typeface="+mn-ea"/>
              </a:rPr>
              <a:t>BB-CASTAR</a:t>
            </a:r>
            <a:r>
              <a:rPr lang="ja-JP" altLang="en-US" sz="1000" b="0" dirty="0">
                <a:latin typeface="+mn-lt"/>
                <a:ea typeface="+mn-ea"/>
              </a:rPr>
              <a:t>に対して番ポ工事依頼を実施した際に、</a:t>
            </a:r>
            <a:r>
              <a:rPr lang="en-US" altLang="ja-JP" sz="1000" b="0" dirty="0">
                <a:latin typeface="+mn-lt"/>
                <a:ea typeface="+mn-ea"/>
              </a:rPr>
              <a:t>CUSTOM</a:t>
            </a:r>
            <a:r>
              <a:rPr lang="ja-JP" altLang="en-US" sz="1000" b="0" dirty="0">
                <a:latin typeface="+mn-lt"/>
                <a:ea typeface="+mn-ea"/>
              </a:rPr>
              <a:t>ミニコンから</a:t>
            </a:r>
            <a:r>
              <a:rPr lang="en-US" altLang="ja-JP" sz="1000" b="0" dirty="0">
                <a:latin typeface="+mn-lt"/>
                <a:ea typeface="+mn-ea"/>
              </a:rPr>
              <a:t>BB-CASTAR</a:t>
            </a:r>
            <a:r>
              <a:rPr lang="ja-JP" altLang="en-US" sz="1000" b="0" dirty="0">
                <a:latin typeface="+mn-lt"/>
                <a:ea typeface="+mn-ea"/>
              </a:rPr>
              <a:t>にデータ移行されていないオーダについては、</a:t>
            </a:r>
            <a:endParaRPr lang="en-US" altLang="ja-JP" sz="1000" b="0" dirty="0">
              <a:latin typeface="+mn-lt"/>
              <a:ea typeface="+mn-ea"/>
            </a:endParaRPr>
          </a:p>
          <a:p>
            <a:pPr indent="536575" algn="l">
              <a:lnSpc>
                <a:spcPct val="110000"/>
              </a:lnSpc>
            </a:pPr>
            <a:r>
              <a:rPr lang="en-US" altLang="ja-JP" sz="1000" b="0" dirty="0">
                <a:latin typeface="+mn-lt"/>
                <a:ea typeface="+mn-ea"/>
              </a:rPr>
              <a:t>BB-CASTAR</a:t>
            </a:r>
            <a:r>
              <a:rPr lang="ja-JP" altLang="en-US" sz="1000" dirty="0">
                <a:latin typeface="+mn-lt"/>
                <a:ea typeface="+mn-ea"/>
              </a:rPr>
              <a:t>処理結果コード</a:t>
            </a:r>
            <a:r>
              <a:rPr lang="ja-JP" altLang="en-US" sz="1000" b="0" dirty="0">
                <a:latin typeface="+mn-lt"/>
                <a:ea typeface="+mn-ea"/>
              </a:rPr>
              <a:t>「</a:t>
            </a:r>
            <a:r>
              <a:rPr lang="en-US" altLang="ja-JP" sz="1000" b="0" dirty="0">
                <a:latin typeface="+mn-lt"/>
                <a:ea typeface="+mn-ea"/>
              </a:rPr>
              <a:t>06</a:t>
            </a:r>
            <a:r>
              <a:rPr lang="ja-JP" altLang="en-US" sz="1000" b="0" dirty="0">
                <a:latin typeface="+mn-lt"/>
                <a:ea typeface="+mn-ea"/>
              </a:rPr>
              <a:t>：対象</a:t>
            </a:r>
            <a:r>
              <a:rPr lang="en-US" altLang="ja-JP" sz="1000" b="0" dirty="0">
                <a:latin typeface="+mn-lt"/>
                <a:ea typeface="+mn-ea"/>
              </a:rPr>
              <a:t>SO</a:t>
            </a:r>
            <a:r>
              <a:rPr lang="ja-JP" altLang="en-US" sz="1000" b="0" dirty="0">
                <a:latin typeface="+mn-lt"/>
                <a:ea typeface="+mn-ea"/>
              </a:rPr>
              <a:t>なし」が返却される</a:t>
            </a:r>
            <a:endParaRPr lang="en-US" altLang="ja-JP" sz="1000" b="0" dirty="0">
              <a:latin typeface="+mn-lt"/>
              <a:ea typeface="+mn-ea"/>
            </a:endParaRPr>
          </a:p>
          <a:p>
            <a:pPr algn="l">
              <a:lnSpc>
                <a:spcPct val="110000"/>
              </a:lnSpc>
            </a:pPr>
            <a:endParaRPr kumimoji="1" lang="ja-JP" altLang="en-US" sz="1000" b="0" dirty="0"/>
          </a:p>
        </p:txBody>
      </p:sp>
      <p:graphicFrame>
        <p:nvGraphicFramePr>
          <p:cNvPr id="8" name="表 7">
            <a:extLst>
              <a:ext uri="{FF2B5EF4-FFF2-40B4-BE49-F238E27FC236}">
                <a16:creationId xmlns:a16="http://schemas.microsoft.com/office/drawing/2014/main" id="{50772424-EF08-E0E8-DACD-70EE0E48F5AE}"/>
              </a:ext>
            </a:extLst>
          </p:cNvPr>
          <p:cNvGraphicFramePr>
            <a:graphicFrameLocks noGrp="1"/>
          </p:cNvGraphicFramePr>
          <p:nvPr>
            <p:extLst>
              <p:ext uri="{D42A27DB-BD31-4B8C-83A1-F6EECF244321}">
                <p14:modId xmlns:p14="http://schemas.microsoft.com/office/powerpoint/2010/main" val="3678066097"/>
              </p:ext>
            </p:extLst>
          </p:nvPr>
        </p:nvGraphicFramePr>
        <p:xfrm>
          <a:off x="222300" y="2404351"/>
          <a:ext cx="12357000" cy="3069600"/>
        </p:xfrm>
        <a:graphic>
          <a:graphicData uri="http://schemas.openxmlformats.org/drawingml/2006/table">
            <a:tbl>
              <a:tblPr firstRow="1" bandRow="1">
                <a:tableStyleId>{5C22544A-7EE6-4342-B048-85BDC9FD1C3A}</a:tableStyleId>
              </a:tblPr>
              <a:tblGrid>
                <a:gridCol w="2592000">
                  <a:extLst>
                    <a:ext uri="{9D8B030D-6E8A-4147-A177-3AD203B41FA5}">
                      <a16:colId xmlns:a16="http://schemas.microsoft.com/office/drawing/2014/main" val="1529878492"/>
                    </a:ext>
                  </a:extLst>
                </a:gridCol>
                <a:gridCol w="1008000">
                  <a:extLst>
                    <a:ext uri="{9D8B030D-6E8A-4147-A177-3AD203B41FA5}">
                      <a16:colId xmlns:a16="http://schemas.microsoft.com/office/drawing/2014/main" val="1721338839"/>
                    </a:ext>
                  </a:extLst>
                </a:gridCol>
                <a:gridCol w="1557000">
                  <a:extLst>
                    <a:ext uri="{9D8B030D-6E8A-4147-A177-3AD203B41FA5}">
                      <a16:colId xmlns:a16="http://schemas.microsoft.com/office/drawing/2014/main" val="3271038373"/>
                    </a:ext>
                  </a:extLst>
                </a:gridCol>
                <a:gridCol w="1548000">
                  <a:extLst>
                    <a:ext uri="{9D8B030D-6E8A-4147-A177-3AD203B41FA5}">
                      <a16:colId xmlns:a16="http://schemas.microsoft.com/office/drawing/2014/main" val="2009052045"/>
                    </a:ext>
                  </a:extLst>
                </a:gridCol>
                <a:gridCol w="1548000">
                  <a:extLst>
                    <a:ext uri="{9D8B030D-6E8A-4147-A177-3AD203B41FA5}">
                      <a16:colId xmlns:a16="http://schemas.microsoft.com/office/drawing/2014/main" val="2802672131"/>
                    </a:ext>
                  </a:extLst>
                </a:gridCol>
                <a:gridCol w="1548000">
                  <a:extLst>
                    <a:ext uri="{9D8B030D-6E8A-4147-A177-3AD203B41FA5}">
                      <a16:colId xmlns:a16="http://schemas.microsoft.com/office/drawing/2014/main" val="3670590419"/>
                    </a:ext>
                  </a:extLst>
                </a:gridCol>
                <a:gridCol w="2556000">
                  <a:extLst>
                    <a:ext uri="{9D8B030D-6E8A-4147-A177-3AD203B41FA5}">
                      <a16:colId xmlns:a16="http://schemas.microsoft.com/office/drawing/2014/main" val="1950272615"/>
                    </a:ext>
                  </a:extLst>
                </a:gridCol>
              </a:tblGrid>
              <a:tr h="216000">
                <a:tc gridSpan="2">
                  <a:txBody>
                    <a:bodyPr/>
                    <a:lstStyle/>
                    <a:p>
                      <a:pPr algn="ctr"/>
                      <a:r>
                        <a:rPr kumimoji="1" lang="en-US" altLang="ja-JP" sz="1000" b="0" dirty="0">
                          <a:solidFill>
                            <a:schemeClr val="tx1"/>
                          </a:solidFill>
                        </a:rPr>
                        <a:t>HHC</a:t>
                      </a:r>
                      <a:r>
                        <a:rPr kumimoji="1" lang="ja-JP" altLang="en-US" sz="1000" b="0" dirty="0">
                          <a:solidFill>
                            <a:schemeClr val="tx1"/>
                          </a:solidFill>
                        </a:rPr>
                        <a:t>サーバから受信する情報</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pPr algn="ct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3">
                  <a:txBody>
                    <a:bodyPr/>
                    <a:lstStyle/>
                    <a:p>
                      <a:pPr algn="ctr"/>
                      <a:r>
                        <a:rPr lang="ja-JP" altLang="en-US" sz="1000" b="0" dirty="0">
                          <a:solidFill>
                            <a:schemeClr val="tx1"/>
                          </a:solidFill>
                          <a:latin typeface="+mn-ea"/>
                        </a:rPr>
                        <a:t>ＳＯ情報確認</a:t>
                      </a:r>
                      <a:r>
                        <a:rPr lang="en-US" altLang="ja-JP" sz="1000" b="0" dirty="0">
                          <a:solidFill>
                            <a:schemeClr val="tx1"/>
                          </a:solidFill>
                          <a:latin typeface="+mn-ea"/>
                        </a:rPr>
                        <a:t>―</a:t>
                      </a:r>
                      <a:r>
                        <a:rPr lang="ja-JP" altLang="en-US" sz="1000" b="0" dirty="0">
                          <a:solidFill>
                            <a:schemeClr val="tx1"/>
                          </a:solidFill>
                          <a:latin typeface="+mn-ea"/>
                        </a:rPr>
                        <a:t>ひかり電話画面</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pPr algn="ct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chemeClr val="tx1"/>
                          </a:solidFill>
                          <a:latin typeface="+mn-lt"/>
                          <a:ea typeface="+mn-ea"/>
                        </a:rPr>
                        <a:t>番ポ自動工事結果参照画面</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rowSpan="2">
                  <a:txBody>
                    <a:bodyPr/>
                    <a:lstStyle/>
                    <a:p>
                      <a:pPr algn="ctr"/>
                      <a:r>
                        <a:rPr kumimoji="1" lang="ja-JP" altLang="en-US" sz="1000" b="0" dirty="0">
                          <a:solidFill>
                            <a:schemeClr val="tx1"/>
                          </a:solidFill>
                        </a:rPr>
                        <a:t>備考</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95754585"/>
                  </a:ext>
                </a:extLst>
              </a:tr>
              <a:tr h="360000">
                <a:tc>
                  <a:txBody>
                    <a:bodyPr/>
                    <a:lstStyle/>
                    <a:p>
                      <a:pPr algn="ctr"/>
                      <a:r>
                        <a:rPr kumimoji="1" lang="en-US" altLang="ja-JP" sz="1000" b="0" dirty="0">
                          <a:solidFill>
                            <a:schemeClr val="tx1"/>
                          </a:solidFill>
                        </a:rPr>
                        <a:t>BB-CASTAR</a:t>
                      </a:r>
                      <a:r>
                        <a:rPr kumimoji="1" lang="ja-JP" altLang="en-US" sz="1000" b="0" dirty="0">
                          <a:solidFill>
                            <a:schemeClr val="tx1"/>
                          </a:solidFill>
                        </a:rPr>
                        <a:t>処理結果コード</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dirty="0">
                          <a:solidFill>
                            <a:schemeClr val="tx1"/>
                          </a:solidFill>
                          <a:latin typeface="+mn-ea"/>
                          <a:ea typeface="+mn-ea"/>
                        </a:rPr>
                        <a:t>番ポ自動</a:t>
                      </a:r>
                      <a:r>
                        <a:rPr kumimoji="1" lang="ja-JP" altLang="en-US" sz="1000" b="0" dirty="0">
                          <a:solidFill>
                            <a:schemeClr val="tx1"/>
                          </a:solidFill>
                        </a:rPr>
                        <a:t>工事</a:t>
                      </a:r>
                      <a:endParaRPr kumimoji="1" lang="en-US" altLang="ja-JP" sz="1000" b="0" dirty="0">
                        <a:solidFill>
                          <a:schemeClr val="tx1"/>
                        </a:solidFill>
                      </a:endParaRPr>
                    </a:p>
                    <a:p>
                      <a:pPr algn="ctr"/>
                      <a:r>
                        <a:rPr kumimoji="1" lang="ja-JP" altLang="en-US" sz="1000" b="0" dirty="0">
                          <a:solidFill>
                            <a:schemeClr val="tx1"/>
                          </a:solidFill>
                        </a:rPr>
                        <a:t>ステータス</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項目「番ポ自動工事状況」</a:t>
                      </a:r>
                      <a:endParaRPr kumimoji="1" lang="en-US" altLang="ja-JP" sz="1000" b="0" dirty="0">
                        <a:solidFill>
                          <a:schemeClr val="tx1"/>
                        </a:solidFill>
                      </a:endParaRPr>
                    </a:p>
                    <a:p>
                      <a:pPr algn="ctr"/>
                      <a:r>
                        <a:rPr kumimoji="1" lang="ja-JP" altLang="en-US" sz="1000" b="0" dirty="0">
                          <a:solidFill>
                            <a:schemeClr val="tx1"/>
                          </a:solidFill>
                        </a:rPr>
                        <a:t>表示内容</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chemeClr val="tx1"/>
                          </a:solidFill>
                          <a:latin typeface="+mn-lt"/>
                          <a:ea typeface="+mn-ea"/>
                        </a:rPr>
                        <a:t>番ポ自動工事依頼</a:t>
                      </a:r>
                      <a:endParaRPr lang="en-US" altLang="ja-JP" sz="1000" b="0" dirty="0">
                        <a:solidFill>
                          <a:schemeClr val="tx1"/>
                        </a:solidFill>
                        <a:latin typeface="+mn-lt"/>
                        <a:ea typeface="+mn-ea"/>
                      </a:endParaRPr>
                    </a:p>
                    <a:p>
                      <a:pPr algn="ctr"/>
                      <a:r>
                        <a:rPr lang="ja-JP" altLang="en-US" sz="1000" b="0" dirty="0">
                          <a:solidFill>
                            <a:schemeClr val="tx1"/>
                          </a:solidFill>
                          <a:latin typeface="+mn-lt"/>
                          <a:ea typeface="+mn-ea"/>
                        </a:rPr>
                        <a:t>ボタン</a:t>
                      </a:r>
                      <a:r>
                        <a:rPr kumimoji="1" lang="ja-JP" altLang="en-US" sz="1000" b="0" dirty="0">
                          <a:solidFill>
                            <a:schemeClr val="tx1"/>
                          </a:solidFill>
                          <a:latin typeface="+mn-lt"/>
                          <a:ea typeface="+mn-ea"/>
                        </a:rPr>
                        <a:t>押下可否</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b="0" dirty="0">
                          <a:solidFill>
                            <a:schemeClr val="tx1"/>
                          </a:solidFill>
                          <a:latin typeface="+mn-lt"/>
                          <a:ea typeface="+mn-ea"/>
                        </a:rPr>
                        <a:t>ボタン</a:t>
                      </a:r>
                      <a:r>
                        <a:rPr kumimoji="1" lang="ja-JP" altLang="en-US" sz="1000" b="0" dirty="0">
                          <a:solidFill>
                            <a:schemeClr val="tx1"/>
                          </a:solidFill>
                          <a:latin typeface="+mn-lt"/>
                          <a:ea typeface="+mn-ea"/>
                        </a:rPr>
                        <a:t>押下可否</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番ポ自動工事結果確認</a:t>
                      </a:r>
                      <a:endParaRPr kumimoji="1" lang="en-US" altLang="ja-JP" sz="1000" b="0" dirty="0">
                        <a:solidFill>
                          <a:schemeClr val="tx1"/>
                        </a:solidFill>
                      </a:endParaRPr>
                    </a:p>
                    <a:p>
                      <a:pPr algn="ctr"/>
                      <a:r>
                        <a:rPr kumimoji="1" lang="ja-JP" altLang="en-US" sz="1000" b="0" dirty="0">
                          <a:solidFill>
                            <a:schemeClr val="tx1"/>
                          </a:solidFill>
                        </a:rPr>
                        <a:t>ボタン押下可否</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v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09160615"/>
                  </a:ext>
                </a:extLst>
              </a:tr>
              <a:tr h="0">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空白</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000" b="0" dirty="0">
                          <a:solidFill>
                            <a:schemeClr val="tx1"/>
                          </a:solidFill>
                        </a:rPr>
                        <a:t>ー</a:t>
                      </a:r>
                      <a:r>
                        <a:rPr kumimoji="1" lang="en-US" altLang="ja-JP" sz="1000" b="0" dirty="0">
                          <a:solidFill>
                            <a:schemeClr val="tx1"/>
                          </a:solidFill>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900" b="0" dirty="0">
                          <a:solidFill>
                            <a:schemeClr val="tx1"/>
                          </a:solidFill>
                        </a:rPr>
                        <a:t>一度も番ポ自動工事依頼ボタンを押下していない状態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51638953"/>
                  </a:ext>
                </a:extLst>
              </a:tr>
              <a:tr h="0">
                <a:tc>
                  <a:txBody>
                    <a:bodyPr/>
                    <a:lstStyle/>
                    <a:p>
                      <a:r>
                        <a:rPr kumimoji="1" lang="en-US" altLang="ja-JP" sz="1000" b="0" dirty="0">
                          <a:solidFill>
                            <a:schemeClr val="tx1"/>
                          </a:solidFill>
                        </a:rPr>
                        <a:t>00</a:t>
                      </a:r>
                      <a:r>
                        <a:rPr kumimoji="1" lang="ja-JP" altLang="en-US" sz="1000" b="0" dirty="0">
                          <a:solidFill>
                            <a:schemeClr val="tx1"/>
                          </a:solidFill>
                        </a:rPr>
                        <a:t>：正常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02:</a:t>
                      </a:r>
                      <a:r>
                        <a:rPr kumimoji="1" lang="ja-JP" altLang="en-US" sz="1000" b="0" dirty="0">
                          <a:solidFill>
                            <a:schemeClr val="tx1"/>
                          </a:solidFill>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20501"/>
                  </a:ext>
                </a:extLst>
              </a:tr>
              <a:tr h="0">
                <a:tc>
                  <a:txBody>
                    <a:bodyPr/>
                    <a:lstStyle/>
                    <a:p>
                      <a:r>
                        <a:rPr kumimoji="1" lang="en-US" altLang="ja-JP" sz="1000" b="0" dirty="0">
                          <a:solidFill>
                            <a:schemeClr val="tx1"/>
                          </a:solidFill>
                        </a:rPr>
                        <a:t>06</a:t>
                      </a:r>
                      <a:r>
                        <a:rPr kumimoji="1" lang="ja-JP" altLang="en-US" sz="1000" b="0" dirty="0">
                          <a:solidFill>
                            <a:schemeClr val="tx1"/>
                          </a:solidFill>
                        </a:rPr>
                        <a:t>：対象ＳＯなし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03:</a:t>
                      </a:r>
                      <a:r>
                        <a:rPr kumimoji="1" lang="ja-JP" altLang="en-US" sz="1000" b="0" dirty="0">
                          <a:solidFill>
                            <a:schemeClr val="tx1"/>
                          </a:solidFill>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851106"/>
                  </a:ext>
                </a:extLst>
              </a:tr>
              <a:tr h="0">
                <a:tc>
                  <a:txBody>
                    <a:bodyPr/>
                    <a:lstStyle/>
                    <a:p>
                      <a:r>
                        <a:rPr kumimoji="1" lang="en-US" altLang="ja-JP" sz="1000" b="0" dirty="0">
                          <a:solidFill>
                            <a:schemeClr val="tx1"/>
                          </a:solidFill>
                        </a:rPr>
                        <a:t>07</a:t>
                      </a:r>
                      <a:r>
                        <a:rPr kumimoji="1" lang="ja-JP" altLang="en-US" sz="1000" b="0" dirty="0">
                          <a:solidFill>
                            <a:schemeClr val="tx1"/>
                          </a:solidFill>
                        </a:rPr>
                        <a:t>：必須項目なし</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03:</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工事エラー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2237750"/>
                  </a:ext>
                </a:extLst>
              </a:tr>
              <a:tr h="0">
                <a:tc>
                  <a:txBody>
                    <a:bodyPr/>
                    <a:lstStyle/>
                    <a:p>
                      <a:r>
                        <a:rPr kumimoji="1" lang="en-US" altLang="ja-JP" sz="1000" b="0">
                          <a:solidFill>
                            <a:schemeClr val="tx1"/>
                          </a:solidFill>
                        </a:rPr>
                        <a:t>08</a:t>
                      </a:r>
                      <a:r>
                        <a:rPr kumimoji="1" lang="ja-JP" altLang="en-US" sz="1000" b="0">
                          <a:solidFill>
                            <a:schemeClr val="tx1"/>
                          </a:solidFill>
                        </a:rPr>
                        <a:t>：フォーマット</a:t>
                      </a:r>
                      <a:r>
                        <a:rPr kumimoji="1" lang="ja-JP" altLang="en-US" sz="1000" b="0" dirty="0">
                          <a:solidFill>
                            <a:schemeClr val="tx1"/>
                          </a:solidFill>
                        </a:rPr>
                        <a:t>不正</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03:</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1820660"/>
                  </a:ext>
                </a:extLst>
              </a:tr>
              <a:tr h="0">
                <a:tc>
                  <a:txBody>
                    <a:bodyPr/>
                    <a:lstStyle/>
                    <a:p>
                      <a:r>
                        <a:rPr kumimoji="1" lang="en-US" altLang="ja-JP" sz="1000" b="0" dirty="0">
                          <a:solidFill>
                            <a:schemeClr val="tx1"/>
                          </a:solidFill>
                        </a:rPr>
                        <a:t>09</a:t>
                      </a:r>
                      <a:r>
                        <a:rPr kumimoji="1" lang="ja-JP" altLang="en-US" sz="1000" b="0" dirty="0">
                          <a:solidFill>
                            <a:schemeClr val="tx1"/>
                          </a:solidFill>
                        </a:rPr>
                        <a:t>：データ型不正</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03:</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9545120"/>
                  </a:ext>
                </a:extLst>
              </a:tr>
              <a:tr h="0">
                <a:tc>
                  <a:txBody>
                    <a:bodyPr/>
                    <a:lstStyle/>
                    <a:p>
                      <a:r>
                        <a:rPr kumimoji="1" lang="en-US" altLang="ja-JP" sz="1000" b="0">
                          <a:solidFill>
                            <a:schemeClr val="tx1"/>
                          </a:solidFill>
                        </a:rPr>
                        <a:t>15</a:t>
                      </a:r>
                      <a:r>
                        <a:rPr kumimoji="1" lang="ja-JP" altLang="en-US" sz="1000" b="0">
                          <a:solidFill>
                            <a:schemeClr val="tx1"/>
                          </a:solidFill>
                        </a:rPr>
                        <a:t>：その他</a:t>
                      </a:r>
                      <a:r>
                        <a:rPr kumimoji="1" lang="ja-JP" altLang="en-US" sz="1000" b="0" dirty="0">
                          <a:solidFill>
                            <a:schemeClr val="tx1"/>
                          </a:solidFill>
                        </a:rPr>
                        <a:t>エラー（</a:t>
                      </a:r>
                      <a:r>
                        <a:rPr kumimoji="1" lang="en-US" altLang="ja-JP" sz="1000" b="0" dirty="0">
                          <a:solidFill>
                            <a:schemeClr val="tx1"/>
                          </a:solidFill>
                        </a:rPr>
                        <a:t>Exception</a:t>
                      </a:r>
                      <a:r>
                        <a:rPr kumimoji="1" lang="ja-JP" altLang="en-US" sz="1000" b="0" dirty="0">
                          <a:solidFill>
                            <a:schemeClr val="tx1"/>
                          </a:solidFill>
                        </a:rPr>
                        <a:t>）</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03:</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953775"/>
                  </a:ext>
                </a:extLst>
              </a:tr>
              <a:tr h="0">
                <a:tc>
                  <a:txBody>
                    <a:bodyPr/>
                    <a:lstStyle/>
                    <a:p>
                      <a:r>
                        <a:rPr kumimoji="1" lang="en-US" altLang="ja-JP" sz="1000" b="0" dirty="0">
                          <a:solidFill>
                            <a:schemeClr val="tx1"/>
                          </a:solidFill>
                        </a:rPr>
                        <a:t>50</a:t>
                      </a:r>
                      <a:r>
                        <a:rPr kumimoji="1" lang="ja-JP" altLang="en-US" sz="1000" b="0" dirty="0">
                          <a:solidFill>
                            <a:schemeClr val="tx1"/>
                          </a:solidFill>
                        </a:rPr>
                        <a:t>：並行運転期間（正常）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02:</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826703"/>
                  </a:ext>
                </a:extLst>
              </a:tr>
              <a:tr h="0">
                <a:tc>
                  <a:txBody>
                    <a:bodyPr/>
                    <a:lstStyle/>
                    <a:p>
                      <a:r>
                        <a:rPr kumimoji="1" lang="en-US" altLang="ja-JP" sz="1000" b="0" dirty="0">
                          <a:solidFill>
                            <a:schemeClr val="tx1"/>
                          </a:solidFill>
                        </a:rPr>
                        <a:t>51</a:t>
                      </a:r>
                      <a:r>
                        <a:rPr kumimoji="1" lang="ja-JP" altLang="en-US" sz="1000" b="0" dirty="0">
                          <a:solidFill>
                            <a:schemeClr val="tx1"/>
                          </a:solidFill>
                        </a:rPr>
                        <a:t>：並行運転期間（手動開始済み）</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02:</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2717341"/>
                  </a:ext>
                </a:extLst>
              </a:tr>
              <a:tr h="0">
                <a:tc>
                  <a:txBody>
                    <a:bodyPr/>
                    <a:lstStyle/>
                    <a:p>
                      <a:r>
                        <a:rPr kumimoji="1" lang="en-US" altLang="ja-JP" sz="1000" b="0" dirty="0">
                          <a:solidFill>
                            <a:schemeClr val="tx1"/>
                          </a:solidFill>
                        </a:rPr>
                        <a:t>61</a:t>
                      </a:r>
                      <a:r>
                        <a:rPr kumimoji="1" lang="ja-JP" altLang="en-US" sz="1000" b="0" dirty="0">
                          <a:solidFill>
                            <a:schemeClr val="tx1"/>
                          </a:solidFill>
                        </a:rPr>
                        <a:t>：番ポ工事手動開始済み</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02:</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243802"/>
                  </a:ext>
                </a:extLst>
              </a:tr>
              <a:tr h="216000">
                <a:tc>
                  <a:txBody>
                    <a:bodyPr/>
                    <a:lstStyle/>
                    <a:p>
                      <a:r>
                        <a:rPr kumimoji="1" lang="en-US" altLang="ja-JP" sz="1000" b="0" dirty="0">
                          <a:solidFill>
                            <a:schemeClr val="tx1"/>
                          </a:solidFill>
                        </a:rPr>
                        <a:t>99</a:t>
                      </a:r>
                      <a:r>
                        <a:rPr kumimoji="1" lang="ja-JP" altLang="en-US" sz="1000" b="0" dirty="0">
                          <a:solidFill>
                            <a:schemeClr val="tx1"/>
                          </a:solidFill>
                        </a:rPr>
                        <a:t>：通信異常</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空白</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r>
                        <a:rPr kumimoji="1" lang="en-US" altLang="ja-JP" sz="1000" b="0" dirty="0">
                          <a:solidFill>
                            <a:schemeClr val="tx1"/>
                          </a:solidFill>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3053834"/>
                  </a:ext>
                </a:extLst>
              </a:tr>
            </a:tbl>
          </a:graphicData>
        </a:graphic>
      </p:graphicFrame>
      <p:sp>
        <p:nvSpPr>
          <p:cNvPr id="2" name="テキスト ボックス 1">
            <a:extLst>
              <a:ext uri="{FF2B5EF4-FFF2-40B4-BE49-F238E27FC236}">
                <a16:creationId xmlns:a16="http://schemas.microsoft.com/office/drawing/2014/main" id="{BA99EC3D-0351-0970-75FD-1F0849BD1061}"/>
              </a:ext>
            </a:extLst>
          </p:cNvPr>
          <p:cNvSpPr txBox="1"/>
          <p:nvPr/>
        </p:nvSpPr>
        <p:spPr>
          <a:xfrm>
            <a:off x="261974" y="1975419"/>
            <a:ext cx="11971474" cy="321691"/>
          </a:xfrm>
          <a:prstGeom prst="rect">
            <a:avLst/>
          </a:prstGeom>
          <a:noFill/>
        </p:spPr>
        <p:txBody>
          <a:bodyPr wrap="square" lIns="0" tIns="0" rIns="0" bIns="0" rtlCol="0">
            <a:spAutoFit/>
          </a:bodyPr>
          <a:lstStyle/>
          <a:p>
            <a:pPr marL="85725" indent="-85725" algn="l">
              <a:lnSpc>
                <a:spcPct val="110000"/>
              </a:lnSpc>
            </a:pPr>
            <a:r>
              <a:rPr kumimoji="1" lang="ja-JP" altLang="en-US" sz="1000" b="0" i="0" u="none" strike="noStrike" cap="none" normalizeH="0" baseline="0" dirty="0">
                <a:ln>
                  <a:noFill/>
                </a:ln>
                <a:effectLst/>
                <a:latin typeface="Meiryo UI"/>
                <a:ea typeface="Meiryo UI"/>
                <a:cs typeface="Meiryo UI" panose="020B0604030504040204" pitchFamily="50" charset="-128"/>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番ポ自動工事依頼ボタン押下後の各ボタンの押下可否は、</a:t>
            </a:r>
            <a:r>
              <a:rPr lang="ja-JP" altLang="en-US" sz="1000" dirty="0">
                <a:latin typeface="+mn-ea"/>
                <a:ea typeface="+mn-ea"/>
              </a:rPr>
              <a:t>（ひかり電話）工事依頼情報流通（番ポ工事）</a:t>
            </a:r>
            <a:r>
              <a:rPr lang="en-US" altLang="ja-JP" sz="1000" dirty="0">
                <a:latin typeface="+mn-ea"/>
                <a:ea typeface="+mn-ea"/>
              </a:rPr>
              <a:t>IF</a:t>
            </a:r>
            <a:r>
              <a:rPr lang="ja-JP" altLang="en-US" sz="1000" dirty="0">
                <a:latin typeface="+mn-ea"/>
                <a:ea typeface="+mn-ea"/>
              </a:rPr>
              <a:t>に対して</a:t>
            </a:r>
            <a:r>
              <a:rPr lang="en-US" altLang="ja-JP" sz="1000" dirty="0">
                <a:latin typeface="+mn-ea"/>
                <a:ea typeface="+mn-ea"/>
              </a:rPr>
              <a:t>BB-CASTAR</a:t>
            </a:r>
            <a:r>
              <a:rPr lang="ja-JP" altLang="en-US" sz="1000" dirty="0">
                <a:latin typeface="+mn-ea"/>
                <a:ea typeface="+mn-ea"/>
              </a:rPr>
              <a:t>から応答電文で返却される「</a:t>
            </a:r>
            <a:r>
              <a:rPr lang="en-US" altLang="ja-JP" sz="1000" dirty="0">
                <a:latin typeface="+mn-ea"/>
                <a:ea typeface="+mn-ea"/>
              </a:rPr>
              <a:t>BB-CASTAR</a:t>
            </a:r>
            <a:r>
              <a:rPr lang="ja-JP" altLang="en-US" sz="1000" dirty="0">
                <a:latin typeface="+mn-ea"/>
                <a:ea typeface="+mn-ea"/>
              </a:rPr>
              <a:t>処理結果コード」をもとに</a:t>
            </a:r>
            <a:r>
              <a:rPr lang="en-US" altLang="ja-JP" sz="1000" dirty="0">
                <a:latin typeface="+mn-ea"/>
                <a:ea typeface="+mn-ea"/>
              </a:rPr>
              <a:t>HHC</a:t>
            </a:r>
            <a:r>
              <a:rPr lang="ja-JP" altLang="en-US" sz="1000" dirty="0">
                <a:latin typeface="+mn-ea"/>
                <a:ea typeface="+mn-ea"/>
              </a:rPr>
              <a:t>サーバにて設定する番ポ自動工事ステータスをもとに制御する。</a:t>
            </a:r>
            <a:r>
              <a:rPr lang="ja-JP" altLang="en-US" sz="1000" dirty="0">
                <a:latin typeface="Meiryo UI"/>
                <a:ea typeface="Meiryo UI"/>
              </a:rPr>
              <a:t>押下可否制御を以下に示す</a:t>
            </a:r>
            <a:endParaRPr lang="en-US" altLang="ja-JP" sz="1000" dirty="0">
              <a:latin typeface="Meiryo UI"/>
              <a:ea typeface="Meiryo UI"/>
            </a:endParaRPr>
          </a:p>
        </p:txBody>
      </p:sp>
      <p:sp>
        <p:nvSpPr>
          <p:cNvPr id="11" name="スライド番号プレースホルダー 2">
            <a:extLst>
              <a:ext uri="{FF2B5EF4-FFF2-40B4-BE49-F238E27FC236}">
                <a16:creationId xmlns:a16="http://schemas.microsoft.com/office/drawing/2014/main" id="{752EE051-5089-0AE7-2DA5-1CB6595683DE}"/>
              </a:ext>
            </a:extLst>
          </p:cNvPr>
          <p:cNvSpPr>
            <a:spLocks noGrp="1"/>
          </p:cNvSpPr>
          <p:nvPr>
            <p:ph type="sldNum" sz="quarter" idx="4"/>
          </p:nvPr>
        </p:nvSpPr>
        <p:spPr>
          <a:xfrm>
            <a:off x="5262410" y="9301100"/>
            <a:ext cx="2311400" cy="179387"/>
          </a:xfrm>
        </p:spPr>
        <p:txBody>
          <a:bodyPr/>
          <a:lstStyle/>
          <a:p>
            <a:r>
              <a:rPr lang="en-US" altLang="ja-JP" dirty="0"/>
              <a:t>01.3-</a:t>
            </a:r>
            <a:fld id="{4C5E2FD1-144F-442B-9A84-40AAF03513A2}" type="slidenum">
              <a:rPr lang="en-US" altLang="ja-JP" smtClean="0"/>
              <a:pPr/>
              <a:t>8</a:t>
            </a:fld>
            <a:endParaRPr lang="en-US" altLang="ja-JP" dirty="0"/>
          </a:p>
        </p:txBody>
      </p:sp>
    </p:spTree>
    <p:extLst>
      <p:ext uri="{BB962C8B-B14F-4D97-AF65-F5344CB8AC3E}">
        <p14:creationId xmlns:p14="http://schemas.microsoft.com/office/powerpoint/2010/main" val="46049117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5D22E5B-BF24-60B7-1B75-592FC22E7F7D}"/>
              </a:ext>
            </a:extLst>
          </p:cNvPr>
          <p:cNvSpPr>
            <a:spLocks noGrp="1"/>
          </p:cNvSpPr>
          <p:nvPr>
            <p:ph type="sldNum" sz="quarter" idx="4"/>
          </p:nvPr>
        </p:nvSpPr>
        <p:spPr/>
        <p:txBody>
          <a:bodyPr/>
          <a:lstStyle/>
          <a:p>
            <a:r>
              <a:rPr lang="en-US" altLang="ja-JP"/>
              <a:t>01.3-</a:t>
            </a:r>
            <a:fld id="{4C5E2FD1-144F-442B-9A84-40AAF03513A2}" type="slidenum">
              <a:rPr lang="en-US" altLang="ja-JP" smtClean="0"/>
              <a:pPr/>
              <a:t>9</a:t>
            </a:fld>
            <a:endParaRPr lang="en-US" altLang="ja-JP" dirty="0"/>
          </a:p>
        </p:txBody>
      </p:sp>
      <p:graphicFrame>
        <p:nvGraphicFramePr>
          <p:cNvPr id="10" name="表 9">
            <a:extLst>
              <a:ext uri="{FF2B5EF4-FFF2-40B4-BE49-F238E27FC236}">
                <a16:creationId xmlns:a16="http://schemas.microsoft.com/office/drawing/2014/main" id="{71ACED63-10AB-BFF6-ECCB-72632FA1C23A}"/>
              </a:ext>
            </a:extLst>
          </p:cNvPr>
          <p:cNvGraphicFramePr>
            <a:graphicFrameLocks noGrp="1"/>
          </p:cNvGraphicFramePr>
          <p:nvPr>
            <p:extLst>
              <p:ext uri="{D42A27DB-BD31-4B8C-83A1-F6EECF244321}">
                <p14:modId xmlns:p14="http://schemas.microsoft.com/office/powerpoint/2010/main" val="934846140"/>
              </p:ext>
            </p:extLst>
          </p:nvPr>
        </p:nvGraphicFramePr>
        <p:xfrm>
          <a:off x="347821" y="2437457"/>
          <a:ext cx="12105957" cy="3069600"/>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1721338839"/>
                    </a:ext>
                  </a:extLst>
                </a:gridCol>
                <a:gridCol w="1557957">
                  <a:extLst>
                    <a:ext uri="{9D8B030D-6E8A-4147-A177-3AD203B41FA5}">
                      <a16:colId xmlns:a16="http://schemas.microsoft.com/office/drawing/2014/main" val="2514599060"/>
                    </a:ext>
                  </a:extLst>
                </a:gridCol>
                <a:gridCol w="1548000">
                  <a:extLst>
                    <a:ext uri="{9D8B030D-6E8A-4147-A177-3AD203B41FA5}">
                      <a16:colId xmlns:a16="http://schemas.microsoft.com/office/drawing/2014/main" val="2009052045"/>
                    </a:ext>
                  </a:extLst>
                </a:gridCol>
                <a:gridCol w="1548000">
                  <a:extLst>
                    <a:ext uri="{9D8B030D-6E8A-4147-A177-3AD203B41FA5}">
                      <a16:colId xmlns:a16="http://schemas.microsoft.com/office/drawing/2014/main" val="2802672131"/>
                    </a:ext>
                  </a:extLst>
                </a:gridCol>
                <a:gridCol w="1548000">
                  <a:extLst>
                    <a:ext uri="{9D8B030D-6E8A-4147-A177-3AD203B41FA5}">
                      <a16:colId xmlns:a16="http://schemas.microsoft.com/office/drawing/2014/main" val="3670590419"/>
                    </a:ext>
                  </a:extLst>
                </a:gridCol>
                <a:gridCol w="3780000">
                  <a:extLst>
                    <a:ext uri="{9D8B030D-6E8A-4147-A177-3AD203B41FA5}">
                      <a16:colId xmlns:a16="http://schemas.microsoft.com/office/drawing/2014/main" val="1950272615"/>
                    </a:ext>
                  </a:extLst>
                </a:gridCol>
              </a:tblGrid>
              <a:tr h="216000">
                <a:tc>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HHC</a:t>
                      </a:r>
                      <a:r>
                        <a:rPr kumimoji="1" lang="ja-JP" altLang="en-US" sz="1000" b="0" dirty="0">
                          <a:solidFill>
                            <a:schemeClr val="tx1"/>
                          </a:solidFill>
                        </a:rPr>
                        <a:t>サーバから受信する情報</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gridSpan="3">
                  <a:txBody>
                    <a:bodyPr/>
                    <a:lstStyle/>
                    <a:p>
                      <a:pPr algn="ctr"/>
                      <a:r>
                        <a:rPr lang="ja-JP" altLang="en-US" sz="1000" b="0" dirty="0">
                          <a:solidFill>
                            <a:schemeClr val="tx1"/>
                          </a:solidFill>
                          <a:latin typeface="+mn-ea"/>
                        </a:rPr>
                        <a:t>ＳＯ情報確認</a:t>
                      </a:r>
                      <a:r>
                        <a:rPr lang="en-US" altLang="ja-JP" sz="1000" b="0" dirty="0">
                          <a:solidFill>
                            <a:schemeClr val="tx1"/>
                          </a:solidFill>
                          <a:latin typeface="+mn-ea"/>
                        </a:rPr>
                        <a:t>―</a:t>
                      </a:r>
                      <a:r>
                        <a:rPr lang="ja-JP" altLang="en-US" sz="1000" b="0" dirty="0">
                          <a:solidFill>
                            <a:schemeClr val="tx1"/>
                          </a:solidFill>
                          <a:latin typeface="+mn-ea"/>
                        </a:rPr>
                        <a:t>ひかり電話画面</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hMerge="1">
                  <a:txBody>
                    <a:bodyPr/>
                    <a:lstStyle/>
                    <a:p>
                      <a:pPr algn="ct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chemeClr val="tx1"/>
                          </a:solidFill>
                          <a:latin typeface="+mn-lt"/>
                          <a:ea typeface="+mn-ea"/>
                        </a:rPr>
                        <a:t>番ポ自動工事結果参照画面</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rowSpan="2">
                  <a:txBody>
                    <a:bodyPr/>
                    <a:lstStyle/>
                    <a:p>
                      <a:pPr algn="ctr"/>
                      <a:r>
                        <a:rPr kumimoji="1" lang="ja-JP" altLang="en-US" sz="1000" b="0" dirty="0">
                          <a:solidFill>
                            <a:schemeClr val="tx1"/>
                          </a:solidFill>
                        </a:rPr>
                        <a:t>備考</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95754585"/>
                  </a:ext>
                </a:extLst>
              </a:tr>
              <a:tr h="360000">
                <a:tc>
                  <a:txBody>
                    <a:bodyPr/>
                    <a:lstStyle/>
                    <a:p>
                      <a:pPr algn="ctr"/>
                      <a:r>
                        <a:rPr lang="ja-JP" altLang="en-US" sz="1000" dirty="0">
                          <a:solidFill>
                            <a:schemeClr val="tx1"/>
                          </a:solidFill>
                          <a:latin typeface="+mn-ea"/>
                          <a:ea typeface="+mn-ea"/>
                        </a:rPr>
                        <a:t>番ポ自動</a:t>
                      </a:r>
                      <a:r>
                        <a:rPr kumimoji="1" lang="ja-JP" altLang="en-US" sz="1000" b="0" dirty="0">
                          <a:solidFill>
                            <a:schemeClr val="tx1"/>
                          </a:solidFill>
                        </a:rPr>
                        <a:t>工事ステータス</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項目「番ポ自動工事状況」</a:t>
                      </a:r>
                      <a:endParaRPr kumimoji="1" lang="en-US" altLang="ja-JP" sz="1000" b="0" dirty="0">
                        <a:solidFill>
                          <a:schemeClr val="tx1"/>
                        </a:solidFill>
                      </a:endParaRPr>
                    </a:p>
                    <a:p>
                      <a:pPr algn="ctr"/>
                      <a:r>
                        <a:rPr kumimoji="1" lang="ja-JP" altLang="en-US" sz="1000" b="0" dirty="0">
                          <a:solidFill>
                            <a:schemeClr val="tx1"/>
                          </a:solidFill>
                        </a:rPr>
                        <a:t>表示内容</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chemeClr val="tx1"/>
                          </a:solidFill>
                          <a:latin typeface="+mn-lt"/>
                          <a:ea typeface="+mn-ea"/>
                        </a:rPr>
                        <a:t>番ポ自動工事依頼</a:t>
                      </a:r>
                      <a:endParaRPr lang="en-US" altLang="ja-JP" sz="1000" b="0" dirty="0">
                        <a:solidFill>
                          <a:schemeClr val="tx1"/>
                        </a:solidFill>
                        <a:latin typeface="+mn-lt"/>
                        <a:ea typeface="+mn-ea"/>
                      </a:endParaRPr>
                    </a:p>
                    <a:p>
                      <a:pPr algn="ctr"/>
                      <a:r>
                        <a:rPr lang="ja-JP" altLang="en-US" sz="1000" b="0" dirty="0">
                          <a:solidFill>
                            <a:schemeClr val="tx1"/>
                          </a:solidFill>
                          <a:latin typeface="+mn-lt"/>
                          <a:ea typeface="+mn-ea"/>
                        </a:rPr>
                        <a:t>ボタン</a:t>
                      </a:r>
                      <a:r>
                        <a:rPr kumimoji="1" lang="ja-JP" altLang="en-US" sz="1000" b="0" dirty="0">
                          <a:solidFill>
                            <a:schemeClr val="tx1"/>
                          </a:solidFill>
                          <a:latin typeface="+mn-lt"/>
                          <a:ea typeface="+mn-ea"/>
                        </a:rPr>
                        <a:t>押下可否</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b="0" dirty="0">
                          <a:solidFill>
                            <a:schemeClr val="tx1"/>
                          </a:solidFill>
                          <a:latin typeface="+mn-lt"/>
                          <a:ea typeface="+mn-ea"/>
                        </a:rPr>
                        <a:t>ボタン</a:t>
                      </a:r>
                      <a:r>
                        <a:rPr kumimoji="1" lang="ja-JP" altLang="en-US" sz="1000" b="0" dirty="0">
                          <a:solidFill>
                            <a:schemeClr val="tx1"/>
                          </a:solidFill>
                          <a:latin typeface="+mn-lt"/>
                          <a:ea typeface="+mn-ea"/>
                        </a:rPr>
                        <a:t>押下可否</a:t>
                      </a:r>
                      <a:endParaRPr kumimoji="1" lang="ja-JP" altLang="en-US" sz="1000" b="0" dirty="0">
                        <a:solidFill>
                          <a:schemeClr val="tx1"/>
                        </a:solidFill>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dirty="0">
                          <a:solidFill>
                            <a:schemeClr val="tx1"/>
                          </a:solidFill>
                        </a:rPr>
                        <a:t>番ポ自動工事結果確認</a:t>
                      </a:r>
                      <a:endParaRPr kumimoji="1" lang="en-US" altLang="ja-JP" sz="1000" b="0" dirty="0">
                        <a:solidFill>
                          <a:schemeClr val="tx1"/>
                        </a:solidFill>
                      </a:endParaRPr>
                    </a:p>
                    <a:p>
                      <a:pPr algn="ctr"/>
                      <a:r>
                        <a:rPr kumimoji="1" lang="ja-JP" altLang="en-US" sz="1000" b="0" dirty="0">
                          <a:solidFill>
                            <a:schemeClr val="tx1"/>
                          </a:solidFill>
                        </a:rPr>
                        <a:t>ボタン押下可否</a:t>
                      </a: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vMerge="1">
                  <a:txBody>
                    <a:bodyPr/>
                    <a:lstStyle/>
                    <a:p>
                      <a:endParaRPr dirty="0"/>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09160615"/>
                  </a:ext>
                </a:extLst>
              </a:tr>
              <a:tr h="0">
                <a:tc>
                  <a:txBody>
                    <a:bodyPr/>
                    <a:lstStyle/>
                    <a:p>
                      <a:r>
                        <a:rPr kumimoji="1" lang="ja-JP" altLang="en-US" sz="1000" b="0" dirty="0">
                          <a:solidFill>
                            <a:schemeClr val="tx1"/>
                          </a:solidFill>
                        </a:rPr>
                        <a:t>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空白</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r>
                        <a:rPr kumimoji="1" lang="en-US" altLang="ja-JP" sz="1000" b="0" dirty="0">
                          <a:solidFill>
                            <a:schemeClr val="tx1"/>
                          </a:solidFill>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r>
                        <a:rPr kumimoji="1" lang="en-US" altLang="ja-JP" sz="1000" b="0" dirty="0">
                          <a:solidFill>
                            <a:schemeClr val="tx1"/>
                          </a:solidFill>
                        </a:rPr>
                        <a:t>CUSTOM</a:t>
                      </a:r>
                      <a:r>
                        <a:rPr kumimoji="1" lang="ja-JP" altLang="en-US" sz="1000" b="0" dirty="0">
                          <a:solidFill>
                            <a:schemeClr val="tx1"/>
                          </a:solidFill>
                        </a:rPr>
                        <a:t>ミニコンに対して</a:t>
                      </a:r>
                      <a:r>
                        <a:rPr lang="ja-JP" altLang="en-US" sz="1000" dirty="0">
                          <a:solidFill>
                            <a:schemeClr val="tx1"/>
                          </a:solidFill>
                          <a:latin typeface="+mn-lt"/>
                          <a:ea typeface="+mn-ea"/>
                        </a:rPr>
                        <a:t>番ポ工事依頼</a:t>
                      </a:r>
                      <a:r>
                        <a:rPr kumimoji="1" lang="ja-JP" altLang="en-US" sz="1000" b="0" dirty="0">
                          <a:solidFill>
                            <a:schemeClr val="tx1"/>
                          </a:solidFill>
                        </a:rPr>
                        <a:t>が実施できていない状態</a:t>
                      </a:r>
                      <a:r>
                        <a:rPr kumimoji="1" lang="en-US" altLang="ja-JP" sz="1000" b="0" dirty="0">
                          <a:solidFill>
                            <a:schemeClr val="tx1"/>
                          </a:solidFill>
                        </a:rPr>
                        <a:t>*2</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1638953"/>
                  </a:ext>
                </a:extLst>
              </a:tr>
              <a:tr h="0">
                <a:tc>
                  <a:txBody>
                    <a:bodyPr/>
                    <a:lstStyle/>
                    <a:p>
                      <a:r>
                        <a:rPr kumimoji="1" lang="en-US" altLang="ja-JP" sz="1000" b="0" dirty="0">
                          <a:solidFill>
                            <a:schemeClr val="tx1"/>
                          </a:solidFill>
                        </a:rPr>
                        <a:t>01</a:t>
                      </a:r>
                      <a:r>
                        <a:rPr kumimoji="1" lang="ja-JP" altLang="en-US" sz="1000" b="0" dirty="0">
                          <a:solidFill>
                            <a:schemeClr val="tx1"/>
                          </a:solidFill>
                        </a:rPr>
                        <a:t>：依頼中</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依頼中</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ー</a:t>
                      </a:r>
                      <a:r>
                        <a:rPr kumimoji="1" lang="en-US" altLang="ja-JP" sz="1000" b="0" dirty="0">
                          <a:solidFill>
                            <a:schemeClr val="tx1"/>
                          </a:solidFill>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dirty="0"/>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3709837"/>
                  </a:ext>
                </a:extLst>
              </a:tr>
              <a:tr h="119763">
                <a:tc>
                  <a:txBody>
                    <a:bodyPr/>
                    <a:lstStyle/>
                    <a:p>
                      <a:r>
                        <a:rPr kumimoji="1" lang="en-US" altLang="ja-JP" sz="1000" b="0" dirty="0">
                          <a:solidFill>
                            <a:schemeClr val="tx1"/>
                          </a:solidFill>
                        </a:rPr>
                        <a:t>02</a:t>
                      </a:r>
                      <a:r>
                        <a:rPr kumimoji="1" lang="ja-JP" altLang="en-US" sz="1000" b="0" dirty="0">
                          <a:solidFill>
                            <a:schemeClr val="tx1"/>
                          </a:solidFill>
                        </a:rPr>
                        <a:t>：施工依頼済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依頼済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00" b="0" dirty="0">
                          <a:solidFill>
                            <a:schemeClr val="tx1"/>
                          </a:solidFill>
                        </a:rPr>
                        <a:t>ー</a:t>
                      </a:r>
                      <a:r>
                        <a:rPr kumimoji="1" lang="en-US" altLang="ja-JP" sz="1000" b="0" dirty="0">
                          <a:solidFill>
                            <a:schemeClr val="tx1"/>
                          </a:solidFill>
                        </a:rPr>
                        <a:t>*3</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000" b="0" dirty="0">
                          <a:solidFill>
                            <a:schemeClr val="tx1"/>
                          </a:solidFill>
                        </a:rPr>
                        <a:t>CUSTOM</a:t>
                      </a:r>
                      <a:r>
                        <a:rPr kumimoji="1" lang="ja-JP" altLang="en-US" sz="1000" b="0" dirty="0">
                          <a:solidFill>
                            <a:schemeClr val="tx1"/>
                          </a:solidFill>
                        </a:rPr>
                        <a:t>ミニコンに対して番ポ工事依頼が実施できている状態</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20501"/>
                  </a:ext>
                </a:extLst>
              </a:tr>
              <a:tr h="119763">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lt"/>
                          <a:ea typeface="+mn-ea"/>
                          <a:cs typeface="+mn-cs"/>
                        </a:rPr>
                        <a:t>03:</a:t>
                      </a:r>
                      <a:r>
                        <a:rPr kumimoji="1" lang="ja-JP" altLang="en-US" sz="1000" b="0" i="0" u="none" strike="noStrike" kern="1200" cap="none" spc="0" normalizeH="0" baseline="0" noProof="0" dirty="0">
                          <a:ln>
                            <a:noFill/>
                          </a:ln>
                          <a:solidFill>
                            <a:schemeClr val="tx1"/>
                          </a:solidFill>
                          <a:effectLst/>
                          <a:uLnTx/>
                          <a:uFillTx/>
                          <a:latin typeface="+mn-lt"/>
                          <a:ea typeface="+mn-ea"/>
                          <a:cs typeface="+mn-cs"/>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工事エラー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8">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CUSTOM</a:t>
                      </a:r>
                      <a:r>
                        <a:rPr kumimoji="1" lang="ja-JP" altLang="en-US" sz="1000" b="0" dirty="0">
                          <a:solidFill>
                            <a:schemeClr val="tx1"/>
                          </a:solidFill>
                        </a:rPr>
                        <a:t>ミニコンに対して</a:t>
                      </a:r>
                      <a:r>
                        <a:rPr lang="ja-JP" altLang="en-US" sz="1000" dirty="0">
                          <a:solidFill>
                            <a:schemeClr val="tx1"/>
                          </a:solidFill>
                          <a:latin typeface="+mn-lt"/>
                          <a:ea typeface="+mn-ea"/>
                        </a:rPr>
                        <a:t>番ポ工事依頼</a:t>
                      </a:r>
                      <a:r>
                        <a:rPr kumimoji="1" lang="ja-JP" altLang="en-US" sz="1000" b="0" dirty="0">
                          <a:solidFill>
                            <a:schemeClr val="tx1"/>
                          </a:solidFill>
                        </a:rPr>
                        <a:t>が実施できていない状態</a:t>
                      </a:r>
                      <a:r>
                        <a:rPr kumimoji="1" lang="en-US" altLang="ja-JP" sz="1000" b="0" dirty="0">
                          <a:solidFill>
                            <a:schemeClr val="tx1"/>
                          </a:solidFill>
                        </a:rPr>
                        <a:t>*2</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0901727"/>
                  </a:ext>
                </a:extLst>
              </a:tr>
              <a:tr h="0">
                <a:tc>
                  <a:txBody>
                    <a:bodyPr/>
                    <a:lstStyle/>
                    <a:p>
                      <a:r>
                        <a:rPr kumimoji="1" lang="en-US" altLang="ja-JP" sz="1000" b="0" dirty="0">
                          <a:solidFill>
                            <a:schemeClr val="tx1"/>
                          </a:solidFill>
                        </a:rPr>
                        <a:t>04</a:t>
                      </a:r>
                      <a:r>
                        <a:rPr kumimoji="1" lang="ja-JP" altLang="en-US" sz="1000" b="0" dirty="0">
                          <a:solidFill>
                            <a:schemeClr val="tx1"/>
                          </a:solidFill>
                        </a:rPr>
                        <a:t>：ログインエラー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ログインエラー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dirty="0"/>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851106"/>
                  </a:ext>
                </a:extLst>
              </a:tr>
              <a:tr h="0">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lt"/>
                          <a:ea typeface="+mn-ea"/>
                          <a:cs typeface="+mn-cs"/>
                        </a:rPr>
                        <a:t>05</a:t>
                      </a:r>
                      <a:r>
                        <a:rPr kumimoji="1" lang="ja-JP" altLang="en-US" sz="1000" b="0" i="0" u="none" strike="noStrike" kern="1200" cap="none" spc="0" normalizeH="0" baseline="0" noProof="0" dirty="0">
                          <a:ln>
                            <a:noFill/>
                          </a:ln>
                          <a:solidFill>
                            <a:schemeClr val="tx1"/>
                          </a:solidFill>
                          <a:effectLst/>
                          <a:uLnTx/>
                          <a:uFillTx/>
                          <a:latin typeface="+mn-lt"/>
                          <a:ea typeface="+mn-ea"/>
                          <a:cs typeface="+mn-cs"/>
                        </a:rPr>
                        <a:t>：パスワード変更エラー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ログインエラー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2237750"/>
                  </a:ext>
                </a:extLst>
              </a:tr>
              <a:tr h="0">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lt"/>
                          <a:ea typeface="+mn-ea"/>
                          <a:cs typeface="+mn-cs"/>
                        </a:rPr>
                        <a:t>06</a:t>
                      </a:r>
                      <a:r>
                        <a:rPr kumimoji="1" lang="ja-JP" altLang="en-US" sz="1000" b="0" i="0" u="none" strike="noStrike" kern="1200" cap="none" spc="0" normalizeH="0" baseline="0" noProof="0" dirty="0">
                          <a:ln>
                            <a:noFill/>
                          </a:ln>
                          <a:solidFill>
                            <a:schemeClr val="tx1"/>
                          </a:solidFill>
                          <a:effectLst/>
                          <a:uLnTx/>
                          <a:uFillTx/>
                          <a:latin typeface="+mn-lt"/>
                          <a:ea typeface="+mn-ea"/>
                          <a:cs typeface="+mn-cs"/>
                        </a:rPr>
                        <a:t>：ＣＵＳＴＯＭミニコンシステムエラー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ミニコンエラー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1820660"/>
                  </a:ext>
                </a:extLst>
              </a:tr>
              <a:tr h="0">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lt"/>
                          <a:ea typeface="+mn-ea"/>
                          <a:cs typeface="+mn-cs"/>
                        </a:rPr>
                        <a:t>07</a:t>
                      </a:r>
                      <a:r>
                        <a:rPr kumimoji="1" lang="ja-JP" altLang="en-US" sz="1000" b="0" i="0" u="none" strike="noStrike" kern="1200" cap="none" spc="0" normalizeH="0" baseline="0" noProof="0" dirty="0">
                          <a:ln>
                            <a:noFill/>
                          </a:ln>
                          <a:solidFill>
                            <a:schemeClr val="tx1"/>
                          </a:solidFill>
                          <a:effectLst/>
                          <a:uLnTx/>
                          <a:uFillTx/>
                          <a:latin typeface="+mn-lt"/>
                          <a:ea typeface="+mn-ea"/>
                          <a:cs typeface="+mn-cs"/>
                        </a:rPr>
                        <a:t>：ＣＵＳＴＯＭミニコン通信エラー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通信エラー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9545120"/>
                  </a:ext>
                </a:extLst>
              </a:tr>
              <a:tr h="0">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lt"/>
                          <a:ea typeface="+mn-ea"/>
                          <a:cs typeface="+mn-cs"/>
                        </a:rPr>
                        <a:t>08</a:t>
                      </a:r>
                      <a:r>
                        <a:rPr kumimoji="1" lang="ja-JP" altLang="en-US" sz="1000" b="0" i="0" u="none" strike="noStrike" kern="1200" cap="none" spc="0" normalizeH="0" baseline="0" noProof="0" dirty="0">
                          <a:ln>
                            <a:noFill/>
                          </a:ln>
                          <a:solidFill>
                            <a:schemeClr val="tx1"/>
                          </a:solidFill>
                          <a:effectLst/>
                          <a:uLnTx/>
                          <a:uFillTx/>
                          <a:latin typeface="+mn-lt"/>
                          <a:ea typeface="+mn-ea"/>
                          <a:cs typeface="+mn-cs"/>
                        </a:rPr>
                        <a:t>：接続ログインＩＤ無しエラー</a:t>
                      </a:r>
                      <a:endParaRPr kumimoji="1" lang="ja-JP" altLang="en-US" sz="1000" b="0" i="0" u="none" strike="noStrike" kern="1200" cap="none" spc="0" normalizeH="0" baseline="0" noProof="0" dirty="0">
                        <a:ln>
                          <a:noFill/>
                        </a:ln>
                        <a:solidFill>
                          <a:schemeClr val="tx1"/>
                        </a:solidFill>
                        <a:effectLst/>
                        <a:uLnTx/>
                        <a:uFillTx/>
                        <a:latin typeface="Meiryo UI"/>
                        <a:ea typeface="Meiryo UI"/>
                        <a:cs typeface="+mn-cs"/>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接続エラー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953775"/>
                  </a:ext>
                </a:extLst>
              </a:tr>
              <a:tr h="0">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09</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：所外工事支援エラー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en-US" altLang="ja-JP" sz="1000" b="0" dirty="0">
                          <a:solidFill>
                            <a:schemeClr val="tx1"/>
                          </a:solidFill>
                        </a:rPr>
                        <a:t>CUSTOM</a:t>
                      </a:r>
                      <a:r>
                        <a:rPr kumimoji="1" lang="ja-JP" altLang="en-US" sz="1000" b="0" dirty="0">
                          <a:solidFill>
                            <a:schemeClr val="tx1"/>
                          </a:solidFill>
                        </a:rPr>
                        <a:t>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826703"/>
                  </a:ext>
                </a:extLst>
              </a:tr>
              <a:tr h="0">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10</a:t>
                      </a:r>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：ＣＵＳＴＯＭエラー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CUSTOM</a:t>
                      </a:r>
                      <a:r>
                        <a:rPr kumimoji="1" lang="ja-JP" altLang="en-US" sz="1000" b="0" dirty="0">
                          <a:solidFill>
                            <a:schemeClr val="tx1"/>
                          </a:solidFill>
                        </a:rPr>
                        <a:t>エラー</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可</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rPr>
                        <a:t>否</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eiryo UI"/>
                          <a:ea typeface="Meiryo UI"/>
                          <a:cs typeface="+mn-cs"/>
                        </a:rPr>
                        <a:t>ー</a:t>
                      </a:r>
                      <a:r>
                        <a:rPr kumimoji="1" lang="en-US" altLang="ja-JP" sz="1000" b="0" i="0" u="none" strike="noStrike" kern="1200" cap="none" spc="0" normalizeH="0" baseline="0" noProof="0" dirty="0">
                          <a:ln>
                            <a:noFill/>
                          </a:ln>
                          <a:solidFill>
                            <a:schemeClr val="tx1"/>
                          </a:solidFill>
                          <a:effectLst/>
                          <a:uLnTx/>
                          <a:uFillTx/>
                          <a:latin typeface="Meiryo UI"/>
                          <a:ea typeface="Meiryo UI"/>
                          <a:cs typeface="+mn-cs"/>
                        </a:rPr>
                        <a:t>*1</a:t>
                      </a:r>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sz="1000" b="0" dirty="0">
                        <a:solidFill>
                          <a:schemeClr val="tx1"/>
                        </a:solidFill>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2717341"/>
                  </a:ext>
                </a:extLst>
              </a:tr>
            </a:tbl>
          </a:graphicData>
        </a:graphic>
      </p:graphicFrame>
      <p:sp>
        <p:nvSpPr>
          <p:cNvPr id="4" name="テキスト ボックス 3">
            <a:extLst>
              <a:ext uri="{FF2B5EF4-FFF2-40B4-BE49-F238E27FC236}">
                <a16:creationId xmlns:a16="http://schemas.microsoft.com/office/drawing/2014/main" id="{2CA86A8D-703B-649F-9527-238924D57A76}"/>
              </a:ext>
            </a:extLst>
          </p:cNvPr>
          <p:cNvSpPr txBox="1"/>
          <p:nvPr/>
        </p:nvSpPr>
        <p:spPr>
          <a:xfrm>
            <a:off x="420205" y="5614023"/>
            <a:ext cx="12033574" cy="660245"/>
          </a:xfrm>
          <a:prstGeom prst="rect">
            <a:avLst/>
          </a:prstGeom>
          <a:noFill/>
        </p:spPr>
        <p:txBody>
          <a:bodyPr wrap="square" lIns="0" tIns="0" rIns="0" bIns="0" rtlCol="0">
            <a:spAutoFit/>
          </a:bodyPr>
          <a:lstStyle/>
          <a:p>
            <a:pPr algn="l">
              <a:lnSpc>
                <a:spcPct val="110000"/>
              </a:lnSpc>
            </a:pPr>
            <a:r>
              <a:rPr lang="ja-JP" altLang="en-US" sz="1000" dirty="0">
                <a:latin typeface="Meiryo UI"/>
                <a:ea typeface="Meiryo UI"/>
              </a:rPr>
              <a:t>注）</a:t>
            </a:r>
            <a:r>
              <a:rPr lang="en-US" altLang="ja-JP" sz="1000" dirty="0">
                <a:latin typeface="Meiryo UI"/>
                <a:ea typeface="Meiryo UI"/>
              </a:rPr>
              <a:t>*1</a:t>
            </a:r>
            <a:r>
              <a:rPr lang="ja-JP" altLang="en-US" sz="1000" dirty="0">
                <a:latin typeface="Meiryo UI"/>
                <a:ea typeface="Meiryo UI"/>
              </a:rPr>
              <a:t>：</a:t>
            </a:r>
            <a:r>
              <a:rPr kumimoji="1" lang="ja-JP" altLang="en-US" sz="100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lang="ja-JP" altLang="en-US" sz="1000" b="0" dirty="0">
                <a:latin typeface="+mn-lt"/>
                <a:ea typeface="+mn-ea"/>
              </a:rPr>
              <a:t>ボタン</a:t>
            </a:r>
            <a:r>
              <a:rPr lang="ja-JP" altLang="en-US" sz="1000" dirty="0">
                <a:latin typeface="Meiryo UI"/>
                <a:ea typeface="Meiryo UI"/>
              </a:rPr>
              <a:t>押下不可のため、番ポ自動工事結果参照画面に遷移しない</a:t>
            </a:r>
            <a:endParaRPr lang="en-US" altLang="ja-JP" sz="1000" dirty="0">
              <a:latin typeface="Meiryo UI"/>
              <a:ea typeface="Meiryo UI"/>
            </a:endParaRPr>
          </a:p>
          <a:p>
            <a:pPr algn="l">
              <a:lnSpc>
                <a:spcPct val="110000"/>
              </a:lnSpc>
            </a:pPr>
            <a:r>
              <a:rPr kumimoji="1" lang="en-US" altLang="ja-JP" sz="1000" b="0" dirty="0">
                <a:latin typeface="Meiryo UI"/>
                <a:ea typeface="Meiryo UI"/>
              </a:rPr>
              <a:t>      *2</a:t>
            </a:r>
            <a:r>
              <a:rPr kumimoji="1" lang="ja-JP" altLang="en-US" sz="1000" b="0" dirty="0">
                <a:latin typeface="Meiryo UI"/>
                <a:ea typeface="Meiryo UI"/>
              </a:rPr>
              <a:t>：本開発以降、</a:t>
            </a:r>
            <a:r>
              <a:rPr lang="ja-JP" altLang="en-US" sz="1000" b="0" dirty="0">
                <a:latin typeface="+mn-lt"/>
                <a:ea typeface="+mn-ea"/>
              </a:rPr>
              <a:t>番ポ自動工事依頼ボタン押下により</a:t>
            </a:r>
            <a:r>
              <a:rPr lang="en-US" altLang="ja-JP" sz="1000" b="0" dirty="0">
                <a:latin typeface="+mn-lt"/>
                <a:ea typeface="+mn-ea"/>
              </a:rPr>
              <a:t>BB-CASTAR</a:t>
            </a:r>
            <a:r>
              <a:rPr lang="ja-JP" altLang="en-US" sz="1000" b="0" dirty="0">
                <a:latin typeface="+mn-lt"/>
                <a:ea typeface="+mn-ea"/>
              </a:rPr>
              <a:t>に対して番ポ工事依頼を実施した際に、</a:t>
            </a:r>
            <a:r>
              <a:rPr lang="en-US" altLang="ja-JP" sz="1000" b="0" dirty="0">
                <a:latin typeface="+mn-lt"/>
                <a:ea typeface="+mn-ea"/>
              </a:rPr>
              <a:t>CUSTOM</a:t>
            </a:r>
            <a:r>
              <a:rPr lang="ja-JP" altLang="en-US" sz="1000" b="0" dirty="0">
                <a:latin typeface="+mn-lt"/>
                <a:ea typeface="+mn-ea"/>
              </a:rPr>
              <a:t>ミニコンから</a:t>
            </a:r>
            <a:r>
              <a:rPr lang="en-US" altLang="ja-JP" sz="1000" b="0" dirty="0">
                <a:latin typeface="+mn-lt"/>
                <a:ea typeface="+mn-ea"/>
              </a:rPr>
              <a:t>BB-CASTAR</a:t>
            </a:r>
            <a:r>
              <a:rPr lang="ja-JP" altLang="en-US" sz="1000" b="0" dirty="0">
                <a:latin typeface="+mn-lt"/>
                <a:ea typeface="+mn-ea"/>
              </a:rPr>
              <a:t>にデータ移行されていないオーダについては、</a:t>
            </a:r>
            <a:endParaRPr lang="en-US" altLang="ja-JP" sz="1000" b="0" dirty="0">
              <a:latin typeface="+mn-lt"/>
              <a:ea typeface="+mn-ea"/>
            </a:endParaRPr>
          </a:p>
          <a:p>
            <a:pPr marL="536575" algn="l">
              <a:lnSpc>
                <a:spcPct val="110000"/>
              </a:lnSpc>
            </a:pPr>
            <a:r>
              <a:rPr lang="en-US" altLang="ja-JP" sz="1000" b="0" dirty="0">
                <a:latin typeface="+mn-lt"/>
                <a:ea typeface="+mn-ea"/>
              </a:rPr>
              <a:t>BB-CASTAR</a:t>
            </a:r>
            <a:r>
              <a:rPr lang="ja-JP" altLang="en-US" sz="1000" dirty="0">
                <a:latin typeface="+mn-lt"/>
                <a:ea typeface="+mn-ea"/>
              </a:rPr>
              <a:t>処理結果コード</a:t>
            </a:r>
            <a:r>
              <a:rPr lang="ja-JP" altLang="en-US" sz="1000" b="0" dirty="0">
                <a:latin typeface="+mn-lt"/>
                <a:ea typeface="+mn-ea"/>
              </a:rPr>
              <a:t>「</a:t>
            </a:r>
            <a:r>
              <a:rPr lang="en-US" altLang="ja-JP" sz="1000" b="0" dirty="0">
                <a:latin typeface="+mn-lt"/>
                <a:ea typeface="+mn-ea"/>
              </a:rPr>
              <a:t>06</a:t>
            </a:r>
            <a:r>
              <a:rPr lang="ja-JP" altLang="en-US" sz="1000" b="0" dirty="0">
                <a:latin typeface="+mn-lt"/>
                <a:ea typeface="+mn-ea"/>
              </a:rPr>
              <a:t>：対象</a:t>
            </a:r>
            <a:r>
              <a:rPr lang="en-US" altLang="ja-JP" sz="1000" b="0" dirty="0">
                <a:latin typeface="+mn-lt"/>
                <a:ea typeface="+mn-ea"/>
              </a:rPr>
              <a:t>SO</a:t>
            </a:r>
            <a:r>
              <a:rPr lang="ja-JP" altLang="en-US" sz="1000" b="0" dirty="0">
                <a:latin typeface="+mn-lt"/>
                <a:ea typeface="+mn-ea"/>
              </a:rPr>
              <a:t>なし」が返却される</a:t>
            </a:r>
            <a:endParaRPr lang="en-US" altLang="ja-JP" sz="1000" b="0" dirty="0">
              <a:latin typeface="+mn-lt"/>
              <a:ea typeface="+mn-ea"/>
            </a:endParaRPr>
          </a:p>
          <a:p>
            <a:pPr marL="268288" algn="l">
              <a:lnSpc>
                <a:spcPct val="110000"/>
              </a:lnSpc>
            </a:pPr>
            <a:r>
              <a:rPr kumimoji="1" lang="en-US" altLang="ja-JP" sz="1000" b="0" dirty="0">
                <a:latin typeface="+mn-ea"/>
                <a:ea typeface="+mn-ea"/>
              </a:rPr>
              <a:t>*3</a:t>
            </a:r>
            <a:r>
              <a:rPr kumimoji="1" lang="ja-JP" altLang="en-US" sz="1000" b="0" dirty="0">
                <a:latin typeface="+mn-ea"/>
                <a:ea typeface="+mn-ea"/>
              </a:rPr>
              <a:t>：番ポ自動工事結果参照ボタン押下時に</a:t>
            </a:r>
            <a:r>
              <a:rPr lang="ja-JP" altLang="en-US" sz="1000" dirty="0">
                <a:latin typeface="+mn-ea"/>
                <a:ea typeface="+mn-ea"/>
                <a:cs typeface="Meiryo UI" panose="020B0604030504040204" pitchFamily="50" charset="-128"/>
              </a:rPr>
              <a:t>表示する対象データがない旨のエラー</a:t>
            </a:r>
            <a:r>
              <a:rPr kumimoji="1" lang="ja-JP" altLang="en-US" sz="1000" b="0" dirty="0">
                <a:latin typeface="+mn-ea"/>
                <a:ea typeface="+mn-ea"/>
              </a:rPr>
              <a:t>メッセージが表示され、番ポ自動工事結果参照画面に遷移しない（詳細は「３．</a:t>
            </a:r>
            <a:r>
              <a:rPr kumimoji="1" lang="en-US" altLang="ja-JP" sz="1000" b="0" dirty="0">
                <a:latin typeface="+mn-ea"/>
                <a:ea typeface="+mn-ea"/>
              </a:rPr>
              <a:t>3</a:t>
            </a:r>
            <a:r>
              <a:rPr kumimoji="1" lang="ja-JP" altLang="en-US" sz="1000" b="0" dirty="0">
                <a:latin typeface="+mn-ea"/>
                <a:ea typeface="+mn-ea"/>
              </a:rPr>
              <a:t>．０２　タブレット</a:t>
            </a:r>
            <a:r>
              <a:rPr kumimoji="1" lang="en-US" altLang="ja-JP" sz="1000" b="0" dirty="0">
                <a:latin typeface="+mn-ea"/>
                <a:ea typeface="+mn-ea"/>
              </a:rPr>
              <a:t>AP</a:t>
            </a:r>
            <a:r>
              <a:rPr kumimoji="1" lang="ja-JP" altLang="en-US" sz="1000" b="0" dirty="0">
                <a:latin typeface="+mn-ea"/>
                <a:ea typeface="+mn-ea"/>
              </a:rPr>
              <a:t>サーバ（</a:t>
            </a:r>
            <a:r>
              <a:rPr lang="ja-JP" altLang="en-US" sz="1000" dirty="0">
                <a:latin typeface="+mn-ea"/>
                <a:ea typeface="+mn-ea"/>
              </a:rPr>
              <a:t>３</a:t>
            </a:r>
            <a:r>
              <a:rPr kumimoji="1" lang="ja-JP" altLang="en-US" sz="1000" b="0" dirty="0">
                <a:latin typeface="+mn-ea"/>
                <a:ea typeface="+mn-ea"/>
              </a:rPr>
              <a:t>／２１）」参照）</a:t>
            </a:r>
          </a:p>
        </p:txBody>
      </p:sp>
      <p:sp>
        <p:nvSpPr>
          <p:cNvPr id="5" name="コンテンツ プレースホルダー 5">
            <a:extLst>
              <a:ext uri="{FF2B5EF4-FFF2-40B4-BE49-F238E27FC236}">
                <a16:creationId xmlns:a16="http://schemas.microsoft.com/office/drawing/2014/main" id="{BADB720E-D4FF-AF2D-0D1A-61FED3F5F54A}"/>
              </a:ext>
            </a:extLst>
          </p:cNvPr>
          <p:cNvSpPr>
            <a:spLocks noGrp="1"/>
          </p:cNvSpPr>
          <p:nvPr>
            <p:ph sz="quarter" idx="10"/>
          </p:nvPr>
        </p:nvSpPr>
        <p:spPr>
          <a:xfrm>
            <a:off x="190110" y="660139"/>
            <a:ext cx="12456000" cy="1115285"/>
          </a:xfrm>
        </p:spPr>
        <p:txBody>
          <a:bodyPr/>
          <a:lstStyle/>
          <a:p>
            <a:pPr algn="l" fontAlgn="auto">
              <a:spcBef>
                <a:spcPts val="0"/>
              </a:spcBef>
              <a:spcAft>
                <a:spcPts val="0"/>
              </a:spcAft>
              <a:defRPr/>
            </a:pPr>
            <a:r>
              <a:rPr lang="ja-JP" altLang="en-US" sz="1050" u="sng" dirty="0">
                <a:latin typeface="+mn-ea"/>
                <a:ea typeface="+mn-ea"/>
                <a:cs typeface="Meiryo UI" panose="020B0604030504040204" pitchFamily="50" charset="-128"/>
              </a:rPr>
              <a:t>３．</a:t>
            </a:r>
            <a:r>
              <a:rPr lang="en-US" altLang="ja-JP" sz="1050" u="sng" dirty="0">
                <a:latin typeface="+mn-ea"/>
                <a:ea typeface="+mn-ea"/>
                <a:cs typeface="Meiryo UI" panose="020B0604030504040204" pitchFamily="50" charset="-128"/>
              </a:rPr>
              <a:t>3</a:t>
            </a:r>
            <a:r>
              <a:rPr lang="ja-JP" altLang="en-US" sz="1050" u="sng" dirty="0">
                <a:latin typeface="+mn-ea"/>
                <a:ea typeface="+mn-ea"/>
                <a:cs typeface="Meiryo UI" panose="020B0604030504040204" pitchFamily="50" charset="-128"/>
              </a:rPr>
              <a:t>．０２　</a:t>
            </a:r>
            <a:r>
              <a:rPr lang="ja-JP" altLang="en-US" u="sng" dirty="0">
                <a:latin typeface="+mn-ea"/>
                <a:ea typeface="+mn-ea"/>
              </a:rPr>
              <a:t>タブレット</a:t>
            </a:r>
            <a:r>
              <a:rPr lang="en-US" altLang="ja-JP" sz="1050" u="sng" dirty="0">
                <a:latin typeface="+mn-ea"/>
                <a:ea typeface="+mn-ea"/>
                <a:cs typeface="Meiryo UI" panose="020B0604030504040204" pitchFamily="50" charset="-128"/>
              </a:rPr>
              <a:t>AP</a:t>
            </a:r>
            <a:r>
              <a:rPr lang="ja-JP" altLang="en-US" sz="1050" u="sng" dirty="0">
                <a:latin typeface="+mn-ea"/>
                <a:ea typeface="+mn-ea"/>
                <a:cs typeface="Meiryo UI" panose="020B0604030504040204" pitchFamily="50" charset="-128"/>
              </a:rPr>
              <a:t>サーバ（</a:t>
            </a:r>
            <a:r>
              <a:rPr lang="ja-JP" altLang="en-US" u="sng" dirty="0">
                <a:latin typeface="+mn-ea"/>
                <a:ea typeface="+mn-ea"/>
              </a:rPr>
              <a:t>６</a:t>
            </a:r>
            <a:r>
              <a:rPr lang="ja-JP" altLang="en-US" sz="1050" u="sng" dirty="0">
                <a:latin typeface="+mn-ea"/>
                <a:ea typeface="+mn-ea"/>
                <a:cs typeface="Meiryo UI" panose="020B0604030504040204" pitchFamily="50" charset="-128"/>
              </a:rPr>
              <a:t>／２１）</a:t>
            </a:r>
          </a:p>
          <a:p>
            <a:pPr>
              <a:spcBef>
                <a:spcPts val="0"/>
              </a:spcBef>
            </a:pPr>
            <a:r>
              <a:rPr lang="ja-JP" altLang="en-US" dirty="0">
                <a:latin typeface="+mn-ea"/>
              </a:rPr>
              <a:t>　</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kumimoji="1" lang="ja-JP" altLang="en-US" sz="1050" b="0" i="0" u="sng" strike="noStrike" kern="1200" cap="none" spc="0" normalizeH="0" baseline="0" noProof="0" dirty="0">
                <a:ln>
                  <a:noFill/>
                </a:ln>
                <a:effectLst/>
                <a:uLnTx/>
                <a:uFillTx/>
                <a:latin typeface="+mn-ea"/>
                <a:ea typeface="+mn-ea"/>
                <a:cs typeface="Meiryo UI" panose="020B0604030504040204" pitchFamily="50" charset="-128"/>
              </a:rPr>
              <a:t>ひかり電話ポートイン：有派遣工事</a:t>
            </a:r>
            <a:r>
              <a:rPr kumimoji="1" lang="en-US" altLang="ja-JP" sz="1050" b="0" i="0" u="sng" strike="noStrike" kern="1200" cap="none" spc="0" normalizeH="0" baseline="0" noProof="0" dirty="0">
                <a:ln>
                  <a:noFill/>
                </a:ln>
                <a:effectLst/>
                <a:uLnTx/>
                <a:uFillTx/>
                <a:latin typeface="+mn-ea"/>
                <a:ea typeface="+mn-ea"/>
                <a:cs typeface="Meiryo UI" panose="020B0604030504040204" pitchFamily="50" charset="-128"/>
              </a:rPr>
              <a:t>】</a:t>
            </a:r>
            <a:r>
              <a:rPr lang="ja-JP" altLang="en-US" dirty="0">
                <a:latin typeface="+mn-ea"/>
              </a:rPr>
              <a:t>　　 </a:t>
            </a:r>
            <a:endParaRPr lang="en-US" altLang="ja-JP" dirty="0">
              <a:latin typeface="+mn-ea"/>
            </a:endParaRPr>
          </a:p>
          <a:p>
            <a:pPr>
              <a:spcBef>
                <a:spcPts val="0"/>
              </a:spcBef>
            </a:pPr>
            <a:r>
              <a:rPr lang="ja-JP" altLang="en-US" dirty="0">
                <a:latin typeface="+mn-ea"/>
              </a:rPr>
              <a:t>　</a:t>
            </a:r>
            <a:r>
              <a:rPr lang="en-US" altLang="ja-JP" dirty="0">
                <a:latin typeface="+mn-ea"/>
              </a:rPr>
              <a:t>【</a:t>
            </a:r>
            <a:r>
              <a:rPr lang="ja-JP" altLang="en-US" dirty="0">
                <a:latin typeface="+mn-ea"/>
              </a:rPr>
              <a:t>ウ</a:t>
            </a:r>
            <a:r>
              <a:rPr lang="en-US" altLang="ja-JP" dirty="0">
                <a:latin typeface="+mn-ea"/>
              </a:rPr>
              <a:t>】【</a:t>
            </a:r>
            <a:r>
              <a:rPr lang="ja-JP" altLang="en-US" dirty="0">
                <a:latin typeface="+mn-ea"/>
              </a:rPr>
              <a:t>カ</a:t>
            </a:r>
            <a:r>
              <a:rPr lang="en-US" altLang="ja-JP" dirty="0">
                <a:latin typeface="+mn-ea"/>
              </a:rPr>
              <a:t>】【A】</a:t>
            </a:r>
            <a:r>
              <a:rPr lang="ja-JP" altLang="en-US" dirty="0">
                <a:latin typeface="+mn-ea"/>
              </a:rPr>
              <a:t>ＳＯ情報確認</a:t>
            </a:r>
            <a:r>
              <a:rPr lang="en-US" altLang="ja-JP" dirty="0">
                <a:latin typeface="+mn-ea"/>
              </a:rPr>
              <a:t>―</a:t>
            </a:r>
            <a:r>
              <a:rPr lang="ja-JP" altLang="en-US" dirty="0">
                <a:latin typeface="+mn-ea"/>
              </a:rPr>
              <a:t>ひかり電話画面に以下の変更を行う</a:t>
            </a:r>
            <a:endParaRPr lang="en-US" altLang="ja-JP" dirty="0">
              <a:latin typeface="+mn-ea"/>
            </a:endParaRPr>
          </a:p>
          <a:p>
            <a:pPr>
              <a:spcBef>
                <a:spcPts val="0"/>
              </a:spcBef>
              <a:spcAft>
                <a:spcPts val="0"/>
              </a:spcAft>
            </a:pPr>
            <a:r>
              <a:rPr lang="ja-JP" altLang="en-US" dirty="0">
                <a:latin typeface="+mn-ea"/>
              </a:rPr>
              <a:t>　</a:t>
            </a:r>
            <a:r>
              <a:rPr lang="ja-JP" altLang="en-US" sz="1050" dirty="0">
                <a:latin typeface="+mn-ea"/>
                <a:ea typeface="+mn-ea"/>
              </a:rPr>
              <a:t>・番ポ自動工事依頼ボタン押下により、</a:t>
            </a:r>
            <a:r>
              <a:rPr lang="en-US" altLang="ja-JP" sz="1050" dirty="0">
                <a:latin typeface="+mn-ea"/>
                <a:ea typeface="+mn-ea"/>
              </a:rPr>
              <a:t>BB-CASTAR</a:t>
            </a:r>
            <a:r>
              <a:rPr lang="ja-JP" altLang="en-US" sz="1050" dirty="0">
                <a:latin typeface="+mn-ea"/>
                <a:ea typeface="+mn-ea"/>
              </a:rPr>
              <a:t>に（ひかり電話）工事依頼情報流通（番ポ工事）を送信可能とする</a:t>
            </a:r>
            <a:endParaRPr lang="ja-JP" altLang="en-US" dirty="0">
              <a:latin typeface="+mn-ea"/>
            </a:endParaRPr>
          </a:p>
          <a:p>
            <a:pPr algn="l" fontAlgn="auto">
              <a:spcBef>
                <a:spcPts val="0"/>
              </a:spcBef>
              <a:spcAft>
                <a:spcPts val="0"/>
              </a:spcAft>
              <a:defRPr/>
            </a:pPr>
            <a:r>
              <a:rPr lang="ja-JP" altLang="en-US" dirty="0">
                <a:latin typeface="+mn-ea"/>
              </a:rPr>
              <a:t>　</a:t>
            </a:r>
            <a:r>
              <a:rPr lang="ja-JP" altLang="en-US" sz="1050" dirty="0">
                <a:latin typeface="+mn-ea"/>
                <a:ea typeface="+mn-ea"/>
              </a:rPr>
              <a:t>・番ポ自動工事結果参照ボタンを追加し、番ポ自動工事結果参照画面への遷移を可能とする</a:t>
            </a:r>
          </a:p>
          <a:p>
            <a:pPr algn="l" fontAlgn="auto">
              <a:spcBef>
                <a:spcPts val="0"/>
              </a:spcBef>
              <a:spcAft>
                <a:spcPts val="0"/>
              </a:spcAft>
              <a:defRPr/>
            </a:pPr>
            <a:r>
              <a:rPr lang="ja-JP" altLang="en-US" dirty="0">
                <a:latin typeface="+mn-ea"/>
                <a:ea typeface="+mn-ea"/>
              </a:rPr>
              <a:t>　　</a:t>
            </a:r>
            <a:r>
              <a:rPr lang="ja-JP" altLang="en-US" sz="1050" dirty="0">
                <a:latin typeface="+mn-lt"/>
                <a:ea typeface="+mn-ea"/>
              </a:rPr>
              <a:t>番ポ自動工事依頼ボタン、</a:t>
            </a:r>
            <a:r>
              <a:rPr kumimoji="1" lang="ja-JP" altLang="en-US" sz="105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番ポ自動工事結果参照</a:t>
            </a:r>
            <a:r>
              <a:rPr lang="ja-JP" altLang="en-US" sz="1050" dirty="0">
                <a:latin typeface="+mn-lt"/>
                <a:ea typeface="+mn-ea"/>
              </a:rPr>
              <a:t>ボタン、</a:t>
            </a:r>
            <a:r>
              <a:rPr kumimoji="1" lang="ja-JP" altLang="en-US" sz="1050" b="0" i="0" u="none" strike="noStrike" cap="none" normalizeH="0" baseline="0" dirty="0">
                <a:ln>
                  <a:noFill/>
                </a:ln>
                <a:effectLst/>
                <a:latin typeface="Meiryo UI" panose="020B0604030504040204" pitchFamily="50" charset="-128"/>
                <a:ea typeface="Meiryo UI" panose="020B0604030504040204" pitchFamily="50" charset="-128"/>
                <a:cs typeface="Meiryo UI" panose="020B0604030504040204" pitchFamily="50" charset="-128"/>
              </a:rPr>
              <a:t>番ポ自動工事結果確認ボタン</a:t>
            </a:r>
            <a:r>
              <a:rPr lang="ja-JP" altLang="en-US" sz="1050" dirty="0">
                <a:latin typeface="+mn-lt"/>
                <a:ea typeface="+mn-ea"/>
              </a:rPr>
              <a:t>の押下可否制御を以下に示す</a:t>
            </a:r>
            <a:endParaRPr lang="en-US" altLang="ja-JP" dirty="0">
              <a:latin typeface="+mn-ea"/>
            </a:endParaRPr>
          </a:p>
        </p:txBody>
      </p:sp>
      <p:sp>
        <p:nvSpPr>
          <p:cNvPr id="7" name="テキスト ボックス 6">
            <a:extLst>
              <a:ext uri="{FF2B5EF4-FFF2-40B4-BE49-F238E27FC236}">
                <a16:creationId xmlns:a16="http://schemas.microsoft.com/office/drawing/2014/main" id="{696FE47B-A813-653D-B4F4-1C7A09758FAB}"/>
              </a:ext>
            </a:extLst>
          </p:cNvPr>
          <p:cNvSpPr txBox="1"/>
          <p:nvPr/>
        </p:nvSpPr>
        <p:spPr>
          <a:xfrm>
            <a:off x="345274" y="1975419"/>
            <a:ext cx="11971474" cy="307777"/>
          </a:xfrm>
          <a:prstGeom prst="rect">
            <a:avLst/>
          </a:prstGeom>
          <a:noFill/>
        </p:spPr>
        <p:txBody>
          <a:bodyPr wrap="square" lIns="0" tIns="0" rIns="0" bIns="0" rtlCol="0">
            <a:spAutoFit/>
          </a:bodyPr>
          <a:lstStyle/>
          <a:p>
            <a:pPr algn="l"/>
            <a:r>
              <a:rPr lang="ja-JP" altLang="en-US" sz="1000" dirty="0">
                <a:latin typeface="Meiryo UI"/>
                <a:ea typeface="Meiryo UI"/>
              </a:rPr>
              <a:t>・工事日がリリース日よりも前のオーダにおける番ポ自動工事ステータス毎の各ボタンの押下可否制御を以下に示す</a:t>
            </a:r>
            <a:endParaRPr lang="en-US" altLang="ja-JP" sz="1000" dirty="0">
              <a:latin typeface="Meiryo UI"/>
              <a:ea typeface="Meiryo UI"/>
            </a:endParaRPr>
          </a:p>
          <a:p>
            <a:pPr marL="88900" algn="l"/>
            <a:r>
              <a:rPr lang="ja-JP" altLang="en-US" sz="1000" dirty="0">
                <a:latin typeface="Meiryo UI"/>
                <a:ea typeface="Meiryo UI"/>
              </a:rPr>
              <a:t>当該オーダについては、</a:t>
            </a:r>
            <a:r>
              <a:rPr lang="en-US" altLang="ja-JP" sz="1000" dirty="0">
                <a:latin typeface="Meiryo UI"/>
                <a:ea typeface="Meiryo UI"/>
              </a:rPr>
              <a:t> CUSTOM</a:t>
            </a:r>
            <a:r>
              <a:rPr lang="ja-JP" altLang="en-US" sz="1000" dirty="0">
                <a:latin typeface="Meiryo UI"/>
                <a:ea typeface="Meiryo UI"/>
              </a:rPr>
              <a:t>ミニコンに対して番ポ工事依頼を実施した際の状態が番ポ自動工事ステータスに設定されている</a:t>
            </a:r>
            <a:endParaRPr lang="en-US" altLang="ja-JP" sz="1000" dirty="0">
              <a:latin typeface="Meiryo UI"/>
              <a:ea typeface="Meiryo UI"/>
            </a:endParaRPr>
          </a:p>
        </p:txBody>
      </p:sp>
    </p:spTree>
    <p:extLst>
      <p:ext uri="{BB962C8B-B14F-4D97-AF65-F5344CB8AC3E}">
        <p14:creationId xmlns:p14="http://schemas.microsoft.com/office/powerpoint/2010/main" val="4240580471"/>
      </p:ext>
    </p:extLst>
  </p:cSld>
  <p:clrMapOvr>
    <a:masterClrMapping/>
  </p:clrMapOvr>
  <p:transition/>
</p:sld>
</file>

<file path=ppt/theme/theme1.xml><?xml version="1.0" encoding="utf-8"?>
<a:theme xmlns:a="http://schemas.openxmlformats.org/drawingml/2006/main" name="0X_フォーマッ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lumMod val="20000"/>
            <a:lumOff val="80000"/>
          </a:schemeClr>
        </a:solidFill>
        <a:ln w="12700" cap="flat" cmpd="sng" algn="ctr">
          <a:solidFill>
            <a:schemeClr val="tx1"/>
          </a:solidFill>
          <a:prstDash val="solid"/>
          <a:round/>
          <a:headEnd type="triangle" w="sm" len="sm"/>
          <a:tailEnd type="none" w="sm" len="sm"/>
        </a:ln>
        <a:effectLst/>
      </a:spPr>
      <a:bodyPr vert="horz" wrap="square" lIns="36000" tIns="36000" rIns="36000" bIns="36000" numCol="1" rtlCol="0" anchor="t" anchorCtr="0" compatLnSpc="1">
        <a:prstTxWarp prst="textNoShape">
          <a:avLst/>
        </a:prstTxWarp>
      </a:bodyPr>
      <a:lstStyle>
        <a:defPPr marL="0" marR="0" indent="0" algn="l" defTabSz="649288" rtl="0" eaLnBrk="1" fontAlgn="base" latinLnBrk="0" hangingPunct="1">
          <a:lnSpc>
            <a:spcPct val="100000"/>
          </a:lnSpc>
          <a:spcBef>
            <a:spcPct val="0"/>
          </a:spcBef>
          <a:spcAft>
            <a:spcPct val="0"/>
          </a:spcAft>
          <a:buClrTx/>
          <a:buSzTx/>
          <a:buFontTx/>
          <a:buNone/>
          <a:tabLst/>
          <a:defRPr kumimoji="1" sz="105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defRPr>
        </a:defPPr>
      </a:lstStyle>
    </a:spDef>
    <a:lnDef>
      <a:spPr>
        <a:ln w="22225">
          <a:solidFill>
            <a:schemeClr val="tx1"/>
          </a:solidFill>
          <a:headEnd type="oval"/>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10000"/>
          </a:lnSpc>
          <a:defRPr sz="1050" dirty="0">
            <a:latin typeface="+mn-ea"/>
            <a:ea typeface="+mn-ea"/>
          </a:defRPr>
        </a:defPPr>
      </a:lstStyle>
    </a:tx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8C93399DE3C747ACE01A35C068FB97" ma:contentTypeVersion="0" ma:contentTypeDescription="Create a new document." ma:contentTypeScope="" ma:versionID="6dfc4ca7d004d969f4cd0e4bb307d878">
  <xsd:schema xmlns:xsd="http://www.w3.org/2001/XMLSchema" xmlns:xs="http://www.w3.org/2001/XMLSchema" xmlns:p="http://schemas.microsoft.com/office/2006/metadata/properties" targetNamespace="http://schemas.microsoft.com/office/2006/metadata/properties" ma:root="true" ma:fieldsID="b84c390a07b92f3072bc78982b6f0c3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2A932F-1D68-4EE2-9F56-B72C714A4683}"/>
</file>

<file path=customXml/itemProps2.xml><?xml version="1.0" encoding="utf-8"?>
<ds:datastoreItem xmlns:ds="http://schemas.openxmlformats.org/officeDocument/2006/customXml" ds:itemID="{073C1342-DFFB-4CE8-9510-791359562ECA}"/>
</file>

<file path=customXml/itemProps3.xml><?xml version="1.0" encoding="utf-8"?>
<ds:datastoreItem xmlns:ds="http://schemas.openxmlformats.org/officeDocument/2006/customXml" ds:itemID="{5680EE13-EA9F-49D1-BAA5-AD0238026A70}"/>
</file>

<file path=docProps/app.xml><?xml version="1.0" encoding="utf-8"?>
<Properties xmlns="http://schemas.openxmlformats.org/officeDocument/2006/extended-properties" xmlns:vt="http://schemas.openxmlformats.org/officeDocument/2006/docPropsVTypes">
  <Template>02.1_フレッツ光クロスSTEP2（都度切替）_共通</Template>
  <TotalTime>5446</TotalTime>
  <Words>11038</Words>
  <Application>Microsoft Office PowerPoint</Application>
  <PresentationFormat>A3 297x420 mm</PresentationFormat>
  <Paragraphs>1298</Paragraphs>
  <Slides>24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24</vt:i4>
      </vt:variant>
    </vt:vector>
  </HeadingPairs>
  <TitlesOfParts>
    <vt:vector size="29" baseType="lpstr">
      <vt:lpstr>Meiryo UI</vt:lpstr>
      <vt:lpstr>ＭＳ Ｐゴシック</vt:lpstr>
      <vt:lpstr>游ゴシック</vt:lpstr>
      <vt:lpstr>Times New Roman</vt:lpstr>
      <vt:lpstr>0X_フォーマット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Fumika Sano（佐野文香）</dc:creator>
  <cp:lastModifiedBy>Hiroki Fukuda（福田浩生）</cp:lastModifiedBy>
  <cp:revision>103</cp:revision>
  <cp:lastPrinted>2017-04-28T06:11:29Z</cp:lastPrinted>
  <dcterms:created xsi:type="dcterms:W3CDTF">2023-02-10T05:56:52Z</dcterms:created>
  <dcterms:modified xsi:type="dcterms:W3CDTF">2024-08-02T06:56:21Z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0x010100DC8C93399DE3C747ACE01A35C068FB97</vt:lpwstr>
  </property>
  <property fmtid="{D5CDD505-2E9C-101B-9397-08002B2CF9AE}" pid="3" name="MediaServiceImageTags">
    <vt:lpwstr/>
  </property>
</Properties>
</file>