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1"/>
  </p:notesMasterIdLst>
  <p:sldIdLst>
    <p:sldId id="265" r:id="rId3"/>
    <p:sldId id="270" r:id="rId4"/>
    <p:sldId id="269" r:id="rId5"/>
    <p:sldId id="271" r:id="rId6"/>
    <p:sldId id="272" r:id="rId7"/>
    <p:sldId id="264" r:id="rId8"/>
    <p:sldId id="268" r:id="rId9"/>
    <p:sldId id="258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859" autoAdjust="0"/>
  </p:normalViewPr>
  <p:slideViewPr>
    <p:cSldViewPr snapToGrid="0">
      <p:cViewPr varScale="1">
        <p:scale>
          <a:sx n="57" d="100"/>
          <a:sy n="57" d="100"/>
        </p:scale>
        <p:origin x="9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704F4-5D61-43BD-94D2-DDF1411CF35A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F91F6-54E0-41E6-B698-512E51207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47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特定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の薬歴入力イメージ　その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91F6-54E0-41E6-B698-512E51207CB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00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特定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の薬歴入力イメージ　その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91F6-54E0-41E6-B698-512E51207C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08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特定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の薬歴入力イメージ　その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91F6-54E0-41E6-B698-512E51207CB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06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特定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の薬歴入力イメージ　その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91F6-54E0-41E6-B698-512E51207CB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342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r>
              <a:rPr lang="ja-JP" altLang="en-US" sz="1300" dirty="0" smtClean="0"/>
              <a:t>明細画面に</a:t>
            </a:r>
            <a:r>
              <a:rPr lang="en-US" altLang="ja-JP" sz="1300" dirty="0" smtClean="0"/>
              <a:t>RMP</a:t>
            </a:r>
            <a:r>
              <a:rPr lang="ja-JP" altLang="en-US" sz="1300" dirty="0" smtClean="0"/>
              <a:t>マークがないと、どれが対象薬剤かわからない　がどこにいれるか（患者希望後発変更✔行も追加になるので、行の追加微妙？）</a:t>
            </a:r>
            <a:endParaRPr lang="en-US" altLang="ja-JP" sz="1300" dirty="0" smtClean="0"/>
          </a:p>
          <a:p>
            <a:pPr marL="0" marR="0" indent="0" algn="l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RMP</a:t>
            </a:r>
            <a:r>
              <a:rPr kumimoji="1" lang="ja-JP" alt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を表示</a:t>
            </a:r>
            <a:r>
              <a:rPr kumimoji="1" lang="ja-JP" altLang="ja-JP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させるためのマスタを用意する必要</a:t>
            </a:r>
            <a:r>
              <a:rPr kumimoji="1" lang="ja-JP" alt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あり（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自前で用意する場合は管理が大変になるので、パレッセなどに依頼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kumimoji="1" lang="ja-JP" alt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kumimoji="1" lang="ja-JP" altLang="en-US" sz="1400" dirty="0" smtClean="0"/>
          </a:p>
          <a:p>
            <a:pPr defTabSz="990478">
              <a:defRPr/>
            </a:pPr>
            <a:endParaRPr lang="en-US" altLang="ja-JP" sz="1300" dirty="0" smtClean="0"/>
          </a:p>
          <a:p>
            <a:pPr defTabSz="990478">
              <a:defRPr/>
            </a:pPr>
            <a:endParaRPr lang="ja-JP" altLang="en-US" sz="13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281FA-3B72-4DDE-AEFD-80FE229668A1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13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情報へのリンク</a:t>
            </a:r>
            <a:endParaRPr kumimoji="1" lang="en-US" altLang="ja-JP" dirty="0" smtClean="0"/>
          </a:p>
          <a:p>
            <a:r>
              <a:rPr kumimoji="1" lang="ja-JP" altLang="en-US" dirty="0" smtClean="0"/>
              <a:t>口頭で直接伝えるので、患者さま向けの資料ではなく、薬剤師用のイメージでよいか？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（患者さま向けのものだと、薬局名や連絡先が現在のフォーマットには入っている）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4096-D980-420C-8D10-697BD6BF876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852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DC6CD-9DC2-4CCD-BF1E-71148DB4176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30587"/>
          </a:xfrm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3438"/>
            <a:ext cx="5027921" cy="4115603"/>
          </a:xfrm>
          <a:noFill/>
          <a:ln/>
        </p:spPr>
        <p:txBody>
          <a:bodyPr/>
          <a:lstStyle/>
          <a:p>
            <a:r>
              <a:rPr lang="ja-JP" altLang="en-US" dirty="0" smtClean="0"/>
              <a:t>初回質問票も修正必要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7906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A4D2FFF-F317-CE80-7838-49A8D7782CC3}"/>
              </a:ext>
            </a:extLst>
          </p:cNvPr>
          <p:cNvSpPr/>
          <p:nvPr userDrawn="1"/>
        </p:nvSpPr>
        <p:spPr>
          <a:xfrm>
            <a:off x="0" y="-1"/>
            <a:ext cx="552450" cy="1197769"/>
          </a:xfrm>
          <a:prstGeom prst="rect">
            <a:avLst/>
          </a:prstGeom>
          <a:solidFill>
            <a:srgbClr val="E7E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B1F3B1-0836-D12C-42AA-C2B94BA20DFA}"/>
              </a:ext>
            </a:extLst>
          </p:cNvPr>
          <p:cNvSpPr/>
          <p:nvPr userDrawn="1"/>
        </p:nvSpPr>
        <p:spPr>
          <a:xfrm>
            <a:off x="0" y="1156854"/>
            <a:ext cx="12192000" cy="5701145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48680AF-8508-0967-7E67-C7B1B5748CE8}"/>
              </a:ext>
            </a:extLst>
          </p:cNvPr>
          <p:cNvSpPr/>
          <p:nvPr userDrawn="1"/>
        </p:nvSpPr>
        <p:spPr>
          <a:xfrm>
            <a:off x="0" y="1156854"/>
            <a:ext cx="552450" cy="5686425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0806DC52-11F3-9437-43B6-35BCB075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917" y="1957105"/>
            <a:ext cx="6215163" cy="646331"/>
          </a:xfrm>
        </p:spPr>
        <p:txBody>
          <a:bodyPr wrap="none" anchor="t">
            <a:spAutoFit/>
          </a:bodyPr>
          <a:lstStyle>
            <a:lvl1pPr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291043"/>
            <a:ext cx="1912258" cy="5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3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グレーベース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20892"/>
            <a:ext cx="2920992" cy="320088"/>
          </a:xfrm>
        </p:spPr>
        <p:txBody>
          <a:bodyPr wrap="none">
            <a:spAutoFit/>
          </a:bodyPr>
          <a:lstStyle>
            <a:lvl1pPr>
              <a:defRPr sz="16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15BA42-861F-F8CF-6082-49146DE2E5BF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2" name="図 11" descr="ロゴ&#10;&#10;自動的に生成された説明">
            <a:extLst>
              <a:ext uri="{FF2B5EF4-FFF2-40B4-BE49-F238E27FC236}">
                <a16:creationId xmlns:a16="http://schemas.microsoft.com/office/drawing/2014/main" id="{FC10BC01-6F2E-9187-A924-F33F6F694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ルーベース">
    <p:bg>
      <p:bgPr>
        <a:solidFill>
          <a:srgbClr val="006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20892"/>
            <a:ext cx="2920992" cy="320088"/>
          </a:xfrm>
        </p:spPr>
        <p:txBody>
          <a:bodyPr wrap="none">
            <a:spAutoFit/>
          </a:bodyPr>
          <a:lstStyle>
            <a:lvl1pPr>
              <a:defRPr sz="16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4D4BC3-756A-D3A2-BA21-61F3565377A1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2" name="図 11" descr="ロゴ&#10;&#10;自動的に生成された説明">
            <a:extLst>
              <a:ext uri="{FF2B5EF4-FFF2-40B4-BE49-F238E27FC236}">
                <a16:creationId xmlns:a16="http://schemas.microsoft.com/office/drawing/2014/main" id="{2AF5A714-4C67-22B3-7A4F-F8D8EBB2A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3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11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 txBox="1">
            <a:spLocks/>
          </p:cNvSpPr>
          <p:nvPr/>
        </p:nvSpPr>
        <p:spPr bwMode="auto">
          <a:xfrm>
            <a:off x="0" y="2708276"/>
            <a:ext cx="3987801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5770" tIns="47886" rIns="95770" bIns="47886" anchor="ctr"/>
          <a:lstStyle/>
          <a:p>
            <a:pPr marL="357188" marR="0" lvl="0" indent="-357188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8995" y="2708275"/>
            <a:ext cx="8248406" cy="714380"/>
          </a:xfrm>
          <a:solidFill>
            <a:srgbClr val="0070C0"/>
          </a:solidFill>
        </p:spPr>
        <p:txBody>
          <a:bodyPr wrap="none" lIns="72000" tIns="36000" rIns="72000" bIns="36000"/>
          <a:lstStyle>
            <a:lvl1pPr algn="l">
              <a:defRPr kumimoji="1" lang="ja-JP" altLang="en-US" sz="3200" b="1" dirty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  <a:cs typeface="HG丸ｺﾞｼｯｸM-PRO" pitchFamily="50" charset="-128"/>
              </a:defRPr>
            </a:lvl1pPr>
          </a:lstStyle>
          <a:p>
            <a:r>
              <a:rPr lang="ja-JP" altLang="en-US" dirty="0" smtClean="0"/>
              <a:t>表紙　タイトル入る</a:t>
            </a:r>
            <a:endParaRPr lang="ja-JP" altLang="en-US" dirty="0"/>
          </a:p>
        </p:txBody>
      </p:sp>
      <p:pic>
        <p:nvPicPr>
          <p:cNvPr id="7" name="図 6" descr="正式社名_j_ヨコ_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32" y="5049180"/>
            <a:ext cx="4180918" cy="429768"/>
          </a:xfrm>
          <a:prstGeom prst="rect">
            <a:avLst/>
          </a:prstGeom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285980" y="6552990"/>
            <a:ext cx="5236308" cy="23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0" tIns="47886" rIns="95770" bIns="47886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Impact" pitchFamily="34" charset="0"/>
                <a:ea typeface="HGP創英角ｺﾞｼｯｸUB" pitchFamily="50" charset="-128"/>
                <a:cs typeface="+mn-cs"/>
              </a:rPr>
              <a:t>Copyright 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Impact" pitchFamily="34" charset="0"/>
                <a:ea typeface="HGP創英角ｺﾞｼｯｸUB" pitchFamily="50" charset="-128"/>
                <a:cs typeface="+mn-cs"/>
              </a:rPr>
              <a:t>2022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Impact" pitchFamily="34" charset="0"/>
                <a:ea typeface="HGP創英角ｺﾞｼｯｸUB" pitchFamily="50" charset="-128"/>
                <a:cs typeface="+mn-cs"/>
                <a:sym typeface="Wingdings" pitchFamily="2" charset="2"/>
              </a:rPr>
              <a:t>　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Impact" pitchFamily="34" charset="0"/>
                <a:ea typeface="HGP創英角ｺﾞｼｯｸUB" pitchFamily="50" charset="-128"/>
                <a:cs typeface="+mn-cs"/>
              </a:rPr>
              <a:t>NIHON CHOUZAI 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Impact" pitchFamily="34" charset="0"/>
                <a:ea typeface="HGP創英角ｺﾞｼｯｸUB" pitchFamily="50" charset="-128"/>
                <a:cs typeface="+mn-cs"/>
              </a:rPr>
              <a:t>Co., Ltd. 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Impact" pitchFamily="34" charset="0"/>
                <a:ea typeface="HGP創英角ｺﾞｼｯｸUB" pitchFamily="50" charset="-128"/>
                <a:cs typeface="+mn-cs"/>
              </a:rPr>
              <a:t>　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Impact" pitchFamily="34" charset="0"/>
                <a:ea typeface="HGP創英角ｺﾞｼｯｸUB" pitchFamily="50" charset="-128"/>
                <a:cs typeface="+mn-cs"/>
              </a:rPr>
              <a:t>All rights 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Impact" pitchFamily="34" charset="0"/>
                <a:ea typeface="HGP創英角ｺﾞｼｯｸUB" pitchFamily="50" charset="-128"/>
                <a:cs typeface="+mn-cs"/>
              </a:rPr>
              <a:t>reserved.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Impact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6" name="タイトル 4"/>
          <p:cNvSpPr txBox="1">
            <a:spLocks/>
          </p:cNvSpPr>
          <p:nvPr userDrawn="1"/>
        </p:nvSpPr>
        <p:spPr bwMode="auto">
          <a:xfrm>
            <a:off x="0" y="2708276"/>
            <a:ext cx="3987801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5770" tIns="47886" rIns="95770" bIns="47886" anchor="ctr"/>
          <a:lstStyle/>
          <a:p>
            <a:pPr marL="357188" marR="0" lvl="0" indent="-357188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pic>
        <p:nvPicPr>
          <p:cNvPr id="9" name="図 8" descr="正式社名_j_ヨコ_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01932" y="5049180"/>
            <a:ext cx="4180918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3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auto">
          <a:xfrm>
            <a:off x="0" y="0"/>
            <a:ext cx="12192000" cy="476672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本文　マスタ タイトルの書式設定</a:t>
            </a:r>
            <a:endParaRPr lang="ja-JP" altLang="en-US" dirty="0"/>
          </a:p>
        </p:txBody>
      </p:sp>
      <p:pic>
        <p:nvPicPr>
          <p:cNvPr id="6" name="図 5" descr="コミュニケーション_j_ヨコ_4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249" y="109906"/>
            <a:ext cx="1766017" cy="294758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21820" y="36004"/>
            <a:ext cx="1285065" cy="404664"/>
          </a:xfrm>
          <a:prstGeom prst="rect">
            <a:avLst/>
          </a:prstGeom>
          <a:ln/>
        </p:spPr>
        <p:txBody>
          <a:bodyPr/>
          <a:lstStyle>
            <a:lvl1pPr algn="r">
              <a:defRPr sz="1400" b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 </a:t>
            </a:r>
            <a:fld id="{98842D41-10E4-4433-84FA-EA1E20798BC1}" type="slidenum">
              <a:rPr kumimoji="1" lang="en-US" altLang="ja-JP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quarter" idx="10"/>
          </p:nvPr>
        </p:nvSpPr>
        <p:spPr>
          <a:xfrm>
            <a:off x="133013" y="584685"/>
            <a:ext cx="11900878" cy="5616623"/>
          </a:xfrm>
        </p:spPr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0" y="0"/>
            <a:ext cx="12192000" cy="476672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11" name="図 10" descr="コミュニケーション_j_ヨコ_4c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79249" y="109906"/>
            <a:ext cx="1766017" cy="2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044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A4D2FFF-F317-CE80-7838-49A8D7782CC3}"/>
              </a:ext>
            </a:extLst>
          </p:cNvPr>
          <p:cNvSpPr/>
          <p:nvPr userDrawn="1"/>
        </p:nvSpPr>
        <p:spPr>
          <a:xfrm>
            <a:off x="0" y="-1"/>
            <a:ext cx="552450" cy="1197769"/>
          </a:xfrm>
          <a:prstGeom prst="rect">
            <a:avLst/>
          </a:prstGeom>
          <a:solidFill>
            <a:srgbClr val="E7E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B1F3B1-0836-D12C-42AA-C2B94BA20DFA}"/>
              </a:ext>
            </a:extLst>
          </p:cNvPr>
          <p:cNvSpPr/>
          <p:nvPr userDrawn="1"/>
        </p:nvSpPr>
        <p:spPr>
          <a:xfrm>
            <a:off x="0" y="1156854"/>
            <a:ext cx="12192000" cy="5701145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48680AF-8508-0967-7E67-C7B1B5748CE8}"/>
              </a:ext>
            </a:extLst>
          </p:cNvPr>
          <p:cNvSpPr/>
          <p:nvPr userDrawn="1"/>
        </p:nvSpPr>
        <p:spPr>
          <a:xfrm>
            <a:off x="0" y="1156854"/>
            <a:ext cx="552450" cy="5686425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0806DC52-11F3-9437-43B6-35BCB075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917" y="1957105"/>
            <a:ext cx="6215163" cy="646331"/>
          </a:xfrm>
        </p:spPr>
        <p:txBody>
          <a:bodyPr wrap="none" anchor="t">
            <a:spAutoFit/>
          </a:bodyPr>
          <a:lstStyle>
            <a:lvl1pPr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291043"/>
            <a:ext cx="1912258" cy="5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0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8B3506-A147-9FB0-B7BF-08F29F86FF9E}"/>
              </a:ext>
            </a:extLst>
          </p:cNvPr>
          <p:cNvSpPr/>
          <p:nvPr userDrawn="1"/>
        </p:nvSpPr>
        <p:spPr>
          <a:xfrm>
            <a:off x="1819274" y="0"/>
            <a:ext cx="10372725" cy="3800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C98559-8554-BEA4-3986-0974EF46F4B5}"/>
              </a:ext>
            </a:extLst>
          </p:cNvPr>
          <p:cNvSpPr/>
          <p:nvPr userDrawn="1"/>
        </p:nvSpPr>
        <p:spPr>
          <a:xfrm>
            <a:off x="1" y="0"/>
            <a:ext cx="1819273" cy="6858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D9DE6146-5B26-A57C-EE37-4CC4848D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28" y="3123853"/>
            <a:ext cx="5011308" cy="535531"/>
          </a:xfrm>
        </p:spPr>
        <p:txBody>
          <a:bodyPr wrap="none" anchor="b">
            <a:spAutoFit/>
          </a:bodyPr>
          <a:lstStyle>
            <a:lvl1pPr>
              <a:defRPr sz="32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DD60BFC-3108-0E8F-6A1B-F025CC6C8193}"/>
              </a:ext>
            </a:extLst>
          </p:cNvPr>
          <p:cNvSpPr/>
          <p:nvPr userDrawn="1"/>
        </p:nvSpPr>
        <p:spPr>
          <a:xfrm>
            <a:off x="0" y="3800475"/>
            <a:ext cx="1819273" cy="3057525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933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白ベース（白紙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898550" cy="341632"/>
          </a:xfrm>
        </p:spPr>
        <p:txBody>
          <a:bodyPr wrap="none">
            <a:spAutoFit/>
          </a:bodyPr>
          <a:lstStyle>
            <a:lvl1pPr>
              <a:defRPr sz="18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B6A6D1-77CB-926E-E39E-BBE979583202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604BA4A5-A836-C963-DE51-86CD6780F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5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ベース（上部タイトル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898550" cy="341632"/>
          </a:xfrm>
        </p:spPr>
        <p:txBody>
          <a:bodyPr wrap="none">
            <a:spAutoFit/>
          </a:bodyPr>
          <a:lstStyle>
            <a:lvl1pPr>
              <a:defRPr sz="18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E674715A-4093-743A-9EE8-48C6919CCA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125" y="900388"/>
            <a:ext cx="11207750" cy="80777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800" b="1">
                <a:solidFill>
                  <a:srgbClr val="0068B7"/>
                </a:solidFill>
              </a:defRPr>
            </a:lvl1pPr>
            <a:lvl2pPr marL="625475" indent="-2698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3763" indent="-268288">
              <a:lnSpc>
                <a:spcPct val="120000"/>
              </a:lnSpc>
              <a:spcBef>
                <a:spcPts val="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D8D506-C6A3-83A5-3056-8BAC77477669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A3054CB6-780C-E8AF-9664-F32994F3C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491695" y="1957388"/>
            <a:ext cx="11208180" cy="442512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9975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8B3506-A147-9FB0-B7BF-08F29F86FF9E}"/>
              </a:ext>
            </a:extLst>
          </p:cNvPr>
          <p:cNvSpPr/>
          <p:nvPr userDrawn="1"/>
        </p:nvSpPr>
        <p:spPr>
          <a:xfrm>
            <a:off x="1819274" y="0"/>
            <a:ext cx="10372725" cy="3800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C98559-8554-BEA4-3986-0974EF46F4B5}"/>
              </a:ext>
            </a:extLst>
          </p:cNvPr>
          <p:cNvSpPr/>
          <p:nvPr userDrawn="1"/>
        </p:nvSpPr>
        <p:spPr>
          <a:xfrm>
            <a:off x="1" y="0"/>
            <a:ext cx="1819273" cy="6858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D9DE6146-5B26-A57C-EE37-4CC4848D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28" y="3123853"/>
            <a:ext cx="5011308" cy="535531"/>
          </a:xfrm>
        </p:spPr>
        <p:txBody>
          <a:bodyPr wrap="none" anchor="b">
            <a:spAutoFit/>
          </a:bodyPr>
          <a:lstStyle>
            <a:lvl1pPr>
              <a:defRPr sz="32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DD60BFC-3108-0E8F-6A1B-F025CC6C8193}"/>
              </a:ext>
            </a:extLst>
          </p:cNvPr>
          <p:cNvSpPr/>
          <p:nvPr userDrawn="1"/>
        </p:nvSpPr>
        <p:spPr>
          <a:xfrm>
            <a:off x="0" y="3800475"/>
            <a:ext cx="1819273" cy="3057525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960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ベース（上部タイトル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898550" cy="341632"/>
          </a:xfrm>
        </p:spPr>
        <p:txBody>
          <a:bodyPr wrap="none">
            <a:spAutoFit/>
          </a:bodyPr>
          <a:lstStyle>
            <a:lvl1pPr>
              <a:defRPr sz="18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E674715A-4093-743A-9EE8-48C6919CCA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125" y="900388"/>
            <a:ext cx="11207750" cy="80777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800" b="1">
                <a:solidFill>
                  <a:srgbClr val="0068B7"/>
                </a:solidFill>
              </a:defRPr>
            </a:lvl1pPr>
            <a:lvl2pPr marL="625475" indent="-2698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3763" indent="-268288">
              <a:lnSpc>
                <a:spcPct val="120000"/>
              </a:lnSpc>
              <a:spcBef>
                <a:spcPts val="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BFFFDA-4559-C86B-840B-F7B45910289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125" y="2010335"/>
            <a:ext cx="5459412" cy="422695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n"/>
              <a:defRPr sz="2000" b="1">
                <a:solidFill>
                  <a:srgbClr val="0068B7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15" name="コンテンツ プレースホルダー 3">
            <a:extLst>
              <a:ext uri="{FF2B5EF4-FFF2-40B4-BE49-F238E27FC236}">
                <a16:creationId xmlns:a16="http://schemas.microsoft.com/office/drawing/2014/main" id="{25C9BD88-41DF-04FD-F9E6-A128C61DF4F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40463" y="2010335"/>
            <a:ext cx="5459412" cy="422695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n"/>
              <a:defRPr sz="2000" b="1">
                <a:solidFill>
                  <a:srgbClr val="0068B7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D8D506-C6A3-83A5-3056-8BAC77477669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A3054CB6-780C-E8AF-9664-F32994F3C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3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ベース（左オブジェクト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898550" cy="341632"/>
          </a:xfrm>
        </p:spPr>
        <p:txBody>
          <a:bodyPr wrap="none">
            <a:spAutoFit/>
          </a:bodyPr>
          <a:lstStyle>
            <a:lvl1pPr>
              <a:defRPr sz="18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E674715A-4093-743A-9EE8-48C6919CCA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50311" y="981075"/>
            <a:ext cx="5649564" cy="525621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 sz="2400" b="1">
                <a:solidFill>
                  <a:srgbClr val="0068B7"/>
                </a:solidFill>
              </a:defRPr>
            </a:lvl1pPr>
            <a:lvl2pPr marL="625475" indent="-2698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3763" indent="-268288">
              <a:lnSpc>
                <a:spcPct val="120000"/>
              </a:lnSpc>
              <a:spcBef>
                <a:spcPts val="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4" name="コンテンツ プレースホルダー 23">
            <a:extLst>
              <a:ext uri="{FF2B5EF4-FFF2-40B4-BE49-F238E27FC236}">
                <a16:creationId xmlns:a16="http://schemas.microsoft.com/office/drawing/2014/main" id="{360D644E-30D3-53BB-DE06-BF62CDA8A4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1695" y="981075"/>
            <a:ext cx="5256213" cy="5256213"/>
          </a:xfrm>
        </p:spPr>
        <p:txBody>
          <a:bodyPr>
            <a:normAutofit/>
          </a:bodyPr>
          <a:lstStyle>
            <a:lvl1pPr marL="268288" indent="-268288">
              <a:buFont typeface="Wingdings" panose="05000000000000000000" pitchFamily="2" charset="2"/>
              <a:buChar char="n"/>
              <a:defRPr sz="2400" b="1">
                <a:solidFill>
                  <a:srgbClr val="0068B7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A312FAA-D76E-6266-0189-4977F6136995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9FBB1836-C023-4EA0-1C92-13C2F6906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0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ベース（右画像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898550" cy="341632"/>
          </a:xfrm>
        </p:spPr>
        <p:txBody>
          <a:bodyPr wrap="none">
            <a:spAutoFit/>
          </a:bodyPr>
          <a:lstStyle>
            <a:lvl1pPr>
              <a:defRPr sz="18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E674715A-4093-743A-9EE8-48C6919CCA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695" y="981075"/>
            <a:ext cx="5649564" cy="525621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 sz="2400" b="1">
                <a:solidFill>
                  <a:srgbClr val="0068B7"/>
                </a:solidFill>
              </a:defRPr>
            </a:lvl1pPr>
            <a:lvl2pPr marL="625475" indent="-2698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3763" indent="-268288">
              <a:lnSpc>
                <a:spcPct val="120000"/>
              </a:lnSpc>
              <a:spcBef>
                <a:spcPts val="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3" name="図プレースホルダー 12">
            <a:extLst>
              <a:ext uri="{FF2B5EF4-FFF2-40B4-BE49-F238E27FC236}">
                <a16:creationId xmlns:a16="http://schemas.microsoft.com/office/drawing/2014/main" id="{CB5CBCE0-AFE1-FCD2-120E-CD12487376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43663" y="661988"/>
            <a:ext cx="5748337" cy="590391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5B7C9D-8FA6-778F-1CEE-484DB295EAB3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5" name="図 14" descr="ロゴ&#10;&#10;自動的に生成された説明">
            <a:extLst>
              <a:ext uri="{FF2B5EF4-FFF2-40B4-BE49-F238E27FC236}">
                <a16:creationId xmlns:a16="http://schemas.microsoft.com/office/drawing/2014/main" id="{ACE2FB36-CE16-1708-25B3-FB8488749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2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白ベース（白紙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898550" cy="341632"/>
          </a:xfrm>
        </p:spPr>
        <p:txBody>
          <a:bodyPr wrap="none">
            <a:spAutoFit/>
          </a:bodyPr>
          <a:lstStyle>
            <a:lvl1pPr>
              <a:defRPr sz="18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B6A6D1-77CB-926E-E39E-BBE979583202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604BA4A5-A836-C963-DE51-86CD6780F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81" y="714925"/>
            <a:ext cx="8227238" cy="56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0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白ベース（白紙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898550" cy="341632"/>
          </a:xfrm>
        </p:spPr>
        <p:txBody>
          <a:bodyPr wrap="none">
            <a:spAutoFit/>
          </a:bodyPr>
          <a:lstStyle>
            <a:lvl1pPr>
              <a:defRPr sz="18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B6A6D1-77CB-926E-E39E-BBE979583202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604BA4A5-A836-C963-DE51-86CD6780F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98969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グレーベース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898550" cy="341632"/>
          </a:xfrm>
        </p:spPr>
        <p:txBody>
          <a:bodyPr wrap="none">
            <a:spAutoFit/>
          </a:bodyPr>
          <a:lstStyle>
            <a:lvl1pPr>
              <a:defRPr sz="18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15BA42-861F-F8CF-6082-49146DE2E5BF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2" name="図 11" descr="ロゴ&#10;&#10;自動的に生成された説明">
            <a:extLst>
              <a:ext uri="{FF2B5EF4-FFF2-40B4-BE49-F238E27FC236}">
                <a16:creationId xmlns:a16="http://schemas.microsoft.com/office/drawing/2014/main" id="{FC10BC01-6F2E-9187-A924-F33F6F694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ブルーベース">
    <p:bg>
      <p:bgPr>
        <a:solidFill>
          <a:srgbClr val="006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898550" cy="341632"/>
          </a:xfrm>
        </p:spPr>
        <p:txBody>
          <a:bodyPr wrap="none">
            <a:spAutoFit/>
          </a:bodyPr>
          <a:lstStyle>
            <a:lvl1pPr>
              <a:defRPr sz="18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4D4BC3-756A-D3A2-BA21-61F3565377A1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2" name="図 11" descr="ロゴ&#10;&#10;自動的に生成された説明">
            <a:extLst>
              <a:ext uri="{FF2B5EF4-FFF2-40B4-BE49-F238E27FC236}">
                <a16:creationId xmlns:a16="http://schemas.microsoft.com/office/drawing/2014/main" id="{2AF5A714-4C67-22B3-7A4F-F8D8EBB2A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3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白ベース（白紙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925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20892"/>
            <a:ext cx="2920992" cy="320088"/>
          </a:xfrm>
        </p:spPr>
        <p:txBody>
          <a:bodyPr wrap="none">
            <a:spAutoFit/>
          </a:bodyPr>
          <a:lstStyle>
            <a:lvl1pPr>
              <a:defRPr sz="16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B6A6D1-77CB-926E-E39E-BBE979583202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604BA4A5-A836-C963-DE51-86CD6780F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5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ベース（上部タイトル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20892"/>
            <a:ext cx="2920992" cy="320088"/>
          </a:xfrm>
        </p:spPr>
        <p:txBody>
          <a:bodyPr wrap="none">
            <a:spAutoFit/>
          </a:bodyPr>
          <a:lstStyle>
            <a:lvl1pPr>
              <a:defRPr sz="16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E674715A-4093-743A-9EE8-48C6919CCA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125" y="900388"/>
            <a:ext cx="11207750" cy="80777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800" b="1">
                <a:solidFill>
                  <a:srgbClr val="0068B7"/>
                </a:solidFill>
              </a:defRPr>
            </a:lvl1pPr>
            <a:lvl2pPr marL="625475" indent="-2698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3763" indent="-268288">
              <a:lnSpc>
                <a:spcPct val="120000"/>
              </a:lnSpc>
              <a:spcBef>
                <a:spcPts val="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D8D506-C6A3-83A5-3056-8BAC77477669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A3054CB6-780C-E8AF-9664-F32994F3C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491695" y="1957388"/>
            <a:ext cx="11208180" cy="442512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7594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ベース（上部タイトル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20892"/>
            <a:ext cx="2920992" cy="320088"/>
          </a:xfrm>
        </p:spPr>
        <p:txBody>
          <a:bodyPr wrap="none">
            <a:spAutoFit/>
          </a:bodyPr>
          <a:lstStyle>
            <a:lvl1pPr>
              <a:defRPr sz="16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E674715A-4093-743A-9EE8-48C6919CCA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125" y="900388"/>
            <a:ext cx="11207750" cy="80777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800" b="1">
                <a:solidFill>
                  <a:srgbClr val="0068B7"/>
                </a:solidFill>
              </a:defRPr>
            </a:lvl1pPr>
            <a:lvl2pPr marL="625475" indent="-2698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3763" indent="-268288">
              <a:lnSpc>
                <a:spcPct val="120000"/>
              </a:lnSpc>
              <a:spcBef>
                <a:spcPts val="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BFFFDA-4559-C86B-840B-F7B45910289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125" y="2010335"/>
            <a:ext cx="5459412" cy="422695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n"/>
              <a:defRPr sz="2000" b="1">
                <a:solidFill>
                  <a:srgbClr val="0068B7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15" name="コンテンツ プレースホルダー 3">
            <a:extLst>
              <a:ext uri="{FF2B5EF4-FFF2-40B4-BE49-F238E27FC236}">
                <a16:creationId xmlns:a16="http://schemas.microsoft.com/office/drawing/2014/main" id="{25C9BD88-41DF-04FD-F9E6-A128C61DF4F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40463" y="2010335"/>
            <a:ext cx="5459412" cy="422695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n"/>
              <a:defRPr sz="2000" b="1">
                <a:solidFill>
                  <a:srgbClr val="0068B7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D8D506-C6A3-83A5-3056-8BAC77477669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A3054CB6-780C-E8AF-9664-F32994F3C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ベース（左オブジェクト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20892"/>
            <a:ext cx="2920992" cy="320088"/>
          </a:xfrm>
        </p:spPr>
        <p:txBody>
          <a:bodyPr wrap="none">
            <a:spAutoFit/>
          </a:bodyPr>
          <a:lstStyle>
            <a:lvl1pPr>
              <a:defRPr sz="16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E674715A-4093-743A-9EE8-48C6919CCA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50311" y="981075"/>
            <a:ext cx="5649564" cy="525621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 sz="2400" b="1">
                <a:solidFill>
                  <a:srgbClr val="0068B7"/>
                </a:solidFill>
              </a:defRPr>
            </a:lvl1pPr>
            <a:lvl2pPr marL="625475" indent="-2698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3763" indent="-268288">
              <a:lnSpc>
                <a:spcPct val="120000"/>
              </a:lnSpc>
              <a:spcBef>
                <a:spcPts val="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4" name="コンテンツ プレースホルダー 23">
            <a:extLst>
              <a:ext uri="{FF2B5EF4-FFF2-40B4-BE49-F238E27FC236}">
                <a16:creationId xmlns:a16="http://schemas.microsoft.com/office/drawing/2014/main" id="{360D644E-30D3-53BB-DE06-BF62CDA8A4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1695" y="981075"/>
            <a:ext cx="5256213" cy="5256213"/>
          </a:xfrm>
        </p:spPr>
        <p:txBody>
          <a:bodyPr>
            <a:normAutofit/>
          </a:bodyPr>
          <a:lstStyle>
            <a:lvl1pPr marL="268288" indent="-268288">
              <a:buFont typeface="Wingdings" panose="05000000000000000000" pitchFamily="2" charset="2"/>
              <a:buChar char="n"/>
              <a:defRPr sz="2400" b="1">
                <a:solidFill>
                  <a:srgbClr val="0068B7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A312FAA-D76E-6266-0189-4977F6136995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9FBB1836-C023-4EA0-1C92-13C2F6906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9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ベース（右画像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20892"/>
            <a:ext cx="2920992" cy="320088"/>
          </a:xfrm>
        </p:spPr>
        <p:txBody>
          <a:bodyPr wrap="none">
            <a:spAutoFit/>
          </a:bodyPr>
          <a:lstStyle>
            <a:lvl1pPr>
              <a:defRPr sz="16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E674715A-4093-743A-9EE8-48C6919CCA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695" y="981075"/>
            <a:ext cx="5649564" cy="525621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 sz="2400" b="1">
                <a:solidFill>
                  <a:srgbClr val="0068B7"/>
                </a:solidFill>
              </a:defRPr>
            </a:lvl1pPr>
            <a:lvl2pPr marL="625475" indent="-2698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l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3763" indent="-268288">
              <a:lnSpc>
                <a:spcPct val="120000"/>
              </a:lnSpc>
              <a:spcBef>
                <a:spcPts val="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3" name="図プレースホルダー 12">
            <a:extLst>
              <a:ext uri="{FF2B5EF4-FFF2-40B4-BE49-F238E27FC236}">
                <a16:creationId xmlns:a16="http://schemas.microsoft.com/office/drawing/2014/main" id="{CB5CBCE0-AFE1-FCD2-120E-CD12487376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43663" y="661988"/>
            <a:ext cx="5748337" cy="590391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5B7C9D-8FA6-778F-1CEE-484DB295EAB3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5" name="図 14" descr="ロゴ&#10;&#10;自動的に生成された説明">
            <a:extLst>
              <a:ext uri="{FF2B5EF4-FFF2-40B4-BE49-F238E27FC236}">
                <a16:creationId xmlns:a16="http://schemas.microsoft.com/office/drawing/2014/main" id="{ACE2FB36-CE16-1708-25B3-FB8488749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8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白ベース（白紙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20892"/>
            <a:ext cx="2920992" cy="320088"/>
          </a:xfrm>
        </p:spPr>
        <p:txBody>
          <a:bodyPr wrap="none">
            <a:spAutoFit/>
          </a:bodyPr>
          <a:lstStyle>
            <a:lvl1pPr>
              <a:defRPr sz="16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B6A6D1-77CB-926E-E39E-BBE979583202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604BA4A5-A836-C963-DE51-86CD6780F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81" y="714925"/>
            <a:ext cx="8227238" cy="56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6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白ベース（白紙）"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745A11-0BDE-7044-22A9-8C109C8FBD38}"/>
              </a:ext>
            </a:extLst>
          </p:cNvPr>
          <p:cNvSpPr/>
          <p:nvPr userDrawn="1"/>
        </p:nvSpPr>
        <p:spPr>
          <a:xfrm>
            <a:off x="0" y="-1"/>
            <a:ext cx="12192000" cy="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20892"/>
            <a:ext cx="2920992" cy="320088"/>
          </a:xfrm>
        </p:spPr>
        <p:txBody>
          <a:bodyPr wrap="none">
            <a:spAutoFit/>
          </a:bodyPr>
          <a:lstStyle>
            <a:lvl1pPr>
              <a:defRPr sz="1600" b="1">
                <a:solidFill>
                  <a:srgbClr val="0068B6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762F80-142C-1145-767A-1CC725E4C0F1}"/>
              </a:ext>
            </a:extLst>
          </p:cNvPr>
          <p:cNvSpPr/>
          <p:nvPr userDrawn="1"/>
        </p:nvSpPr>
        <p:spPr>
          <a:xfrm>
            <a:off x="0" y="196759"/>
            <a:ext cx="396000" cy="144000"/>
          </a:xfrm>
          <a:prstGeom prst="rect">
            <a:avLst/>
          </a:prstGeom>
          <a:solidFill>
            <a:srgbClr val="006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304EBAA-0D50-0E14-BBBD-AAB7F6480676}"/>
              </a:ext>
            </a:extLst>
          </p:cNvPr>
          <p:cNvCxnSpPr>
            <a:cxnSpLocks/>
          </p:cNvCxnSpPr>
          <p:nvPr userDrawn="1"/>
        </p:nvCxnSpPr>
        <p:spPr>
          <a:xfrm>
            <a:off x="11760445" y="160759"/>
            <a:ext cx="0" cy="216000"/>
          </a:xfrm>
          <a:prstGeom prst="line">
            <a:avLst/>
          </a:prstGeom>
          <a:ln w="12700">
            <a:solidFill>
              <a:srgbClr val="00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5E8A5F8-EE3D-8209-CCB2-DC3BFEA76BF7}"/>
              </a:ext>
            </a:extLst>
          </p:cNvPr>
          <p:cNvSpPr/>
          <p:nvPr userDrawn="1"/>
        </p:nvSpPr>
        <p:spPr>
          <a:xfrm>
            <a:off x="0" y="662470"/>
            <a:ext cx="12192000" cy="59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B6A6D1-77CB-926E-E39E-BBE979583202}"/>
              </a:ext>
            </a:extLst>
          </p:cNvPr>
          <p:cNvSpPr txBox="1"/>
          <p:nvPr userDrawn="1"/>
        </p:nvSpPr>
        <p:spPr>
          <a:xfrm>
            <a:off x="53346" y="6628488"/>
            <a:ext cx="2653290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93A1B7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Copyright © NIHON CHOUZAI Co., Ltd. All rights reserved.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rgbClr val="93A1B7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604BA4A5-A836-C963-DE51-86CD6780F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45" t="18322" r="4915" b="18504"/>
          <a:stretch/>
        </p:blipFill>
        <p:spPr>
          <a:xfrm>
            <a:off x="10715177" y="173823"/>
            <a:ext cx="932755" cy="19873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98969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7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15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65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648482" cy="341632"/>
          </a:xfrm>
        </p:spPr>
        <p:txBody>
          <a:bodyPr/>
          <a:lstStyle/>
          <a:p>
            <a:r>
              <a:rPr kumimoji="1" lang="ja-JP" altLang="en-US" dirty="0" smtClean="0"/>
              <a:t>特定薬剤管理指導加算</a:t>
            </a:r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81" y="804858"/>
            <a:ext cx="1811108" cy="46999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809" y="804858"/>
            <a:ext cx="1798845" cy="596855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084957" y="804858"/>
            <a:ext cx="7052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 smtClean="0"/>
              <a:t>特定薬剤管理指導</a:t>
            </a:r>
            <a:r>
              <a:rPr lang="ja-JP" altLang="en-US" sz="2000" dirty="0" smtClean="0"/>
              <a:t>加算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　</a:t>
            </a:r>
            <a:r>
              <a:rPr lang="ja-JP" altLang="en-US" sz="2000" dirty="0" smtClean="0"/>
              <a:t>の算定欄を</a:t>
            </a:r>
            <a:r>
              <a:rPr lang="ja-JP" altLang="en-US" sz="2000" b="1" dirty="0" smtClean="0">
                <a:solidFill>
                  <a:schemeClr val="accent6"/>
                </a:solidFill>
              </a:rPr>
              <a:t>緑色</a:t>
            </a:r>
            <a:r>
              <a:rPr lang="ja-JP" altLang="en-US" sz="2000" dirty="0" smtClean="0"/>
              <a:t>にする条件</a:t>
            </a:r>
            <a:endParaRPr lang="en-US" altLang="ja-JP" sz="2000" dirty="0"/>
          </a:p>
          <a:p>
            <a:pPr algn="l"/>
            <a:r>
              <a:rPr lang="ja-JP" altLang="en-US" sz="2000" dirty="0" smtClean="0"/>
              <a:t>　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RMP</a:t>
            </a:r>
            <a:r>
              <a:rPr lang="ja-JP" altLang="en-US" sz="2000" dirty="0" smtClean="0"/>
              <a:t>対象薬剤が、その薬局で初回処方</a:t>
            </a:r>
            <a:endParaRPr lang="en-US" altLang="ja-JP" sz="2000" dirty="0" smtClean="0"/>
          </a:p>
          <a:p>
            <a:pPr algn="l"/>
            <a:r>
              <a:rPr lang="ja-JP" altLang="en-US" sz="2000" dirty="0" smtClean="0"/>
              <a:t>　・安全性情報に係る薬剤の処方がある場合</a:t>
            </a:r>
            <a:endParaRPr lang="en-US" altLang="ja-JP" sz="2000" dirty="0" smtClean="0"/>
          </a:p>
          <a:p>
            <a:pPr algn="l"/>
            <a:r>
              <a:rPr lang="ja-JP" altLang="en-US" sz="2000" dirty="0"/>
              <a:t>　</a:t>
            </a:r>
            <a:r>
              <a:rPr lang="ja-JP" altLang="en-US" sz="2000" dirty="0" smtClean="0"/>
              <a:t>　　（発出から一定期間。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ヶ月？）</a:t>
            </a:r>
            <a:endParaRPr lang="en-US" altLang="ja-JP" sz="2000" dirty="0" smtClean="0"/>
          </a:p>
          <a:p>
            <a:pPr algn="l"/>
            <a:r>
              <a:rPr lang="ja-JP" altLang="en-US" sz="2000" dirty="0"/>
              <a:t>　</a:t>
            </a:r>
            <a:r>
              <a:rPr lang="ja-JP" altLang="en-US" sz="2000" dirty="0" smtClean="0"/>
              <a:t>・医師</a:t>
            </a:r>
            <a:r>
              <a:rPr lang="en-US" altLang="ja-JP" sz="2000" dirty="0" smtClean="0"/>
              <a:t>OK</a:t>
            </a:r>
            <a:r>
              <a:rPr lang="ja-JP" altLang="en-US" sz="2000" dirty="0" smtClean="0"/>
              <a:t>で患者希望の後発不可✔がある薬剤（選定療養）</a:t>
            </a:r>
            <a:endParaRPr lang="en-US" altLang="ja-JP" sz="2000" dirty="0" smtClean="0"/>
          </a:p>
          <a:p>
            <a:pPr algn="l"/>
            <a:r>
              <a:rPr lang="ja-JP" altLang="en-US" sz="2000" dirty="0"/>
              <a:t>　</a:t>
            </a:r>
            <a:endParaRPr lang="en-US" altLang="ja-JP" sz="2000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2661809" y="5504758"/>
            <a:ext cx="1831247" cy="12686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580" y="2672931"/>
            <a:ext cx="2705695" cy="159996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9255512" y="4393580"/>
            <a:ext cx="241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 smtClean="0"/>
              <a:t>（こちらの緑の設定）</a:t>
            </a:r>
            <a:endParaRPr kumimoji="1" lang="ja-JP" altLang="en-US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75219" y="4879809"/>
            <a:ext cx="5400108" cy="135421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 smtClean="0"/>
              <a:t>特定薬剤管理指導加算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の算定理由</a:t>
            </a:r>
            <a:endParaRPr lang="en-US" altLang="ja-JP" dirty="0"/>
          </a:p>
          <a:p>
            <a:pPr algn="l"/>
            <a:r>
              <a:rPr lang="ja-JP" altLang="en-US" sz="1600" dirty="0" smtClean="0"/>
              <a:t>イ　</a:t>
            </a:r>
            <a:r>
              <a:rPr kumimoji="1" lang="en-US" altLang="ja-JP" sz="1600" dirty="0" smtClean="0"/>
              <a:t>RMP</a:t>
            </a:r>
            <a:r>
              <a:rPr kumimoji="1" lang="ja-JP" altLang="en-US" sz="1600" dirty="0" smtClean="0"/>
              <a:t>を用いた指導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イ　緊急</a:t>
            </a:r>
            <a:r>
              <a:rPr lang="ja-JP" altLang="en-US" sz="1600" dirty="0" smtClean="0"/>
              <a:t>安全性情報や安全性速報に係る情報提供</a:t>
            </a:r>
            <a:endParaRPr lang="en-US" altLang="ja-JP" sz="1600" dirty="0" smtClean="0"/>
          </a:p>
          <a:p>
            <a:r>
              <a:rPr lang="ja-JP" altLang="en-US" sz="1600" dirty="0" smtClean="0"/>
              <a:t>ロ　</a:t>
            </a:r>
            <a:r>
              <a:rPr lang="ja-JP" altLang="en-US" sz="1600" dirty="0" smtClean="0"/>
              <a:t>選定</a:t>
            </a:r>
            <a:r>
              <a:rPr kumimoji="1" lang="ja-JP" altLang="en-US" sz="1600" dirty="0" smtClean="0"/>
              <a:t>療養となる先発医薬品を選択しようとする患者への説明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ロ　</a:t>
            </a:r>
            <a:r>
              <a:rPr lang="ja-JP" altLang="en-US" sz="1600" dirty="0" smtClean="0"/>
              <a:t>供給</a:t>
            </a:r>
            <a:r>
              <a:rPr lang="ja-JP" altLang="en-US" sz="1600" dirty="0" smtClean="0"/>
              <a:t>不足による変更調剤の</a:t>
            </a:r>
            <a:r>
              <a:rPr lang="ja-JP" altLang="en-US" sz="1600" dirty="0" smtClean="0"/>
              <a:t>説明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427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648482" cy="341632"/>
          </a:xfrm>
        </p:spPr>
        <p:txBody>
          <a:bodyPr/>
          <a:lstStyle/>
          <a:p>
            <a:r>
              <a:rPr kumimoji="1" lang="ja-JP" altLang="en-US" dirty="0" smtClean="0"/>
              <a:t>特定薬剤管理指導加算</a:t>
            </a:r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6653" y="1712863"/>
            <a:ext cx="6457360" cy="19082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 smtClean="0"/>
              <a:t>特定薬剤管理指導加算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の算定理由</a:t>
            </a:r>
            <a:endParaRPr lang="en-US" altLang="ja-JP" dirty="0"/>
          </a:p>
          <a:p>
            <a:pPr algn="l"/>
            <a:r>
              <a:rPr kumimoji="1" lang="ja-JP" altLang="en-US" sz="1600" dirty="0" smtClean="0"/>
              <a:t>□</a:t>
            </a:r>
            <a:r>
              <a:rPr kumimoji="1" lang="en-US" altLang="ja-JP" sz="1600" dirty="0" smtClean="0"/>
              <a:t>RMP</a:t>
            </a:r>
            <a:r>
              <a:rPr kumimoji="1" lang="ja-JP" altLang="en-US" sz="1600" dirty="0" smtClean="0"/>
              <a:t>を用いた指導</a:t>
            </a:r>
            <a:endParaRPr kumimoji="1" lang="en-US" altLang="ja-JP" sz="1600" dirty="0" smtClean="0"/>
          </a:p>
          <a:p>
            <a:r>
              <a:rPr lang="ja-JP" altLang="en-US" sz="1600" dirty="0"/>
              <a:t>□</a:t>
            </a:r>
            <a:r>
              <a:rPr lang="ja-JP" altLang="en-US" sz="1600" dirty="0" smtClean="0"/>
              <a:t>緊急安全性情報や安全性速報に係る情報提供</a:t>
            </a:r>
            <a:endParaRPr lang="en-US" altLang="ja-JP" sz="1600" dirty="0" smtClean="0"/>
          </a:p>
          <a:p>
            <a:r>
              <a:rPr lang="ja-JP" altLang="en-US" sz="1600" dirty="0"/>
              <a:t>□選定</a:t>
            </a:r>
            <a:r>
              <a:rPr kumimoji="1" lang="ja-JP" altLang="en-US" sz="1600" dirty="0" smtClean="0"/>
              <a:t>療養となる先発医薬品を選択しようとする患者への説明</a:t>
            </a:r>
            <a:endParaRPr kumimoji="1" lang="en-US" altLang="ja-JP" sz="1600" dirty="0" smtClean="0"/>
          </a:p>
          <a:p>
            <a:r>
              <a:rPr lang="ja-JP" altLang="en-US" sz="1600" dirty="0"/>
              <a:t>□</a:t>
            </a:r>
            <a:r>
              <a:rPr lang="ja-JP" altLang="en-US" sz="1600" dirty="0" smtClean="0"/>
              <a:t>供給不足による変更調剤の説明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62706" y="3050411"/>
            <a:ext cx="5769377" cy="390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供給不足</a:t>
            </a:r>
            <a:r>
              <a:rPr lang="ja-JP" altLang="en-US" dirty="0" smtClean="0">
                <a:solidFill>
                  <a:schemeClr val="tx1"/>
                </a:solidFill>
              </a:rPr>
              <a:t>の薬剤名：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6653" y="890212"/>
            <a:ext cx="417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 smtClean="0"/>
              <a:t>特定薬剤管理指導</a:t>
            </a:r>
            <a:r>
              <a:rPr lang="ja-JP" altLang="en-US" dirty="0" smtClean="0"/>
              <a:t>加算</a:t>
            </a:r>
            <a:r>
              <a:rPr lang="en-US" altLang="ja-JP" dirty="0" smtClean="0"/>
              <a:t>3</a:t>
            </a:r>
            <a:r>
              <a:rPr lang="ja-JP" altLang="en-US" dirty="0" smtClean="0"/>
              <a:t>　算定チェック時</a:t>
            </a:r>
            <a:endParaRPr kumimoji="1" lang="en-US" altLang="ja-JP" dirty="0" smtClean="0"/>
          </a:p>
        </p:txBody>
      </p:sp>
      <p:sp>
        <p:nvSpPr>
          <p:cNvPr id="10" name="下矢印 9"/>
          <p:cNvSpPr/>
          <p:nvPr/>
        </p:nvSpPr>
        <p:spPr>
          <a:xfrm>
            <a:off x="1709131" y="1259544"/>
            <a:ext cx="311977" cy="392582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1815936" y="3697168"/>
            <a:ext cx="311977" cy="392582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6653" y="4235499"/>
            <a:ext cx="11614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ja-JP" dirty="0" smtClean="0"/>
              <a:t>RMP</a:t>
            </a:r>
            <a:r>
              <a:rPr lang="ja-JP" altLang="en-US" dirty="0" smtClean="0"/>
              <a:t>・安全性情報・選定療養は、☑したら、算定理由と対象薬剤名は薬歴へ自動挿入</a:t>
            </a:r>
            <a:endParaRPr lang="en-US" altLang="ja-JP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ja-JP" altLang="en-US" dirty="0" smtClean="0"/>
              <a:t>供給</a:t>
            </a:r>
            <a:r>
              <a:rPr lang="ja-JP" altLang="en-US" dirty="0" smtClean="0"/>
              <a:t>不足</a:t>
            </a:r>
            <a:r>
              <a:rPr lang="ja-JP" altLang="en-US" dirty="0"/>
              <a:t>の</a:t>
            </a:r>
            <a:r>
              <a:rPr lang="ja-JP" altLang="en-US" dirty="0" smtClean="0"/>
              <a:t>場合</a:t>
            </a:r>
            <a:r>
              <a:rPr lang="ja-JP" altLang="en-US" dirty="0"/>
              <a:t>は</a:t>
            </a:r>
            <a:r>
              <a:rPr lang="ja-JP" altLang="en-US" dirty="0" smtClean="0"/>
              <a:t>、☑かつ供給不足の薬剤名を□に入力したら、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「</a:t>
            </a:r>
            <a:r>
              <a:rPr lang="ja-JP" altLang="en-US" dirty="0"/>
              <a:t>流通不安定の</a:t>
            </a:r>
            <a:r>
              <a:rPr lang="ja-JP" altLang="en-US" dirty="0" smtClean="0"/>
              <a:t>ため</a:t>
            </a:r>
            <a:r>
              <a:rPr lang="ja-JP" altLang="en-US" dirty="0" smtClean="0">
                <a:sym typeface="Wingdings" panose="05000000000000000000" pitchFamily="2" charset="2"/>
              </a:rPr>
              <a:t>：（入力された薬剤名</a:t>
            </a:r>
            <a:r>
              <a:rPr lang="ja-JP" altLang="en-US" dirty="0" smtClean="0"/>
              <a:t>）」</a:t>
            </a:r>
            <a:r>
              <a:rPr lang="ja-JP" altLang="en-US" dirty="0" smtClean="0"/>
              <a:t>のコメントを</a:t>
            </a:r>
            <a:r>
              <a:rPr lang="ja-JP" altLang="en-US" dirty="0" smtClean="0"/>
              <a:t>レセコメ</a:t>
            </a:r>
            <a:r>
              <a:rPr lang="ja-JP" altLang="en-US" dirty="0"/>
              <a:t>へ自動挿入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kumimoji="1" lang="en-US" altLang="ja-JP" b="1" dirty="0" smtClean="0"/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「イ」の具体的な説明内容は、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指導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に入力　もしくは　</a:t>
            </a:r>
            <a:endParaRPr kumimoji="1" lang="en-US" altLang="ja-JP" dirty="0" smtClean="0"/>
          </a:p>
          <a:p>
            <a:pPr algn="l"/>
            <a:r>
              <a:rPr lang="ja-JP" altLang="en-US" dirty="0"/>
              <a:t>　 </a:t>
            </a:r>
            <a:r>
              <a:rPr kumimoji="1" lang="ja-JP" altLang="en-US" dirty="0" smtClean="0"/>
              <a:t>「イ」を算定時のみ、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特定</a:t>
            </a:r>
            <a:r>
              <a:rPr kumimoji="1" lang="en-US" altLang="ja-JP" dirty="0" smtClean="0"/>
              <a:t>3】</a:t>
            </a:r>
            <a:r>
              <a:rPr kumimoji="1" lang="ja-JP" altLang="en-US" dirty="0" smtClean="0"/>
              <a:t>の欄を出し、具体的な説明内容を記載</a:t>
            </a:r>
            <a:endParaRPr kumimoji="1" lang="en-US" altLang="ja-JP" dirty="0" smtClean="0"/>
          </a:p>
          <a:p>
            <a:pPr algn="l"/>
            <a:r>
              <a:rPr lang="ja-JP" altLang="en-US" dirty="0" smtClean="0"/>
              <a:t>（後者であれば、未入力チェックで入力漏れが確認できる）</a:t>
            </a:r>
            <a:endParaRPr lang="en-US" altLang="ja-JP" dirty="0" smtClean="0"/>
          </a:p>
        </p:txBody>
      </p:sp>
      <p:sp>
        <p:nvSpPr>
          <p:cNvPr id="14" name="角丸四角形吹き出し 13"/>
          <p:cNvSpPr/>
          <p:nvPr/>
        </p:nvSpPr>
        <p:spPr>
          <a:xfrm>
            <a:off x="4809994" y="1101385"/>
            <a:ext cx="2156373" cy="421777"/>
          </a:xfrm>
          <a:prstGeom prst="wedgeRoundRectCallout">
            <a:avLst>
              <a:gd name="adj1" fmla="val -38131"/>
              <a:gd name="adj2" fmla="val 98260"/>
              <a:gd name="adj3" fmla="val 16667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</a:rPr>
              <a:t>算定時に</a:t>
            </a:r>
            <a:r>
              <a:rPr lang="ja-JP" altLang="en-US" sz="1400" dirty="0" smtClean="0">
                <a:solidFill>
                  <a:schemeClr val="tx1"/>
                </a:solidFill>
              </a:rPr>
              <a:t>出る画面</a:t>
            </a:r>
            <a:r>
              <a:rPr lang="ja-JP" altLang="en-US" sz="1400" dirty="0" smtClean="0">
                <a:solidFill>
                  <a:schemeClr val="tx1"/>
                </a:solidFill>
              </a:rPr>
              <a:t>イメージ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7826680" y="5117731"/>
            <a:ext cx="3346842" cy="424425"/>
          </a:xfrm>
          <a:prstGeom prst="wedgeRoundRectCallout">
            <a:avLst>
              <a:gd name="adj1" fmla="val -42795"/>
              <a:gd name="adj2" fmla="val -80401"/>
              <a:gd name="adj3" fmla="val 16667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</a:rPr>
              <a:t>レセプトコメント内容は、保険課にも要確認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660888" y="899147"/>
            <a:ext cx="4140087" cy="150595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案</a:t>
            </a:r>
            <a:r>
              <a:rPr kumimoji="1" lang="en-US" altLang="ja-JP" dirty="0" smtClean="0"/>
              <a:t>1</a:t>
            </a:r>
          </a:p>
          <a:p>
            <a:pPr marL="88900" indent="-88900"/>
            <a:r>
              <a:rPr lang="ja-JP" altLang="en-US" dirty="0" smtClean="0"/>
              <a:t>・</a:t>
            </a:r>
            <a:r>
              <a:rPr lang="en-US" altLang="ja-JP" dirty="0" smtClean="0"/>
              <a:t>RMP</a:t>
            </a:r>
            <a:r>
              <a:rPr lang="ja-JP" altLang="en-US" dirty="0" smtClean="0"/>
              <a:t>と安全性と選定療養は薬剤名入力せず、直接自動挿入</a:t>
            </a:r>
            <a:endParaRPr lang="en-US" altLang="ja-JP" dirty="0" smtClean="0"/>
          </a:p>
          <a:p>
            <a:pPr marL="88900" indent="-88900"/>
            <a:r>
              <a:rPr kumimoji="1" lang="ja-JP" altLang="en-US" dirty="0" smtClean="0"/>
              <a:t>・薬歴入力時は、指導文のみ入力</a:t>
            </a:r>
            <a:endParaRPr kumimoji="1" lang="ja-JP" altLang="en-US" dirty="0"/>
          </a:p>
        </p:txBody>
      </p:sp>
      <p:sp>
        <p:nvSpPr>
          <p:cNvPr id="20" name="角丸四角形吹き出し 19"/>
          <p:cNvSpPr/>
          <p:nvPr/>
        </p:nvSpPr>
        <p:spPr>
          <a:xfrm>
            <a:off x="7826680" y="3184111"/>
            <a:ext cx="3346842" cy="873933"/>
          </a:xfrm>
          <a:prstGeom prst="wedgeRoundRectCallout">
            <a:avLst>
              <a:gd name="adj1" fmla="val -41129"/>
              <a:gd name="adj2" fmla="val 72717"/>
              <a:gd name="adj3" fmla="val 16667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</a:rPr>
              <a:t>RMP</a:t>
            </a:r>
            <a:r>
              <a:rPr lang="ja-JP" altLang="en-US" sz="1400" dirty="0" smtClean="0">
                <a:solidFill>
                  <a:schemeClr val="tx1"/>
                </a:solidFill>
              </a:rPr>
              <a:t>と安全性は、調剤システムで表示させている薬剤名を、選定療養は、患者希望後発不可✔薬剤名を自動挿入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648482" cy="341632"/>
          </a:xfrm>
        </p:spPr>
        <p:txBody>
          <a:bodyPr/>
          <a:lstStyle/>
          <a:p>
            <a:r>
              <a:rPr kumimoji="1" lang="ja-JP" altLang="en-US" dirty="0" smtClean="0"/>
              <a:t>特定薬剤管理指導加算</a:t>
            </a:r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1423" y="1425726"/>
            <a:ext cx="6457360" cy="32470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 smtClean="0"/>
              <a:t>特定薬剤管理指導加算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の算定理由</a:t>
            </a:r>
            <a:endParaRPr lang="en-US" altLang="ja-JP" dirty="0"/>
          </a:p>
          <a:p>
            <a:pPr algn="l"/>
            <a:r>
              <a:rPr kumimoji="1" lang="ja-JP" altLang="en-US" sz="1600" dirty="0" smtClean="0"/>
              <a:t>□</a:t>
            </a:r>
            <a:r>
              <a:rPr kumimoji="1" lang="en-US" altLang="ja-JP" sz="1600" dirty="0" smtClean="0"/>
              <a:t>RMP</a:t>
            </a:r>
            <a:r>
              <a:rPr kumimoji="1" lang="ja-JP" altLang="en-US" sz="1600" dirty="0" smtClean="0"/>
              <a:t>を用いた指導</a:t>
            </a:r>
            <a:endParaRPr kumimoji="1" lang="en-US" altLang="ja-JP" sz="1600" dirty="0" smtClean="0"/>
          </a:p>
          <a:p>
            <a:pPr algn="l"/>
            <a:endParaRPr kumimoji="1" lang="en-US" altLang="ja-JP" sz="1600" dirty="0" smtClean="0"/>
          </a:p>
          <a:p>
            <a:pPr algn="l"/>
            <a:endParaRPr kumimoji="1" lang="en-US" altLang="ja-JP" sz="1600" dirty="0" smtClean="0"/>
          </a:p>
          <a:p>
            <a:r>
              <a:rPr lang="ja-JP" altLang="en-US" sz="1600" dirty="0"/>
              <a:t>□</a:t>
            </a:r>
            <a:r>
              <a:rPr lang="ja-JP" altLang="en-US" sz="1600" dirty="0" smtClean="0"/>
              <a:t>緊急安全性情報や安全性速報に係る情報提供</a:t>
            </a:r>
            <a:endParaRPr lang="en-US" altLang="ja-JP" sz="1600" dirty="0" smtClean="0"/>
          </a:p>
          <a:p>
            <a:endParaRPr lang="en-US" altLang="ja-JP" sz="1600" dirty="0" smtClean="0"/>
          </a:p>
          <a:p>
            <a:endParaRPr lang="en-US" altLang="ja-JP" sz="1600" dirty="0" smtClean="0"/>
          </a:p>
          <a:p>
            <a:r>
              <a:rPr lang="ja-JP" altLang="en-US" sz="1600" dirty="0"/>
              <a:t>□選定</a:t>
            </a:r>
            <a:r>
              <a:rPr kumimoji="1" lang="ja-JP" altLang="en-US" sz="1600" dirty="0" smtClean="0"/>
              <a:t>療養となる先発医薬品を選択しようとする患者への説明</a:t>
            </a:r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r>
              <a:rPr lang="ja-JP" altLang="en-US" sz="1600" dirty="0"/>
              <a:t>□</a:t>
            </a:r>
            <a:r>
              <a:rPr lang="ja-JP" altLang="en-US" sz="1600" dirty="0" smtClean="0"/>
              <a:t>供給不足による変更調剤の説明</a:t>
            </a:r>
            <a:endParaRPr lang="en-US" altLang="ja-JP" sz="1600" dirty="0" smtClean="0"/>
          </a:p>
          <a:p>
            <a:endParaRPr kumimoji="1" lang="en-US" altLang="ja-JP" sz="400" dirty="0" smtClean="0"/>
          </a:p>
          <a:p>
            <a:endParaRPr kumimoji="1" lang="en-US" altLang="ja-JP" dirty="0"/>
          </a:p>
        </p:txBody>
      </p:sp>
      <p:sp>
        <p:nvSpPr>
          <p:cNvPr id="8" name="正方形/長方形 7"/>
          <p:cNvSpPr/>
          <p:nvPr/>
        </p:nvSpPr>
        <p:spPr>
          <a:xfrm>
            <a:off x="1147085" y="2058459"/>
            <a:ext cx="3809698" cy="362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</a:rPr>
              <a:t>薬剤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名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：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423" y="725736"/>
            <a:ext cx="417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 smtClean="0"/>
              <a:t>特定薬剤管理指導</a:t>
            </a:r>
            <a:r>
              <a:rPr lang="ja-JP" altLang="en-US" dirty="0" smtClean="0"/>
              <a:t>加算</a:t>
            </a:r>
            <a:r>
              <a:rPr lang="en-US" altLang="ja-JP" dirty="0" smtClean="0"/>
              <a:t>3</a:t>
            </a:r>
            <a:r>
              <a:rPr lang="ja-JP" altLang="en-US" dirty="0" smtClean="0"/>
              <a:t>　算定チェック時</a:t>
            </a:r>
            <a:endParaRPr kumimoji="1" lang="en-US" altLang="ja-JP" dirty="0" smtClean="0"/>
          </a:p>
        </p:txBody>
      </p:sp>
      <p:sp>
        <p:nvSpPr>
          <p:cNvPr id="10" name="下矢印 9"/>
          <p:cNvSpPr/>
          <p:nvPr/>
        </p:nvSpPr>
        <p:spPr>
          <a:xfrm>
            <a:off x="2123901" y="1095068"/>
            <a:ext cx="340522" cy="24713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2216591" y="4708729"/>
            <a:ext cx="438573" cy="28589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2065" y="5103075"/>
            <a:ext cx="11235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算定理由と対象</a:t>
            </a:r>
            <a:r>
              <a:rPr kumimoji="1" lang="ja-JP" altLang="en-US" dirty="0" smtClean="0"/>
              <a:t>の</a:t>
            </a:r>
            <a:r>
              <a:rPr lang="ja-JP" altLang="en-US" dirty="0"/>
              <a:t>薬剤</a:t>
            </a:r>
            <a:r>
              <a:rPr kumimoji="1" lang="ja-JP" altLang="en-US" dirty="0" smtClean="0"/>
              <a:t>名は、</a:t>
            </a:r>
            <a:r>
              <a:rPr kumimoji="1" lang="ja-JP" altLang="en-US" b="1" dirty="0" smtClean="0"/>
              <a:t>薬歴</a:t>
            </a:r>
            <a:r>
              <a:rPr kumimoji="1" lang="ja-JP" altLang="en-US" b="1" dirty="0" smtClean="0"/>
              <a:t>へ</a:t>
            </a:r>
            <a:r>
              <a:rPr lang="ja-JP" altLang="en-US" b="1" dirty="0" smtClean="0"/>
              <a:t>自動</a:t>
            </a:r>
            <a:r>
              <a:rPr lang="ja-JP" altLang="en-US" b="1" dirty="0" smtClean="0"/>
              <a:t>挿入</a:t>
            </a:r>
            <a:endParaRPr lang="en-US" altLang="ja-JP" b="1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ja-JP" altLang="en-US" dirty="0" smtClean="0"/>
              <a:t>供給</a:t>
            </a:r>
            <a:r>
              <a:rPr lang="ja-JP" altLang="en-US" dirty="0"/>
              <a:t>不足に☑を入れた場合は</a:t>
            </a:r>
            <a:r>
              <a:rPr lang="ja-JP" altLang="en-US" dirty="0" smtClean="0"/>
              <a:t>、</a:t>
            </a:r>
            <a:r>
              <a:rPr lang="ja-JP" altLang="en-US" u="sng" dirty="0" smtClean="0"/>
              <a:t>「</a:t>
            </a:r>
            <a:r>
              <a:rPr lang="ja-JP" altLang="en-US" u="sng" dirty="0"/>
              <a:t>流通不安定の</a:t>
            </a:r>
            <a:r>
              <a:rPr lang="ja-JP" altLang="en-US" u="sng" dirty="0" smtClean="0"/>
              <a:t>ため</a:t>
            </a:r>
            <a:r>
              <a:rPr lang="ja-JP" altLang="en-US" u="sng" dirty="0" smtClean="0">
                <a:sym typeface="Wingdings" panose="05000000000000000000" pitchFamily="2" charset="2"/>
              </a:rPr>
              <a:t>：（入力された供給不足の薬剤名</a:t>
            </a:r>
            <a:r>
              <a:rPr lang="ja-JP" altLang="en-US" u="sng" dirty="0" smtClean="0"/>
              <a:t>）」</a:t>
            </a:r>
            <a:r>
              <a:rPr lang="ja-JP" altLang="en-US" b="1" dirty="0" smtClean="0"/>
              <a:t>と</a:t>
            </a:r>
            <a:r>
              <a:rPr lang="ja-JP" altLang="en-US" b="1" dirty="0"/>
              <a:t>レセコメへ自動</a:t>
            </a:r>
            <a:r>
              <a:rPr lang="ja-JP" altLang="en-US" b="1" dirty="0" smtClean="0"/>
              <a:t>挿入</a:t>
            </a:r>
            <a:endParaRPr kumimoji="1" lang="en-US" altLang="ja-JP" b="1" dirty="0" smtClean="0"/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「イ」の具体的な説明内容は、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指導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に入力　もしくは　</a:t>
            </a:r>
            <a:endParaRPr kumimoji="1" lang="en-US" altLang="ja-JP" dirty="0" smtClean="0"/>
          </a:p>
          <a:p>
            <a:pPr algn="l"/>
            <a:r>
              <a:rPr lang="ja-JP" altLang="en-US" dirty="0"/>
              <a:t>　 </a:t>
            </a:r>
            <a:r>
              <a:rPr kumimoji="1" lang="ja-JP" altLang="en-US" dirty="0" smtClean="0"/>
              <a:t>「イ」を算定時のみ、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特定</a:t>
            </a:r>
            <a:r>
              <a:rPr kumimoji="1" lang="en-US" altLang="ja-JP" dirty="0" smtClean="0"/>
              <a:t>3】</a:t>
            </a:r>
            <a:r>
              <a:rPr kumimoji="1" lang="ja-JP" altLang="en-US" dirty="0" smtClean="0"/>
              <a:t>の欄を出し、具体的な説明内容を記載</a:t>
            </a:r>
            <a:endParaRPr kumimoji="1" lang="en-US" altLang="ja-JP" dirty="0" smtClean="0"/>
          </a:p>
          <a:p>
            <a:pPr algn="l"/>
            <a:r>
              <a:rPr lang="ja-JP" altLang="en-US" dirty="0" smtClean="0"/>
              <a:t>（後者であれば、未入力チェックで入力漏れが確認できる）</a:t>
            </a:r>
            <a:endParaRPr lang="en-US" altLang="ja-JP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1147085" y="2761808"/>
            <a:ext cx="3809698" cy="362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</a:rPr>
              <a:t>薬剤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名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：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47085" y="3471144"/>
            <a:ext cx="3809698" cy="362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</a:rPr>
              <a:t>薬剤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名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：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54831" y="4172277"/>
            <a:ext cx="4632651" cy="317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</a:rPr>
              <a:t>供給不足の薬剤名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：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5265673" y="3471144"/>
            <a:ext cx="6688434" cy="587900"/>
          </a:xfrm>
          <a:prstGeom prst="wedgeRoundRectCallout">
            <a:avLst>
              <a:gd name="adj1" fmla="val -53766"/>
              <a:gd name="adj2" fmla="val -15198"/>
              <a:gd name="adj3" fmla="val 16667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</a:rPr>
              <a:t>選定療養は対象薬剤が多い可能性もあるため、できればここだけでも、薬剤名入力作業なしで薬歴へ薬剤名が反映されるとよい（医師</a:t>
            </a:r>
            <a:r>
              <a:rPr lang="en-US" altLang="ja-JP" sz="1400" dirty="0" smtClean="0">
                <a:solidFill>
                  <a:schemeClr val="tx1"/>
                </a:solidFill>
              </a:rPr>
              <a:t>OK</a:t>
            </a:r>
            <a:r>
              <a:rPr lang="ja-JP" altLang="en-US" sz="1400" dirty="0" smtClean="0">
                <a:solidFill>
                  <a:schemeClr val="tx1"/>
                </a:solidFill>
              </a:rPr>
              <a:t>で患者希望の後発不可✔の薬剤）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660888" y="956229"/>
            <a:ext cx="4140087" cy="150595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案</a:t>
            </a:r>
            <a:r>
              <a:rPr lang="en-US" altLang="ja-JP" dirty="0"/>
              <a:t>2</a:t>
            </a:r>
            <a:endParaRPr kumimoji="1" lang="en-US" altLang="ja-JP" dirty="0" smtClean="0"/>
          </a:p>
          <a:p>
            <a:pPr marL="88900" indent="-88900"/>
            <a:r>
              <a:rPr lang="ja-JP" altLang="en-US" dirty="0" smtClean="0"/>
              <a:t>・チェック時に薬剤名を入力し、それを薬歴へ自動反映</a:t>
            </a:r>
            <a:endParaRPr lang="en-US" altLang="ja-JP" dirty="0" smtClean="0"/>
          </a:p>
          <a:p>
            <a:pPr marL="88900" indent="-88900"/>
            <a:r>
              <a:rPr kumimoji="1" lang="ja-JP" altLang="en-US" dirty="0" smtClean="0"/>
              <a:t>・薬歴入力時は、指導文のみ入力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97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648482" cy="341632"/>
          </a:xfrm>
        </p:spPr>
        <p:txBody>
          <a:bodyPr/>
          <a:lstStyle/>
          <a:p>
            <a:r>
              <a:rPr kumimoji="1" lang="ja-JP" altLang="en-US" dirty="0" smtClean="0"/>
              <a:t>特定薬剤管理指導加算</a:t>
            </a:r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1423" y="1425726"/>
            <a:ext cx="6457360" cy="24314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 smtClean="0"/>
              <a:t>特定薬剤管理指導加算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の算定理由</a:t>
            </a:r>
            <a:endParaRPr lang="en-US" altLang="ja-JP" dirty="0"/>
          </a:p>
          <a:p>
            <a:pPr algn="l"/>
            <a:r>
              <a:rPr kumimoji="1" lang="ja-JP" altLang="en-US" sz="1600" dirty="0" smtClean="0"/>
              <a:t>□</a:t>
            </a:r>
            <a:r>
              <a:rPr kumimoji="1" lang="en-US" altLang="ja-JP" sz="1600" dirty="0" smtClean="0"/>
              <a:t>RMP</a:t>
            </a:r>
            <a:r>
              <a:rPr kumimoji="1" lang="ja-JP" altLang="en-US" sz="1600" dirty="0" smtClean="0"/>
              <a:t>を用いた指導</a:t>
            </a:r>
            <a:endParaRPr kumimoji="1" lang="en-US" altLang="ja-JP" sz="1600" dirty="0" smtClean="0"/>
          </a:p>
          <a:p>
            <a:pPr algn="l"/>
            <a:endParaRPr kumimoji="1" lang="en-US" altLang="ja-JP" sz="1600" dirty="0" smtClean="0"/>
          </a:p>
          <a:p>
            <a:r>
              <a:rPr lang="ja-JP" altLang="en-US" sz="1600" dirty="0"/>
              <a:t>□</a:t>
            </a:r>
            <a:r>
              <a:rPr lang="ja-JP" altLang="en-US" sz="1600" dirty="0" smtClean="0"/>
              <a:t>緊急安全性情報や安全性速報に係る情報提供</a:t>
            </a:r>
            <a:endParaRPr lang="en-US" altLang="ja-JP" sz="1600" dirty="0" smtClean="0"/>
          </a:p>
          <a:p>
            <a:endParaRPr lang="en-US" altLang="ja-JP" sz="1600" dirty="0" smtClean="0"/>
          </a:p>
          <a:p>
            <a:r>
              <a:rPr lang="ja-JP" altLang="en-US" sz="1600" dirty="0"/>
              <a:t>□選定</a:t>
            </a:r>
            <a:r>
              <a:rPr kumimoji="1" lang="ja-JP" altLang="en-US" sz="1600" dirty="0" smtClean="0"/>
              <a:t>療養となる先発医薬品を選択しようとする患者への</a:t>
            </a:r>
            <a:r>
              <a:rPr kumimoji="1" lang="ja-JP" altLang="en-US" sz="1600" dirty="0" smtClean="0"/>
              <a:t>説明</a:t>
            </a:r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r>
              <a:rPr lang="ja-JP" altLang="en-US" sz="1600" dirty="0"/>
              <a:t>□</a:t>
            </a:r>
            <a:r>
              <a:rPr lang="ja-JP" altLang="en-US" sz="1600" dirty="0" smtClean="0"/>
              <a:t>供給不足による変更調剤の説明</a:t>
            </a:r>
            <a:endParaRPr lang="en-US" altLang="ja-JP" sz="1600" dirty="0" smtClean="0"/>
          </a:p>
          <a:p>
            <a:endParaRPr kumimoji="1" lang="en-US" altLang="ja-JP" sz="400" dirty="0" smtClean="0"/>
          </a:p>
          <a:p>
            <a:endParaRPr kumimoji="1"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423" y="725736"/>
            <a:ext cx="417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 smtClean="0"/>
              <a:t>特定薬剤管理指導</a:t>
            </a:r>
            <a:r>
              <a:rPr lang="ja-JP" altLang="en-US" dirty="0" smtClean="0"/>
              <a:t>加算</a:t>
            </a:r>
            <a:r>
              <a:rPr lang="en-US" altLang="ja-JP" dirty="0" smtClean="0"/>
              <a:t>3</a:t>
            </a:r>
            <a:r>
              <a:rPr lang="ja-JP" altLang="en-US" dirty="0" smtClean="0"/>
              <a:t>　算定チェック時</a:t>
            </a:r>
            <a:endParaRPr kumimoji="1" lang="en-US" altLang="ja-JP" dirty="0" smtClean="0"/>
          </a:p>
        </p:txBody>
      </p:sp>
      <p:sp>
        <p:nvSpPr>
          <p:cNvPr id="10" name="下矢印 9"/>
          <p:cNvSpPr/>
          <p:nvPr/>
        </p:nvSpPr>
        <p:spPr>
          <a:xfrm>
            <a:off x="2123901" y="1095068"/>
            <a:ext cx="340522" cy="24713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2123901" y="4044874"/>
            <a:ext cx="438573" cy="28589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4368" y="4518477"/>
            <a:ext cx="11235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算定</a:t>
            </a:r>
            <a:r>
              <a:rPr kumimoji="1" lang="ja-JP" altLang="en-US" dirty="0" smtClean="0"/>
              <a:t>理由は</a:t>
            </a:r>
            <a:r>
              <a:rPr kumimoji="1" lang="ja-JP" altLang="en-US" b="1" dirty="0" smtClean="0"/>
              <a:t>薬歴へ</a:t>
            </a:r>
            <a:r>
              <a:rPr lang="ja-JP" altLang="en-US" b="1" dirty="0" smtClean="0"/>
              <a:t>自動</a:t>
            </a:r>
            <a:r>
              <a:rPr lang="ja-JP" altLang="en-US" b="1" dirty="0" smtClean="0"/>
              <a:t>挿入</a:t>
            </a:r>
            <a:endParaRPr lang="en-US" altLang="ja-JP" b="1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ja-JP" altLang="en-US" b="1" dirty="0" smtClean="0"/>
              <a:t>選定療養チェック時は、</a:t>
            </a:r>
            <a:r>
              <a:rPr lang="ja-JP" altLang="en-US" dirty="0"/>
              <a:t>医師</a:t>
            </a:r>
            <a:r>
              <a:rPr lang="en-US" altLang="ja-JP" dirty="0"/>
              <a:t>OK</a:t>
            </a:r>
            <a:r>
              <a:rPr lang="ja-JP" altLang="en-US" dirty="0"/>
              <a:t>で患者希望の後発不可</a:t>
            </a:r>
            <a:r>
              <a:rPr lang="ja-JP" altLang="en-US" dirty="0" smtClean="0"/>
              <a:t>✔がある薬剤の薬剤名が薬歴へ自動反映される</a:t>
            </a:r>
            <a:endParaRPr lang="en-US" altLang="ja-JP" b="1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ja-JP" altLang="en-US" dirty="0" smtClean="0"/>
              <a:t>供給</a:t>
            </a:r>
            <a:r>
              <a:rPr lang="ja-JP" altLang="en-US" dirty="0"/>
              <a:t>不足に☑を入れた場合は</a:t>
            </a:r>
            <a:r>
              <a:rPr lang="ja-JP" altLang="en-US" dirty="0" smtClean="0"/>
              <a:t>、</a:t>
            </a:r>
            <a:r>
              <a:rPr lang="ja-JP" altLang="en-US" u="sng" dirty="0" smtClean="0"/>
              <a:t>「</a:t>
            </a:r>
            <a:r>
              <a:rPr lang="ja-JP" altLang="en-US" u="sng" dirty="0"/>
              <a:t>流通不安定の</a:t>
            </a:r>
            <a:r>
              <a:rPr lang="ja-JP" altLang="en-US" u="sng" dirty="0" smtClean="0"/>
              <a:t>ため</a:t>
            </a:r>
            <a:r>
              <a:rPr lang="ja-JP" altLang="en-US" u="sng" dirty="0" smtClean="0">
                <a:sym typeface="Wingdings" panose="05000000000000000000" pitchFamily="2" charset="2"/>
              </a:rPr>
              <a:t>：（入力した供給不足の薬剤名</a:t>
            </a:r>
            <a:r>
              <a:rPr lang="ja-JP" altLang="en-US" u="sng" dirty="0" smtClean="0"/>
              <a:t>）」</a:t>
            </a:r>
            <a:r>
              <a:rPr lang="ja-JP" altLang="en-US" b="1" dirty="0" smtClean="0"/>
              <a:t>と</a:t>
            </a:r>
            <a:r>
              <a:rPr lang="ja-JP" altLang="en-US" b="1" dirty="0"/>
              <a:t>レセコメへ自動</a:t>
            </a:r>
            <a:r>
              <a:rPr lang="ja-JP" altLang="en-US" b="1" dirty="0" smtClean="0"/>
              <a:t>挿入</a:t>
            </a:r>
            <a:endParaRPr kumimoji="1" lang="en-US" altLang="ja-JP" b="1" dirty="0" smtClean="0"/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「イ」の具体的な説明内容は</a:t>
            </a:r>
            <a:r>
              <a:rPr kumimoji="1" lang="ja-JP" altLang="en-US" dirty="0" smtClean="0"/>
              <a:t>、</a:t>
            </a:r>
            <a:r>
              <a:rPr kumimoji="1" lang="ja-JP" altLang="en-US" b="1" u="sng" dirty="0" smtClean="0"/>
              <a:t>対象薬剤名とともに</a:t>
            </a:r>
            <a:r>
              <a:rPr kumimoji="1" lang="en-US" altLang="ja-JP" b="1" u="sng" dirty="0" smtClean="0"/>
              <a:t>【</a:t>
            </a:r>
            <a:r>
              <a:rPr kumimoji="1" lang="ja-JP" altLang="en-US" b="1" u="sng" dirty="0" smtClean="0"/>
              <a:t>指導</a:t>
            </a:r>
            <a:r>
              <a:rPr kumimoji="1" lang="en-US" altLang="ja-JP" b="1" u="sng" dirty="0" smtClean="0"/>
              <a:t>】</a:t>
            </a:r>
            <a:r>
              <a:rPr kumimoji="1" lang="ja-JP" altLang="en-US" b="1" u="sng" dirty="0" smtClean="0"/>
              <a:t>に入力</a:t>
            </a:r>
            <a:r>
              <a:rPr kumimoji="1" lang="ja-JP" altLang="en-US" dirty="0" smtClean="0"/>
              <a:t>　もしくは　</a:t>
            </a:r>
            <a:endParaRPr kumimoji="1" lang="en-US" altLang="ja-JP" dirty="0" smtClean="0"/>
          </a:p>
          <a:p>
            <a:pPr algn="l"/>
            <a:r>
              <a:rPr lang="ja-JP" altLang="en-US" dirty="0"/>
              <a:t>　 </a:t>
            </a:r>
            <a:r>
              <a:rPr kumimoji="1" lang="ja-JP" altLang="en-US" dirty="0" smtClean="0"/>
              <a:t>「イ」を算定時のみ、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特定</a:t>
            </a:r>
            <a:r>
              <a:rPr kumimoji="1" lang="en-US" altLang="ja-JP" dirty="0" smtClean="0"/>
              <a:t>3】</a:t>
            </a:r>
            <a:r>
              <a:rPr kumimoji="1" lang="ja-JP" altLang="en-US" dirty="0" smtClean="0"/>
              <a:t>の欄を出し</a:t>
            </a:r>
            <a:r>
              <a:rPr kumimoji="1" lang="ja-JP" altLang="en-US" dirty="0" smtClean="0"/>
              <a:t>、</a:t>
            </a:r>
            <a:r>
              <a:rPr kumimoji="1" lang="ja-JP" altLang="en-US" b="1" u="sng" dirty="0" smtClean="0"/>
              <a:t>対象薬剤名と具体的</a:t>
            </a:r>
            <a:r>
              <a:rPr kumimoji="1" lang="ja-JP" altLang="en-US" b="1" u="sng" dirty="0" smtClean="0"/>
              <a:t>な説明内容</a:t>
            </a:r>
            <a:r>
              <a:rPr kumimoji="1" lang="ja-JP" altLang="en-US" dirty="0" smtClean="0"/>
              <a:t>を記載</a:t>
            </a:r>
            <a:endParaRPr kumimoji="1" lang="en-US" altLang="ja-JP" dirty="0" smtClean="0"/>
          </a:p>
          <a:p>
            <a:pPr algn="l"/>
            <a:r>
              <a:rPr lang="ja-JP" altLang="en-US" dirty="0" smtClean="0"/>
              <a:t>（後者であれば、未入力チェックで入力漏れが確認できる）</a:t>
            </a:r>
            <a:endParaRPr lang="en-US" altLang="ja-JP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1147085" y="3471144"/>
            <a:ext cx="3809698" cy="362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schemeClr val="tx1"/>
                </a:solidFill>
              </a:rPr>
              <a:t>供給不足の薬剤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名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：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66263" y="2698595"/>
            <a:ext cx="462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dirty="0" smtClean="0">
                <a:solidFill>
                  <a:srgbClr val="0000FF"/>
                </a:solidFill>
              </a:rPr>
              <a:t>→患者希望の変更不可薬剤名を</a:t>
            </a:r>
            <a:r>
              <a:rPr lang="ja-JP" altLang="en-US" sz="1600" u="sng" dirty="0" smtClean="0">
                <a:solidFill>
                  <a:srgbClr val="0000FF"/>
                </a:solidFill>
              </a:rPr>
              <a:t>自動で</a:t>
            </a:r>
            <a:r>
              <a:rPr lang="ja-JP" altLang="en-US" sz="1600" dirty="0" smtClean="0">
                <a:solidFill>
                  <a:srgbClr val="0000FF"/>
                </a:solidFill>
              </a:rPr>
              <a:t>挿入</a:t>
            </a:r>
            <a:endParaRPr kumimoji="1" lang="ja-JP" alt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56782" y="3184217"/>
            <a:ext cx="462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dirty="0" smtClean="0">
                <a:solidFill>
                  <a:srgbClr val="0000FF"/>
                </a:solidFill>
              </a:rPr>
              <a:t>→</a:t>
            </a:r>
            <a:r>
              <a:rPr lang="ja-JP" altLang="en-US" sz="1600" u="sng" dirty="0" smtClean="0">
                <a:solidFill>
                  <a:srgbClr val="0000FF"/>
                </a:solidFill>
              </a:rPr>
              <a:t>入力した供給不足の薬剤名</a:t>
            </a:r>
            <a:r>
              <a:rPr lang="ja-JP" altLang="en-US" sz="1600" dirty="0" smtClean="0">
                <a:solidFill>
                  <a:srgbClr val="0000FF"/>
                </a:solidFill>
              </a:rPr>
              <a:t>をレセコメへ</a:t>
            </a:r>
            <a:r>
              <a:rPr lang="ja-JP" altLang="en-US" sz="1600" u="sng" dirty="0" smtClean="0">
                <a:solidFill>
                  <a:srgbClr val="0000FF"/>
                </a:solidFill>
              </a:rPr>
              <a:t>自動</a:t>
            </a:r>
            <a:r>
              <a:rPr lang="ja-JP" altLang="en-US" sz="1600" dirty="0" smtClean="0">
                <a:solidFill>
                  <a:srgbClr val="0000FF"/>
                </a:solidFill>
              </a:rPr>
              <a:t>挿入</a:t>
            </a:r>
            <a:endParaRPr kumimoji="1" lang="ja-JP" alt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56783" y="2158494"/>
            <a:ext cx="462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dirty="0" smtClean="0">
                <a:solidFill>
                  <a:srgbClr val="0000FF"/>
                </a:solidFill>
              </a:rPr>
              <a:t>→薬歴に</a:t>
            </a:r>
            <a:r>
              <a:rPr lang="ja-JP" altLang="en-US" sz="1600" u="sng" dirty="0" smtClean="0">
                <a:solidFill>
                  <a:srgbClr val="0000FF"/>
                </a:solidFill>
              </a:rPr>
              <a:t>各自で</a:t>
            </a:r>
            <a:r>
              <a:rPr lang="ja-JP" altLang="en-US" sz="1600" dirty="0" smtClean="0">
                <a:solidFill>
                  <a:srgbClr val="0000FF"/>
                </a:solidFill>
              </a:rPr>
              <a:t>薬剤名も記載</a:t>
            </a:r>
            <a:endParaRPr kumimoji="1" lang="ja-JP" alt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68085" y="1871567"/>
            <a:ext cx="462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dirty="0" smtClean="0">
                <a:solidFill>
                  <a:srgbClr val="0000FF"/>
                </a:solidFill>
              </a:rPr>
              <a:t>→薬歴に</a:t>
            </a:r>
            <a:r>
              <a:rPr lang="ja-JP" altLang="en-US" sz="1600" u="sng" dirty="0" smtClean="0">
                <a:solidFill>
                  <a:srgbClr val="0000FF"/>
                </a:solidFill>
              </a:rPr>
              <a:t>各自で</a:t>
            </a:r>
            <a:r>
              <a:rPr lang="ja-JP" altLang="en-US" sz="1600" dirty="0" smtClean="0">
                <a:solidFill>
                  <a:srgbClr val="0000FF"/>
                </a:solidFill>
              </a:rPr>
              <a:t>薬剤名も記載</a:t>
            </a:r>
            <a:endParaRPr kumimoji="1" lang="ja-JP" alt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660888" y="821813"/>
            <a:ext cx="4140087" cy="18767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案</a:t>
            </a:r>
            <a:r>
              <a:rPr lang="en-US" altLang="ja-JP" dirty="0"/>
              <a:t>3</a:t>
            </a:r>
            <a:endParaRPr kumimoji="1" lang="en-US" altLang="ja-JP" dirty="0" smtClean="0"/>
          </a:p>
          <a:p>
            <a:pPr marL="88900" indent="-88900"/>
            <a:r>
              <a:rPr kumimoji="1" lang="ja-JP" altLang="en-US" dirty="0" smtClean="0"/>
              <a:t>・「イ」は、薬歴入力時に、自分で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薬剤名と指導文</a:t>
            </a:r>
            <a:r>
              <a:rPr kumimoji="1" lang="en-US" altLang="ja-JP" dirty="0" smtClean="0"/>
              <a:t>』</a:t>
            </a:r>
            <a:r>
              <a:rPr lang="ja-JP" altLang="en-US" dirty="0"/>
              <a:t>を</a:t>
            </a:r>
            <a:r>
              <a:rPr kumimoji="1" lang="ja-JP" altLang="en-US" dirty="0" smtClean="0"/>
              <a:t>入力</a:t>
            </a:r>
            <a:endParaRPr kumimoji="1" lang="en-US" altLang="ja-JP" dirty="0" smtClean="0"/>
          </a:p>
          <a:p>
            <a:pPr marL="88900" indent="-88900"/>
            <a:r>
              <a:rPr lang="ja-JP" altLang="en-US" dirty="0" smtClean="0"/>
              <a:t>・「ロ」の選定療養は、変更不可薬剤を自動挿入</a:t>
            </a:r>
            <a:endParaRPr lang="en-US" altLang="ja-JP" dirty="0"/>
          </a:p>
          <a:p>
            <a:pPr marL="88900" indent="-88900"/>
            <a:r>
              <a:rPr lang="ja-JP" altLang="en-US" dirty="0"/>
              <a:t>（</a:t>
            </a:r>
            <a:r>
              <a:rPr lang="ja-JP" altLang="en-US" dirty="0" smtClean="0"/>
              <a:t>供給不足は他と同様）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47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3395481" cy="341632"/>
          </a:xfrm>
        </p:spPr>
        <p:txBody>
          <a:bodyPr/>
          <a:lstStyle/>
          <a:p>
            <a:r>
              <a:rPr kumimoji="1" lang="ja-JP" altLang="en-US" dirty="0" smtClean="0"/>
              <a:t>特定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に関するその他の検討事項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64CE2-ED16-4095-A19F-20040812BE60}" type="slidenum">
              <a:rPr kumimoji="1" lang="ja-JP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620" y="1025912"/>
            <a:ext cx="1005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l"/>
            </a:pPr>
            <a:r>
              <a:rPr kumimoji="1" lang="ja-JP" altLang="en-US" sz="2000" dirty="0" smtClean="0"/>
              <a:t>算定チェック後の算定理由の画面については、</a:t>
            </a:r>
            <a:endParaRPr kumimoji="1" lang="en-US" altLang="ja-JP" sz="2000" dirty="0" smtClean="0"/>
          </a:p>
          <a:p>
            <a:pPr indent="268288" algn="l"/>
            <a:r>
              <a:rPr lang="ja-JP" altLang="en-US" sz="2000" dirty="0" smtClean="0"/>
              <a:t>対象</a:t>
            </a:r>
            <a:r>
              <a:rPr lang="ja-JP" altLang="en-US" sz="2000" dirty="0"/>
              <a:t>薬剤</a:t>
            </a:r>
            <a:r>
              <a:rPr lang="ja-JP" altLang="en-US" sz="2000" dirty="0" smtClean="0"/>
              <a:t>が出ている場合に、自動でチェックが入ると算定漏れも減らせる可能性があるが、</a:t>
            </a:r>
            <a:endParaRPr lang="en-US" altLang="ja-JP" sz="2000" dirty="0" smtClean="0"/>
          </a:p>
          <a:p>
            <a:pPr indent="268288" algn="l"/>
            <a:r>
              <a:rPr kumimoji="1" lang="ja-JP" altLang="en-US" sz="2000" dirty="0" smtClean="0"/>
              <a:t>対象</a:t>
            </a:r>
            <a:r>
              <a:rPr kumimoji="1" lang="ja-JP" altLang="en-US" sz="2000" dirty="0"/>
              <a:t>薬剤</a:t>
            </a:r>
            <a:r>
              <a:rPr kumimoji="1" lang="ja-JP" altLang="en-US" sz="2000" dirty="0" smtClean="0"/>
              <a:t>が出ていても、説明しないケースもあるため、チェックは外せる仕様にする必要あり</a:t>
            </a:r>
            <a:endParaRPr kumimoji="1" lang="en-US" altLang="ja-JP" sz="2000" dirty="0" smtClean="0"/>
          </a:p>
          <a:p>
            <a:pPr indent="268288" algn="l"/>
            <a:r>
              <a:rPr lang="ja-JP" altLang="en-US" sz="2000" dirty="0" smtClean="0"/>
              <a:t>（例：</a:t>
            </a:r>
            <a:r>
              <a:rPr lang="en-US" altLang="ja-JP" sz="2000" dirty="0" smtClean="0"/>
              <a:t>RMP</a:t>
            </a:r>
            <a:r>
              <a:rPr lang="ja-JP" altLang="en-US" sz="2000" dirty="0" smtClean="0"/>
              <a:t>対象薬剤がその店舗では初回だったが、他で継続で出ていた場合　等）</a:t>
            </a:r>
            <a:endParaRPr lang="en-US" altLang="ja-JP" sz="2000" dirty="0" smtClean="0"/>
          </a:p>
          <a:p>
            <a:pPr indent="268288" algn="l"/>
            <a:endParaRPr kumimoji="1" lang="en-US" altLang="ja-JP" sz="2000" dirty="0"/>
          </a:p>
          <a:p>
            <a:pPr indent="268288"/>
            <a:endParaRPr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000" dirty="0" smtClean="0"/>
              <a:t>選定療養や供給不足（特定</a:t>
            </a:r>
            <a:r>
              <a:rPr lang="en-US" altLang="ja-JP" sz="2000" dirty="0" smtClean="0"/>
              <a:t>3-</a:t>
            </a:r>
            <a:r>
              <a:rPr lang="ja-JP" altLang="en-US" sz="2000" dirty="0" smtClean="0"/>
              <a:t>ロ）での算定時、服薬指導者がチェックをすると、チェック漏れが発生する可能性が高い。手帳持参☑のような欄を作って、入力</a:t>
            </a:r>
            <a:r>
              <a:rPr lang="ja-JP" altLang="en-US" sz="2000" dirty="0"/>
              <a:t>～処方監査</a:t>
            </a:r>
            <a:r>
              <a:rPr lang="ja-JP" altLang="en-US" sz="2000" dirty="0" smtClean="0"/>
              <a:t>でチェックした場合、自動で算定時のチェックがつくようにすると漏れが減らせる？</a:t>
            </a:r>
            <a:endParaRPr lang="en-US" altLang="ja-JP" sz="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75219" y="4879809"/>
            <a:ext cx="54001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 smtClean="0"/>
              <a:t>特定薬剤管理指導加算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の算定理由</a:t>
            </a:r>
            <a:endParaRPr lang="en-US" altLang="ja-JP" dirty="0"/>
          </a:p>
          <a:p>
            <a:pPr algn="l"/>
            <a:r>
              <a:rPr lang="ja-JP" altLang="en-US" sz="1600" dirty="0" smtClean="0"/>
              <a:t>イ　</a:t>
            </a:r>
            <a:r>
              <a:rPr kumimoji="1" lang="en-US" altLang="ja-JP" sz="1600" dirty="0" smtClean="0"/>
              <a:t>RMP</a:t>
            </a:r>
            <a:r>
              <a:rPr kumimoji="1" lang="ja-JP" altLang="en-US" sz="1600" dirty="0" smtClean="0"/>
              <a:t>を用いた指導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イ　緊急</a:t>
            </a:r>
            <a:r>
              <a:rPr lang="ja-JP" altLang="en-US" sz="1600" dirty="0" smtClean="0"/>
              <a:t>安全性情報や安全性速報に係る情報提供</a:t>
            </a:r>
            <a:endParaRPr lang="en-US" altLang="ja-JP" sz="1600" dirty="0" smtClean="0"/>
          </a:p>
          <a:p>
            <a:r>
              <a:rPr lang="ja-JP" altLang="en-US" sz="1600" dirty="0" smtClean="0"/>
              <a:t>ロ　</a:t>
            </a:r>
            <a:r>
              <a:rPr lang="ja-JP" altLang="en-US" sz="1600" dirty="0" smtClean="0"/>
              <a:t>選定</a:t>
            </a:r>
            <a:r>
              <a:rPr kumimoji="1" lang="ja-JP" altLang="en-US" sz="1600" dirty="0" smtClean="0"/>
              <a:t>療養となる先発医薬品を選択しようとする患者への説明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ロ　</a:t>
            </a:r>
            <a:r>
              <a:rPr lang="ja-JP" altLang="en-US" sz="1600" dirty="0" smtClean="0"/>
              <a:t>供給</a:t>
            </a:r>
            <a:r>
              <a:rPr lang="ja-JP" altLang="en-US" sz="1600" dirty="0" smtClean="0"/>
              <a:t>不足による変更調剤の</a:t>
            </a:r>
            <a:r>
              <a:rPr lang="ja-JP" altLang="en-US" sz="1600" dirty="0" smtClean="0"/>
              <a:t>説明</a:t>
            </a:r>
            <a:endParaRPr kumimoji="1"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78" y="4066526"/>
            <a:ext cx="2127121" cy="238619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073278" y="5430644"/>
            <a:ext cx="889337" cy="4906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491695" y="5553307"/>
            <a:ext cx="478461" cy="3679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68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172" y="607580"/>
            <a:ext cx="9596429" cy="543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5221" y="810880"/>
            <a:ext cx="6696744" cy="478749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6808274" cy="341632"/>
          </a:xfrm>
        </p:spPr>
        <p:txBody>
          <a:bodyPr/>
          <a:lstStyle/>
          <a:p>
            <a:r>
              <a:rPr kumimoji="1" lang="en-US" altLang="ja-JP" sz="1800" dirty="0" smtClean="0"/>
              <a:t>RMP</a:t>
            </a:r>
            <a:r>
              <a:rPr kumimoji="1" lang="ja-JP" altLang="en-US" sz="1800" dirty="0" smtClean="0"/>
              <a:t>対象薬剤が入力されている場合の、</a:t>
            </a:r>
            <a:r>
              <a:rPr kumimoji="1" lang="en-US" altLang="ja-JP" sz="1800" dirty="0" smtClean="0"/>
              <a:t>RMP</a:t>
            </a:r>
            <a:r>
              <a:rPr kumimoji="1" lang="ja-JP" altLang="en-US" sz="1800" dirty="0" smtClean="0"/>
              <a:t>資材へのリンクイメージ</a:t>
            </a:r>
            <a:endParaRPr kumimoji="1" lang="ja-JP" altLang="en-US" sz="1800" dirty="0"/>
          </a:p>
        </p:txBody>
      </p:sp>
      <p:sp>
        <p:nvSpPr>
          <p:cNvPr id="21" name="下矢印 20"/>
          <p:cNvSpPr/>
          <p:nvPr/>
        </p:nvSpPr>
        <p:spPr>
          <a:xfrm rot="16200000">
            <a:off x="4839242" y="3570984"/>
            <a:ext cx="463986" cy="540060"/>
          </a:xfrm>
          <a:prstGeom prst="downArrow">
            <a:avLst>
              <a:gd name="adj1" fmla="val 45621"/>
              <a:gd name="adj2" fmla="val 61347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798570" y="134487"/>
            <a:ext cx="341760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t>27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-1140643" y="3384223"/>
            <a:ext cx="961534" cy="4022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特定３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30064" y="5133036"/>
            <a:ext cx="3755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 smtClean="0"/>
              <a:t>【RMP】</a:t>
            </a:r>
            <a:endParaRPr lang="en-US" altLang="ja-JP" sz="1100" dirty="0"/>
          </a:p>
        </p:txBody>
      </p:sp>
      <p:sp>
        <p:nvSpPr>
          <p:cNvPr id="5" name="正方形/長方形 4"/>
          <p:cNvSpPr/>
          <p:nvPr/>
        </p:nvSpPr>
        <p:spPr>
          <a:xfrm>
            <a:off x="5030064" y="5350436"/>
            <a:ext cx="992579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altLang="ja-JP" sz="1100" dirty="0">
                <a:solidFill>
                  <a:prstClr val="black"/>
                </a:solidFill>
              </a:rPr>
              <a:t>RMP</a:t>
            </a:r>
            <a:r>
              <a:rPr lang="ja-JP" altLang="en-US" sz="1100" dirty="0" err="1">
                <a:solidFill>
                  <a:prstClr val="black"/>
                </a:solidFill>
              </a:rPr>
              <a:t>への</a:t>
            </a:r>
            <a:r>
              <a:rPr lang="ja-JP" altLang="en-US" sz="1100" dirty="0">
                <a:solidFill>
                  <a:prstClr val="black"/>
                </a:solidFill>
              </a:rPr>
              <a:t>リンク</a:t>
            </a:r>
          </a:p>
        </p:txBody>
      </p:sp>
      <p:sp>
        <p:nvSpPr>
          <p:cNvPr id="6" name="フローチャート: 処理 5"/>
          <p:cNvSpPr/>
          <p:nvPr/>
        </p:nvSpPr>
        <p:spPr>
          <a:xfrm>
            <a:off x="5030064" y="5133036"/>
            <a:ext cx="1139877" cy="465334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6564307" y="5148053"/>
            <a:ext cx="4716626" cy="1051959"/>
          </a:xfrm>
          <a:prstGeom prst="wedgeRoundRectCallout">
            <a:avLst>
              <a:gd name="adj1" fmla="val -56407"/>
              <a:gd name="adj2" fmla="val -20251"/>
              <a:gd name="adj3" fmla="val 16667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</a:rPr>
              <a:t>・添付文書へのリンクの下あた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りに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RMP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資材へのリンク追加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r>
              <a:rPr lang="ja-JP" altLang="en-US" sz="1400" dirty="0">
                <a:solidFill>
                  <a:schemeClr val="tx1"/>
                </a:solidFill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</a:rPr>
              <a:t>もしくは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</a:rPr>
              <a:t>・</a:t>
            </a:r>
            <a:r>
              <a:rPr lang="en-US" altLang="ja-JP" sz="1400" dirty="0" smtClean="0">
                <a:solidFill>
                  <a:schemeClr val="tx1"/>
                </a:solidFill>
              </a:rPr>
              <a:t>RMP</a:t>
            </a:r>
            <a:r>
              <a:rPr lang="ja-JP" altLang="en-US" sz="1400" dirty="0">
                <a:solidFill>
                  <a:schemeClr val="tx1"/>
                </a:solidFill>
              </a:rPr>
              <a:t>用</a:t>
            </a:r>
            <a:r>
              <a:rPr lang="ja-JP" altLang="en-US" sz="1400" dirty="0" smtClean="0">
                <a:solidFill>
                  <a:schemeClr val="tx1"/>
                </a:solidFill>
              </a:rPr>
              <a:t>の独立したウインドウでリンク追加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8" name="フローチャート: 処理 7"/>
          <p:cNvSpPr/>
          <p:nvPr/>
        </p:nvSpPr>
        <p:spPr>
          <a:xfrm>
            <a:off x="2696066" y="5703216"/>
            <a:ext cx="1489435" cy="75414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96066" y="5754198"/>
            <a:ext cx="3755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100" dirty="0" smtClean="0"/>
              <a:t>【RMP】</a:t>
            </a:r>
            <a:endParaRPr lang="en-US" altLang="ja-JP" sz="1100" dirty="0"/>
          </a:p>
        </p:txBody>
      </p:sp>
      <p:sp>
        <p:nvSpPr>
          <p:cNvPr id="23" name="正方形/長方形 22"/>
          <p:cNvSpPr/>
          <p:nvPr/>
        </p:nvSpPr>
        <p:spPr>
          <a:xfrm>
            <a:off x="2806909" y="6027155"/>
            <a:ext cx="992579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altLang="ja-JP" sz="1100" dirty="0">
                <a:solidFill>
                  <a:prstClr val="black"/>
                </a:solidFill>
              </a:rPr>
              <a:t>RMP</a:t>
            </a:r>
            <a:r>
              <a:rPr lang="ja-JP" altLang="en-US" sz="1100" dirty="0" err="1">
                <a:solidFill>
                  <a:prstClr val="black"/>
                </a:solidFill>
              </a:rPr>
              <a:t>への</a:t>
            </a:r>
            <a:r>
              <a:rPr lang="ja-JP" altLang="en-US" sz="1100" dirty="0">
                <a:solidFill>
                  <a:prstClr val="black"/>
                </a:solidFill>
              </a:rPr>
              <a:t>リンク</a:t>
            </a:r>
          </a:p>
        </p:txBody>
      </p:sp>
      <p:sp>
        <p:nvSpPr>
          <p:cNvPr id="11" name="下矢印 10"/>
          <p:cNvSpPr/>
          <p:nvPr/>
        </p:nvSpPr>
        <p:spPr>
          <a:xfrm>
            <a:off x="3026113" y="5263841"/>
            <a:ext cx="414670" cy="334529"/>
          </a:xfrm>
          <a:prstGeom prst="downArrow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2442892" y="2001736"/>
            <a:ext cx="6734562" cy="1051959"/>
          </a:xfrm>
          <a:prstGeom prst="wedgeRoundRectCallout">
            <a:avLst>
              <a:gd name="adj1" fmla="val -33710"/>
              <a:gd name="adj2" fmla="val 62432"/>
              <a:gd name="adj3" fmla="val 16667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</a:rPr>
              <a:t>RMP</a:t>
            </a:r>
            <a:r>
              <a:rPr lang="ja-JP" altLang="en-US" sz="1400" dirty="0" smtClean="0">
                <a:solidFill>
                  <a:schemeClr val="tx1"/>
                </a:solidFill>
              </a:rPr>
              <a:t>対象薬剤は、明細画面の薬剤名の前に</a:t>
            </a:r>
            <a:r>
              <a:rPr lang="en-US" altLang="ja-JP" sz="1400" dirty="0" smtClean="0">
                <a:solidFill>
                  <a:schemeClr val="tx1"/>
                </a:solidFill>
              </a:rPr>
              <a:t>【R】</a:t>
            </a:r>
            <a:r>
              <a:rPr lang="ja-JP" altLang="en-US" sz="1400" dirty="0" smtClean="0">
                <a:solidFill>
                  <a:schemeClr val="tx1"/>
                </a:solidFill>
              </a:rPr>
              <a:t>を</a:t>
            </a:r>
            <a:r>
              <a:rPr lang="ja-JP" altLang="en-US" sz="1400" dirty="0" smtClean="0">
                <a:solidFill>
                  <a:schemeClr val="tx1"/>
                </a:solidFill>
              </a:rPr>
              <a:t>表示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　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※【R】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表示はできれば初回だけ</a:t>
            </a:r>
            <a:endParaRPr lang="en-US" altLang="ja-JP" sz="1400" b="1" dirty="0" smtClean="0">
              <a:solidFill>
                <a:srgbClr val="FF0000"/>
              </a:solidFill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</a:rPr>
              <a:t>＜例＞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</a:rPr>
              <a:t>・ハイリスク薬の場合　</a:t>
            </a:r>
            <a:r>
              <a:rPr lang="en-US" altLang="ja-JP" sz="1400" dirty="0" smtClean="0">
                <a:solidFill>
                  <a:schemeClr val="tx1"/>
                </a:solidFill>
              </a:rPr>
              <a:t>【H】【R】【15mg】</a:t>
            </a:r>
            <a:r>
              <a:rPr lang="ja-JP" altLang="en-US" sz="1400" dirty="0" smtClean="0">
                <a:solidFill>
                  <a:schemeClr val="tx1"/>
                </a:solidFill>
              </a:rPr>
              <a:t>ピオグリタゾン錠</a:t>
            </a:r>
            <a:r>
              <a:rPr lang="en-US" altLang="ja-JP" sz="1400" dirty="0" smtClean="0">
                <a:solidFill>
                  <a:schemeClr val="tx1"/>
                </a:solidFill>
              </a:rPr>
              <a:t>15mg</a:t>
            </a:r>
          </a:p>
          <a:p>
            <a:r>
              <a:rPr lang="ja-JP" altLang="en-US" sz="1400" dirty="0" smtClean="0">
                <a:solidFill>
                  <a:schemeClr val="tx1"/>
                </a:solidFill>
              </a:rPr>
              <a:t>・ハイリスク薬以外　　</a:t>
            </a:r>
            <a:r>
              <a:rPr lang="en-US" altLang="ja-JP" sz="1400" dirty="0" smtClean="0">
                <a:solidFill>
                  <a:schemeClr val="tx1"/>
                </a:solidFill>
              </a:rPr>
              <a:t>【R】【5mg】</a:t>
            </a:r>
            <a:r>
              <a:rPr lang="ja-JP" altLang="en-US" sz="1400" dirty="0" smtClean="0">
                <a:solidFill>
                  <a:schemeClr val="tx1"/>
                </a:solidFill>
              </a:rPr>
              <a:t>アムロジピン錠</a:t>
            </a:r>
            <a:r>
              <a:rPr lang="en-US" altLang="ja-JP" sz="1400" dirty="0" smtClean="0">
                <a:solidFill>
                  <a:schemeClr val="tx1"/>
                </a:solidFill>
              </a:rPr>
              <a:t>5mg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85501" y="6334111"/>
            <a:ext cx="787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1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リンク先の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RMP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資材は、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印刷できることが必要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なため、それが可能な形式で掲載</a:t>
            </a:r>
          </a:p>
        </p:txBody>
      </p:sp>
    </p:spTree>
    <p:extLst>
      <p:ext uri="{BB962C8B-B14F-4D97-AF65-F5344CB8AC3E}">
        <p14:creationId xmlns:p14="http://schemas.microsoft.com/office/powerpoint/2010/main" val="39173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 r="6036" b="6250"/>
          <a:stretch>
            <a:fillRect/>
          </a:stretch>
        </p:blipFill>
        <p:spPr bwMode="auto">
          <a:xfrm>
            <a:off x="1271183" y="800708"/>
            <a:ext cx="9906000" cy="555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1695" y="110120"/>
            <a:ext cx="2783134" cy="341632"/>
          </a:xfrm>
        </p:spPr>
        <p:txBody>
          <a:bodyPr/>
          <a:lstStyle/>
          <a:p>
            <a:r>
              <a:rPr kumimoji="1" lang="ja-JP" altLang="en-US" sz="1800" dirty="0" smtClean="0"/>
              <a:t>安全性情報の画面イメージ</a:t>
            </a:r>
            <a:endParaRPr kumimoji="1" lang="ja-JP" altLang="en-US" sz="18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 flipH="1">
            <a:off x="12688332" y="1494980"/>
            <a:ext cx="720725" cy="215900"/>
          </a:xfrm>
          <a:prstGeom prst="rect">
            <a:avLst/>
          </a:prstGeom>
          <a:noFill/>
          <a:ln w="50800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3048695" y="2341856"/>
            <a:ext cx="1081088" cy="504825"/>
          </a:xfrm>
          <a:prstGeom prst="wedgeRectCallout">
            <a:avLst>
              <a:gd name="adj1" fmla="val -32972"/>
              <a:gd name="adj2" fmla="val -87796"/>
            </a:avLst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000" dirty="0">
                <a:latin typeface="+mn-ea"/>
              </a:rPr>
              <a:t>クリック</a:t>
            </a:r>
          </a:p>
        </p:txBody>
      </p:sp>
      <p:sp>
        <p:nvSpPr>
          <p:cNvPr id="21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798570" y="134487"/>
            <a:ext cx="341760" cy="261610"/>
          </a:xfrm>
        </p:spPr>
        <p:txBody>
          <a:bodyPr wrap="none">
            <a:spAutoFit/>
          </a:bodyPr>
          <a:lstStyle>
            <a:lvl1pPr algn="ctr">
              <a:defRPr sz="1100" b="1">
                <a:solidFill>
                  <a:srgbClr val="0068B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ja-JP" dirty="0" smtClean="0"/>
              <a:t>11</a:t>
            </a:r>
            <a:endParaRPr lang="ja-JP" altLang="en-US" dirty="0"/>
          </a:p>
        </p:txBody>
      </p:sp>
      <p:sp>
        <p:nvSpPr>
          <p:cNvPr id="23" name="フローチャート: 処理 22"/>
          <p:cNvSpPr/>
          <p:nvPr/>
        </p:nvSpPr>
        <p:spPr bwMode="auto">
          <a:xfrm>
            <a:off x="7328019" y="62960"/>
            <a:ext cx="1188132" cy="40466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latin typeface="+mj-ea"/>
                <a:ea typeface="+mj-ea"/>
              </a:rPr>
              <a:t>プロフ</a:t>
            </a:r>
            <a:r>
              <a:rPr lang="en-US" altLang="ja-JP" sz="2000" dirty="0">
                <a:latin typeface="+mj-ea"/>
                <a:ea typeface="+mj-ea"/>
              </a:rPr>
              <a:t>(X)</a:t>
            </a:r>
            <a:endParaRPr lang="ja-JP" altLang="en-US" sz="2000" dirty="0">
              <a:latin typeface="+mj-ea"/>
              <a:ea typeface="+mj-ea"/>
            </a:endParaRPr>
          </a:p>
        </p:txBody>
      </p:sp>
      <p:sp>
        <p:nvSpPr>
          <p:cNvPr id="3" name="フローチャート: 処理 2"/>
          <p:cNvSpPr/>
          <p:nvPr/>
        </p:nvSpPr>
        <p:spPr>
          <a:xfrm>
            <a:off x="9197162" y="1531086"/>
            <a:ext cx="893137" cy="413293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安全性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フローチャート: 処理 3"/>
          <p:cNvSpPr/>
          <p:nvPr/>
        </p:nvSpPr>
        <p:spPr>
          <a:xfrm>
            <a:off x="4316581" y="2131139"/>
            <a:ext cx="5252721" cy="293458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・医薬品・医療機器等安全性情報</a:t>
            </a:r>
            <a:r>
              <a:rPr lang="en-US" altLang="ja-JP" dirty="0" smtClean="0">
                <a:solidFill>
                  <a:schemeClr val="tx1"/>
                </a:solidFill>
              </a:rPr>
              <a:t>No.407</a:t>
            </a: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　アセタゾラミド　</a:t>
            </a:r>
            <a:r>
              <a:rPr kumimoji="1" lang="en-US" altLang="ja-JP" dirty="0" smtClean="0">
                <a:solidFill>
                  <a:schemeClr val="tx1"/>
                </a:solidFill>
              </a:rPr>
              <a:t>R</a:t>
            </a:r>
            <a:r>
              <a:rPr lang="en-US" altLang="ja-JP" dirty="0" smtClean="0">
                <a:solidFill>
                  <a:schemeClr val="tx1"/>
                </a:solidFill>
              </a:rPr>
              <a:t>6.2.</a:t>
            </a:r>
            <a:r>
              <a:rPr lang="ja-JP" altLang="en-US" dirty="0" smtClean="0">
                <a:solidFill>
                  <a:schemeClr val="tx1"/>
                </a:solidFill>
              </a:rPr>
              <a:t>○～</a:t>
            </a:r>
            <a:r>
              <a:rPr lang="en-US" altLang="ja-JP" dirty="0" smtClean="0">
                <a:solidFill>
                  <a:schemeClr val="tx1"/>
                </a:solidFill>
              </a:rPr>
              <a:t>R6.</a:t>
            </a:r>
            <a:r>
              <a:rPr lang="ja-JP" altLang="en-US" dirty="0" smtClean="0">
                <a:solidFill>
                  <a:schemeClr val="tx1"/>
                </a:solidFill>
              </a:rPr>
              <a:t>〇</a:t>
            </a:r>
            <a:r>
              <a:rPr lang="en-US" altLang="ja-JP" dirty="0" smtClean="0">
                <a:solidFill>
                  <a:schemeClr val="tx1"/>
                </a:solidFill>
              </a:rPr>
              <a:t>.</a:t>
            </a:r>
            <a:r>
              <a:rPr lang="ja-JP" altLang="en-US" dirty="0" smtClean="0">
                <a:solidFill>
                  <a:schemeClr val="tx1"/>
                </a:solidFill>
              </a:rPr>
              <a:t>〇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　　</a:t>
            </a:r>
            <a:r>
              <a:rPr kumimoji="1" lang="ja-JP" altLang="en-US" dirty="0" smtClean="0">
                <a:solidFill>
                  <a:srgbClr val="0000FF"/>
                </a:solidFill>
              </a:rPr>
              <a:t>情報へのリンク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endParaRPr lang="en-US" altLang="ja-JP" dirty="0" smtClean="0">
              <a:solidFill>
                <a:srgbClr val="0000FF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・医薬品・医療機器等安全性情報</a:t>
            </a:r>
            <a:r>
              <a:rPr lang="en-US" altLang="ja-JP" dirty="0" smtClean="0">
                <a:solidFill>
                  <a:schemeClr val="tx1"/>
                </a:solidFill>
              </a:rPr>
              <a:t>No.</a:t>
            </a:r>
            <a:r>
              <a:rPr lang="ja-JP" altLang="en-US" dirty="0" smtClean="0">
                <a:solidFill>
                  <a:schemeClr val="tx1"/>
                </a:solidFill>
              </a:rPr>
              <a:t>●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△△△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R6.1.</a:t>
            </a:r>
            <a:r>
              <a:rPr lang="ja-JP" altLang="en-US" dirty="0" smtClean="0">
                <a:solidFill>
                  <a:schemeClr val="tx1"/>
                </a:solidFill>
              </a:rPr>
              <a:t>○～</a:t>
            </a:r>
            <a:r>
              <a:rPr lang="en-US" altLang="ja-JP" dirty="0" smtClean="0">
                <a:solidFill>
                  <a:schemeClr val="tx1"/>
                </a:solidFill>
              </a:rPr>
              <a:t>R6.</a:t>
            </a:r>
            <a:r>
              <a:rPr lang="ja-JP" altLang="en-US" dirty="0" smtClean="0">
                <a:solidFill>
                  <a:schemeClr val="tx1"/>
                </a:solidFill>
              </a:rPr>
              <a:t>〇</a:t>
            </a:r>
            <a:r>
              <a:rPr lang="en-US" altLang="ja-JP" dirty="0" smtClean="0">
                <a:solidFill>
                  <a:schemeClr val="tx1"/>
                </a:solidFill>
              </a:rPr>
              <a:t>.</a:t>
            </a:r>
            <a:r>
              <a:rPr lang="ja-JP" altLang="en-US" dirty="0" smtClean="0">
                <a:solidFill>
                  <a:schemeClr val="tx1"/>
                </a:solidFill>
              </a:rPr>
              <a:t>〇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rgbClr val="0000FF"/>
                </a:solidFill>
              </a:rPr>
              <a:t>　　情報へのリンク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rgbClr val="0000FF"/>
              </a:solidFill>
            </a:endParaRPr>
          </a:p>
          <a:p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4316582" y="5231220"/>
            <a:ext cx="7403350" cy="776176"/>
          </a:xfrm>
          <a:prstGeom prst="wedgeRoundRectCallout">
            <a:avLst>
              <a:gd name="adj1" fmla="val -35184"/>
              <a:gd name="adj2" fmla="val -86004"/>
              <a:gd name="adj3" fmla="val 16667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情報の発出～一定期間（</a:t>
            </a:r>
            <a:r>
              <a:rPr lang="en-US" altLang="ja-JP" sz="1400" dirty="0" smtClean="0">
                <a:solidFill>
                  <a:schemeClr val="tx1"/>
                </a:solidFill>
              </a:rPr>
              <a:t>3</a:t>
            </a:r>
            <a:r>
              <a:rPr lang="ja-JP" altLang="en-US" sz="1400" dirty="0" smtClean="0">
                <a:solidFill>
                  <a:schemeClr val="tx1"/>
                </a:solidFill>
              </a:rPr>
              <a:t>ヶ月くらい？）にある対象薬剤一覧が表示され、情報詳細へリンク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もしくは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添付文書リンクと同じ画面上にリンク表示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93" y="1095588"/>
            <a:ext cx="3708591" cy="457858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0090299" y="1949006"/>
            <a:ext cx="985483" cy="403069"/>
          </a:xfrm>
          <a:prstGeom prst="wedgeRectCallout">
            <a:avLst>
              <a:gd name="adj1" fmla="val -76609"/>
              <a:gd name="adj2" fmla="val -56457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クリック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8585674" y="1794689"/>
            <a:ext cx="451998" cy="745037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吹き出し 24"/>
          <p:cNvSpPr/>
          <p:nvPr/>
        </p:nvSpPr>
        <p:spPr>
          <a:xfrm>
            <a:off x="6924475" y="583292"/>
            <a:ext cx="4993758" cy="512296"/>
          </a:xfrm>
          <a:prstGeom prst="wedgeRoundRectCallout">
            <a:avLst>
              <a:gd name="adj1" fmla="val 8038"/>
              <a:gd name="adj2" fmla="val 113241"/>
              <a:gd name="adj3" fmla="val 16667"/>
            </a:avLst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</a:rPr>
              <a:t>情報発出後一定期間内の対象薬剤が出ている場合に表示させる</a:t>
            </a:r>
            <a:endParaRPr lang="en-US" altLang="ja-JP" sz="1400" dirty="0" smtClean="0">
              <a:solidFill>
                <a:schemeClr val="tx1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4095968" y="3040912"/>
            <a:ext cx="561092" cy="1063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91695" y="5065310"/>
            <a:ext cx="3516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＜資料保管先＞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教育情報部</a:t>
            </a:r>
            <a:r>
              <a:rPr kumimoji="1" lang="en-US" altLang="ja-JP" sz="1000" dirty="0" smtClean="0"/>
              <a:t>E-classroom</a:t>
            </a:r>
            <a:r>
              <a:rPr kumimoji="1" lang="ja-JP" altLang="en-US" sz="1000" dirty="0" smtClean="0"/>
              <a:t>→保険薬局の適正運営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→</a:t>
            </a:r>
            <a:r>
              <a:rPr lang="ja-JP" altLang="en-US" sz="1000" dirty="0" smtClean="0">
                <a:effectLst/>
              </a:rPr>
              <a:t>医薬品・医療機器等安全性情報及び速報</a:t>
            </a:r>
            <a:endParaRPr kumimoji="1" lang="ja-JP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0152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04595\AppData\Roaming\PixelMetrics\CaptureWiz\LastCaptures\2017-07-19_16-54-21-4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50" y="784276"/>
            <a:ext cx="12183183" cy="5040560"/>
          </a:xfrm>
          <a:prstGeom prst="rect">
            <a:avLst/>
          </a:prstGeom>
          <a:noFill/>
        </p:spPr>
      </p:pic>
      <p:sp>
        <p:nvSpPr>
          <p:cNvPr id="123908" name="Rectangle 13"/>
          <p:cNvSpPr>
            <a:spLocks noChangeArrowheads="1"/>
          </p:cNvSpPr>
          <p:nvPr/>
        </p:nvSpPr>
        <p:spPr bwMode="auto">
          <a:xfrm>
            <a:off x="9430271" y="1243070"/>
            <a:ext cx="768349" cy="369332"/>
          </a:xfrm>
          <a:prstGeom prst="rect">
            <a:avLst/>
          </a:prstGeom>
          <a:noFill/>
          <a:ln w="57150">
            <a:solidFill>
              <a:srgbClr val="F52D2D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23909" name="Line 14"/>
          <p:cNvSpPr>
            <a:spLocks noChangeShapeType="1"/>
          </p:cNvSpPr>
          <p:nvPr/>
        </p:nvSpPr>
        <p:spPr bwMode="auto">
          <a:xfrm flipV="1">
            <a:off x="8840898" y="1138811"/>
            <a:ext cx="480483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123910" name="Text Box 15"/>
          <p:cNvSpPr txBox="1">
            <a:spLocks noChangeArrowheads="1"/>
          </p:cNvSpPr>
          <p:nvPr/>
        </p:nvSpPr>
        <p:spPr bwMode="auto">
          <a:xfrm>
            <a:off x="2363779" y="1782908"/>
            <a:ext cx="6170166" cy="26776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①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処方箋受付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【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患者さまの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同意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】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eiryo U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eiryo UI"/>
                <a:cs typeface="+mn-cs"/>
              </a:rPr>
              <a:t>服薬情報等提供料について患者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eiryo UI"/>
                <a:cs typeface="+mn-cs"/>
              </a:rPr>
              <a:t>さま等から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eiryo UI"/>
                <a:cs typeface="+mn-cs"/>
              </a:rPr>
              <a:t>同意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eiryo UI"/>
                <a:cs typeface="+mn-cs"/>
              </a:rPr>
              <a:t>を得たら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eiryo UI"/>
                <a:cs typeface="+mn-cs"/>
              </a:rPr>
              <a:t>、「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eiryo UI"/>
                <a:cs typeface="+mn-cs"/>
              </a:rPr>
              <a:t>承諾」にチェックをつける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eiryo U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eiryo UI"/>
              <a:cs typeface="+mn-cs"/>
            </a:endParaRPr>
          </a:p>
        </p:txBody>
      </p:sp>
      <p:pic>
        <p:nvPicPr>
          <p:cNvPr id="123912" name="Picture 16" descr="C:\Documents and Settings\01802\Application Data\PixelMetrics\CaptureWiz\LastCaptures\2011-10-28_14-31-55-4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7538" y="3737484"/>
            <a:ext cx="224578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10544023" y="1675186"/>
            <a:ext cx="528000" cy="215444"/>
          </a:xfrm>
          <a:prstGeom prst="rect">
            <a:avLst/>
          </a:prstGeom>
          <a:solidFill>
            <a:srgbClr val="EFFDFF"/>
          </a:solidFill>
          <a:ln w="12700">
            <a:noFill/>
            <a:prstDash val="solid"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+mn-cs"/>
              </a:rPr>
              <a:t>64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ＭＳ ゴシック" pitchFamily="49" charset="-128"/>
                <a:ea typeface="ＭＳ ゴシック" pitchFamily="49" charset="-128"/>
                <a:cs typeface="+mn-cs"/>
              </a:rPr>
              <a:t>点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9424155" y="119270"/>
            <a:ext cx="1124579" cy="333375"/>
            <a:chOff x="5111" y="30"/>
            <a:chExt cx="618" cy="210"/>
          </a:xfrm>
        </p:grpSpPr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5111" y="30"/>
              <a:ext cx="618" cy="210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Meiryo UI"/>
                  <a:cs typeface="+mn-cs"/>
                </a:rPr>
                <a:t>Lesson11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Meiryo UI"/>
                <a:cs typeface="+mn-cs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5519" y="39"/>
              <a:ext cx="10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endParaRPr>
            </a:p>
          </p:txBody>
        </p:sp>
      </p:grpSp>
      <p:sp>
        <p:nvSpPr>
          <p:cNvPr id="15" name="タイトル 9"/>
          <p:cNvSpPr txBox="1">
            <a:spLocks noGrp="1"/>
          </p:cNvSpPr>
          <p:nvPr>
            <p:ph type="title"/>
          </p:nvPr>
        </p:nvSpPr>
        <p:spPr>
          <a:xfrm>
            <a:off x="491695" y="110120"/>
            <a:ext cx="1800493" cy="3416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安全性情報関連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2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1800975" y="134487"/>
            <a:ext cx="336951" cy="261610"/>
          </a:xfr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AE17-F08A-4587-9BB5-4132BF363446}" type="slidenum">
              <a:rPr kumimoji="1" lang="en-US" altLang="ja-JP" sz="1100" b="1" i="0" u="none" strike="noStrike" kern="1200" cap="none" spc="0" normalizeH="0" baseline="0" noProof="0" smtClean="0">
                <a:ln>
                  <a:noFill/>
                </a:ln>
                <a:solidFill>
                  <a:srgbClr val="0068B6"/>
                </a:solidFill>
                <a:effectLst/>
                <a:uLnTx/>
                <a:uFillTx/>
                <a:latin typeface="Century Gothic" panose="020B0502020202020204" pitchFamily="34" charset="0"/>
                <a:ea typeface="Meiryo UI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100" b="1" i="0" u="none" strike="noStrike" kern="1200" cap="none" spc="0" normalizeH="0" baseline="0" noProof="0" dirty="0" smtClean="0">
              <a:ln>
                <a:noFill/>
              </a:ln>
              <a:solidFill>
                <a:srgbClr val="0068B6"/>
              </a:solidFill>
              <a:effectLst/>
              <a:uLnTx/>
              <a:uFillTx/>
              <a:latin typeface="Century Gothic" panose="020B0502020202020204" pitchFamily="34" charset="0"/>
              <a:ea typeface="Meiryo UI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995684" y="4247524"/>
            <a:ext cx="2170912" cy="678639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この欄も不要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日本調剤カラー">
      <a:dk1>
        <a:sysClr val="windowText" lastClr="000000"/>
      </a:dk1>
      <a:lt1>
        <a:sysClr val="window" lastClr="FFFFFF"/>
      </a:lt1>
      <a:dk2>
        <a:srgbClr val="0068B6"/>
      </a:dk2>
      <a:lt2>
        <a:srgbClr val="E7EAE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3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日本調剤カラー">
      <a:dk1>
        <a:sysClr val="windowText" lastClr="000000"/>
      </a:dk1>
      <a:lt1>
        <a:sysClr val="window" lastClr="FFFFFF"/>
      </a:lt1>
      <a:dk2>
        <a:srgbClr val="0068B6"/>
      </a:dk2>
      <a:lt2>
        <a:srgbClr val="E7EAE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4C22F7E025C3B45BBB47039E3D9F6A9" ma:contentTypeVersion="3" ma:contentTypeDescription="新しいドキュメントを作成します。" ma:contentTypeScope="" ma:versionID="c82665468e6ecea17151c5a7eb090aa1">
  <xsd:schema xmlns:xsd="http://www.w3.org/2001/XMLSchema" xmlns:xs="http://www.w3.org/2001/XMLSchema" xmlns:p="http://schemas.microsoft.com/office/2006/metadata/properties" xmlns:ns2="9964c354-b095-4790-9f99-70c877b6556e" targetNamespace="http://schemas.microsoft.com/office/2006/metadata/properties" ma:root="true" ma:fieldsID="a9c1ecf7d0d7eefd7afba982dfdc448e" ns2:_="">
    <xsd:import namespace="9964c354-b095-4790-9f99-70c877b655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4c354-b095-4790-9f99-70c877b655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1BDBEA-1E53-4D62-BFA4-D470BDA2A2FC}"/>
</file>

<file path=customXml/itemProps2.xml><?xml version="1.0" encoding="utf-8"?>
<ds:datastoreItem xmlns:ds="http://schemas.openxmlformats.org/officeDocument/2006/customXml" ds:itemID="{63B2D1FE-3AEF-422B-A659-A8D968785B6B}"/>
</file>

<file path=customXml/itemProps3.xml><?xml version="1.0" encoding="utf-8"?>
<ds:datastoreItem xmlns:ds="http://schemas.openxmlformats.org/officeDocument/2006/customXml" ds:itemID="{B429D2A5-B622-4FB5-9CDF-EFD8B2E2747B}"/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1061</Words>
  <Application>Microsoft Office PowerPoint</Application>
  <PresentationFormat>ワイド画面</PresentationFormat>
  <Paragraphs>167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21" baseType="lpstr">
      <vt:lpstr>HGP創英角ｺﾞｼｯｸUB</vt:lpstr>
      <vt:lpstr>HG丸ｺﾞｼｯｸM-PRO</vt:lpstr>
      <vt:lpstr>Meiryo UI</vt:lpstr>
      <vt:lpstr>ＭＳ ゴシック</vt:lpstr>
      <vt:lpstr>游ゴシック</vt:lpstr>
      <vt:lpstr>Arial</vt:lpstr>
      <vt:lpstr>Century Gothic</vt:lpstr>
      <vt:lpstr>Impact</vt:lpstr>
      <vt:lpstr>Segoe UI</vt:lpstr>
      <vt:lpstr>Times New Roman</vt:lpstr>
      <vt:lpstr>Wingdings</vt:lpstr>
      <vt:lpstr>1_Office テーマ</vt:lpstr>
      <vt:lpstr>2_Office テーマ</vt:lpstr>
      <vt:lpstr>特定薬剤管理指導加算3</vt:lpstr>
      <vt:lpstr>特定薬剤管理指導加算3</vt:lpstr>
      <vt:lpstr>特定薬剤管理指導加算3</vt:lpstr>
      <vt:lpstr>特定薬剤管理指導加算3</vt:lpstr>
      <vt:lpstr>特定3に関するその他の検討事項</vt:lpstr>
      <vt:lpstr>RMP対象薬剤が入力されている場合の、RMP資材へのリンクイメージ</vt:lpstr>
      <vt:lpstr>安全性情報の画面イメージ</vt:lpstr>
      <vt:lpstr>安全性情報関連</vt:lpstr>
    </vt:vector>
  </TitlesOfParts>
  <Company>日本調剤株式会社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田井中</dc:creator>
  <cp:lastModifiedBy>田井中</cp:lastModifiedBy>
  <cp:revision>33</cp:revision>
  <dcterms:created xsi:type="dcterms:W3CDTF">2024-02-22T05:21:06Z</dcterms:created>
  <dcterms:modified xsi:type="dcterms:W3CDTF">2024-02-28T09:57:58Z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0x01010004C22F7E025C3B45BBB47039E3D9F6A9</vt:lpwstr>
  </property>
</Properties>
</file>