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3"/>
  </p:notesMasterIdLst>
  <p:sldIdLst>
    <p:sldId id="44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8B7"/>
    <a:srgbClr val="005DA2"/>
    <a:srgbClr val="0068B6"/>
    <a:srgbClr val="E7EAEF"/>
    <a:srgbClr val="DDF1FF"/>
    <a:srgbClr val="93A1B7"/>
    <a:srgbClr val="00A496"/>
    <a:srgbClr val="00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0" autoAdjust="0"/>
    <p:restoredTop sz="96766" autoAdjust="0"/>
  </p:normalViewPr>
  <p:slideViewPr>
    <p:cSldViewPr snapToGrid="0">
      <p:cViewPr>
        <p:scale>
          <a:sx n="150" d="100"/>
          <a:sy n="150" d="100"/>
        </p:scale>
        <p:origin x="-800" y="-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1B5EB-C615-407A-8CF0-DCA842771CE9}" type="datetimeFigureOut">
              <a:rPr kumimoji="1" lang="ja-JP" altLang="en-US" smtClean="0"/>
              <a:pPr/>
              <a:t>2024/2/21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B4096-D980-420C-8D10-697BD6BF8762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09736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xmlns="" id="{5A4D2FFF-F317-CE80-7838-49A8D7782CC3}"/>
              </a:ext>
            </a:extLst>
          </p:cNvPr>
          <p:cNvSpPr/>
          <p:nvPr userDrawn="1"/>
        </p:nvSpPr>
        <p:spPr>
          <a:xfrm>
            <a:off x="0" y="-1"/>
            <a:ext cx="552450" cy="1197769"/>
          </a:xfrm>
          <a:prstGeom prst="rect">
            <a:avLst/>
          </a:prstGeom>
          <a:solidFill>
            <a:srgbClr val="E7EA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8CB1F3B1-0836-D12C-42AA-C2B94BA20DFA}"/>
              </a:ext>
            </a:extLst>
          </p:cNvPr>
          <p:cNvSpPr/>
          <p:nvPr userDrawn="1"/>
        </p:nvSpPr>
        <p:spPr>
          <a:xfrm>
            <a:off x="0" y="1156854"/>
            <a:ext cx="12192000" cy="5701145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xmlns="" id="{548680AF-8508-0967-7E67-C7B1B5748CE8}"/>
              </a:ext>
            </a:extLst>
          </p:cNvPr>
          <p:cNvSpPr/>
          <p:nvPr userDrawn="1"/>
        </p:nvSpPr>
        <p:spPr>
          <a:xfrm>
            <a:off x="0" y="1156854"/>
            <a:ext cx="552450" cy="5686425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xmlns="" id="{0806DC52-11F3-9437-43B6-35BCB0756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917" y="1957105"/>
            <a:ext cx="6215163" cy="646331"/>
          </a:xfrm>
        </p:spPr>
        <p:txBody>
          <a:bodyPr wrap="none" anchor="t">
            <a:spAutoFit/>
          </a:bodyPr>
          <a:lstStyle>
            <a:lvl1pPr>
              <a:defRPr sz="40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26849" y="291043"/>
            <a:ext cx="1912258" cy="574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7049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グレーベース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A815BA42-861F-F8CF-6082-49146DE2E5BF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xmlns="" id="{FC10BC01-6F2E-9187-A924-F33F6F6945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3664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ブルーベース">
    <p:bg>
      <p:bgPr>
        <a:solidFill>
          <a:srgbClr val="0068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3A4D4BC3-756A-D3A2-BA21-61F3565377A1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図 11" descr="ロゴ&#10;&#10;自動的に生成された説明">
            <a:extLst>
              <a:ext uri="{FF2B5EF4-FFF2-40B4-BE49-F238E27FC236}">
                <a16:creationId xmlns:a16="http://schemas.microsoft.com/office/drawing/2014/main" xmlns="" id="{2AF5A714-4C67-22B3-7A4F-F8D8EBB2AE3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58554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556264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xmlns="" id="{B18B3506-A147-9FB0-B7BF-08F29F86FF9E}"/>
              </a:ext>
            </a:extLst>
          </p:cNvPr>
          <p:cNvSpPr/>
          <p:nvPr userDrawn="1"/>
        </p:nvSpPr>
        <p:spPr>
          <a:xfrm>
            <a:off x="1819274" y="0"/>
            <a:ext cx="10372725" cy="38004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89C98559-8554-BEA4-3986-0974EF46F4B5}"/>
              </a:ext>
            </a:extLst>
          </p:cNvPr>
          <p:cNvSpPr/>
          <p:nvPr userDrawn="1"/>
        </p:nvSpPr>
        <p:spPr>
          <a:xfrm>
            <a:off x="1" y="0"/>
            <a:ext cx="1819273" cy="6858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xmlns="" id="{D9DE6146-5B26-A57C-EE37-4CC4848D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4328" y="3123853"/>
            <a:ext cx="5011308" cy="535531"/>
          </a:xfrm>
        </p:spPr>
        <p:txBody>
          <a:bodyPr wrap="none" anchor="b">
            <a:spAutoFit/>
          </a:bodyPr>
          <a:lstStyle>
            <a:lvl1pPr>
              <a:defRPr sz="32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xmlns="" id="{7DD60BFC-3108-0E8F-6A1B-F025CC6C8193}"/>
              </a:ext>
            </a:extLst>
          </p:cNvPr>
          <p:cNvSpPr/>
          <p:nvPr userDrawn="1"/>
        </p:nvSpPr>
        <p:spPr>
          <a:xfrm>
            <a:off x="0" y="3800475"/>
            <a:ext cx="1819273" cy="3057525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86662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xmlns="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7306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上部タイトル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xmlns="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2125" y="900388"/>
            <a:ext cx="11207750" cy="80777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91D8D506-C6A3-83A5-3056-8BAC77477669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xmlns="" id="{A3054CB6-780C-E8AF-9664-F32994F3C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sp>
        <p:nvSpPr>
          <p:cNvPr id="11" name="テキスト プレースホルダー 10"/>
          <p:cNvSpPr>
            <a:spLocks noGrp="1"/>
          </p:cNvSpPr>
          <p:nvPr>
            <p:ph type="body" sz="quarter" idx="17"/>
          </p:nvPr>
        </p:nvSpPr>
        <p:spPr>
          <a:xfrm>
            <a:off x="491695" y="1957388"/>
            <a:ext cx="11208180" cy="442512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xmlns="" val="3639273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白ベース（上部タイトル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xmlns="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2125" y="900388"/>
            <a:ext cx="11207750" cy="80777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None/>
              <a:defRPr sz="28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73BFFFDA-4559-C86B-840B-F7B4591028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92125" y="2010335"/>
            <a:ext cx="5459412" cy="4226953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n"/>
              <a:defRPr sz="2000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5" name="コンテンツ プレースホルダー 3">
            <a:extLst>
              <a:ext uri="{FF2B5EF4-FFF2-40B4-BE49-F238E27FC236}">
                <a16:creationId xmlns:a16="http://schemas.microsoft.com/office/drawing/2014/main" xmlns="" id="{25C9BD88-41DF-04FD-F9E6-A128C61DF4FA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240463" y="2010335"/>
            <a:ext cx="5459412" cy="4226953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n"/>
              <a:defRPr sz="2000" b="1">
                <a:solidFill>
                  <a:srgbClr val="0068B7"/>
                </a:solidFill>
              </a:defRPr>
            </a:lvl1pPr>
          </a:lstStyle>
          <a:p>
            <a:pPr lvl="0"/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91D8D506-C6A3-83A5-3056-8BAC77477669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xmlns="" id="{A3054CB6-780C-E8AF-9664-F32994F3C5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45578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左オブジェクト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xmlns="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50311" y="981075"/>
            <a:ext cx="5649564" cy="525621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24" name="コンテンツ プレースホルダー 23">
            <a:extLst>
              <a:ext uri="{FF2B5EF4-FFF2-40B4-BE49-F238E27FC236}">
                <a16:creationId xmlns:a16="http://schemas.microsoft.com/office/drawing/2014/main" xmlns="" id="{360D644E-30D3-53BB-DE06-BF62CDA8A4F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1695" y="981075"/>
            <a:ext cx="5256213" cy="5256213"/>
          </a:xfrm>
        </p:spPr>
        <p:txBody>
          <a:bodyPr>
            <a:normAutofit/>
          </a:bodyPr>
          <a:lstStyle>
            <a:lvl1pPr marL="268288" indent="-268288"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7A312FAA-D76E-6266-0189-4977F6136995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図 13" descr="ロゴ&#10;&#10;自動的に生成された説明">
            <a:extLst>
              <a:ext uri="{FF2B5EF4-FFF2-40B4-BE49-F238E27FC236}">
                <a16:creationId xmlns:a16="http://schemas.microsoft.com/office/drawing/2014/main" xmlns="" id="{9FBB1836-C023-4EA0-1C92-13C2F6906C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564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ベース（右画像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xmlns="" id="{E674715A-4093-743A-9EE8-48C6919CCA4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1695" y="981075"/>
            <a:ext cx="5649564" cy="5256213"/>
          </a:xfrm>
        </p:spPr>
        <p:txBody>
          <a:bodyPr/>
          <a:lstStyle>
            <a:lvl1pPr marL="342900" indent="-342900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n"/>
              <a:defRPr sz="2400" b="1">
                <a:solidFill>
                  <a:srgbClr val="0068B7"/>
                </a:solidFill>
              </a:defRPr>
            </a:lvl1pPr>
            <a:lvl2pPr marL="625475" indent="-269875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l"/>
              <a:tabLst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93763" indent="-268288">
              <a:lnSpc>
                <a:spcPct val="120000"/>
              </a:lnSpc>
              <a:spcBef>
                <a:spcPts val="0"/>
              </a:spcBef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3" name="図プレースホルダー 12">
            <a:extLst>
              <a:ext uri="{FF2B5EF4-FFF2-40B4-BE49-F238E27FC236}">
                <a16:creationId xmlns:a16="http://schemas.microsoft.com/office/drawing/2014/main" xmlns="" id="{CB5CBCE0-AFE1-FCD2-120E-CD1248737686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443663" y="661988"/>
            <a:ext cx="5748337" cy="5903912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C85B7C9D-8FA6-778F-1CEE-484DB295EAB3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5" name="図 14" descr="ロゴ&#10;&#10;自動的に生成された説明">
            <a:extLst>
              <a:ext uri="{FF2B5EF4-FFF2-40B4-BE49-F238E27FC236}">
                <a16:creationId xmlns:a16="http://schemas.microsoft.com/office/drawing/2014/main" xmlns="" id="{ACE2FB36-CE16-1708-25B3-FB84887494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59924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xmlns="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2381" y="714925"/>
            <a:ext cx="8227238" cy="566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3190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白ベース（白紙）">
    <p:bg>
      <p:bgPr>
        <a:solidFill>
          <a:srgbClr val="E7EA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xmlns="" id="{51745A11-0BDE-7044-22A9-8C109C8FBD38}"/>
              </a:ext>
            </a:extLst>
          </p:cNvPr>
          <p:cNvSpPr/>
          <p:nvPr userDrawn="1"/>
        </p:nvSpPr>
        <p:spPr>
          <a:xfrm>
            <a:off x="0" y="-1"/>
            <a:ext cx="12192000" cy="537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1695" y="120892"/>
            <a:ext cx="2920992" cy="320088"/>
          </a:xfrm>
        </p:spPr>
        <p:txBody>
          <a:bodyPr wrap="none">
            <a:spAutoFit/>
          </a:bodyPr>
          <a:lstStyle>
            <a:lvl1pPr>
              <a:defRPr sz="1600" b="1">
                <a:solidFill>
                  <a:srgbClr val="0068B6"/>
                </a:solidFill>
                <a:latin typeface="+mj-ea"/>
                <a:ea typeface="+mj-ea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xmlns="" id="{23762F80-142C-1145-767A-1CC725E4C0F1}"/>
              </a:ext>
            </a:extLst>
          </p:cNvPr>
          <p:cNvSpPr/>
          <p:nvPr userDrawn="1"/>
        </p:nvSpPr>
        <p:spPr>
          <a:xfrm>
            <a:off x="0" y="196759"/>
            <a:ext cx="396000" cy="144000"/>
          </a:xfrm>
          <a:prstGeom prst="rect">
            <a:avLst/>
          </a:prstGeom>
          <a:solidFill>
            <a:srgbClr val="0068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11800975" y="134487"/>
            <a:ext cx="336951" cy="261610"/>
          </a:xfrm>
        </p:spPr>
        <p:txBody>
          <a:bodyPr wrap="none">
            <a:spAutoFit/>
          </a:bodyPr>
          <a:lstStyle>
            <a:lvl1pPr algn="ctr">
              <a:defRPr sz="1100" b="1">
                <a:solidFill>
                  <a:srgbClr val="0068B6"/>
                </a:solidFill>
                <a:latin typeface="Century Gothic" panose="020B0502020202020204" pitchFamily="34" charset="0"/>
              </a:defRPr>
            </a:lvl1pPr>
          </a:lstStyle>
          <a:p>
            <a:fld id="{80B64CE2-ED16-4095-A19F-20040812BE60}" type="slidenum">
              <a:rPr lang="ja-JP" altLang="en-US" smtClean="0"/>
              <a:pPr/>
              <a:t>&lt;#&gt;</a:t>
            </a:fld>
            <a:endParaRPr lang="ja-JP" altLang="en-US" dirty="0"/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xmlns="" id="{B304EBAA-0D50-0E14-BBBD-AAB7F6480676}"/>
              </a:ext>
            </a:extLst>
          </p:cNvPr>
          <p:cNvCxnSpPr>
            <a:cxnSpLocks/>
          </p:cNvCxnSpPr>
          <p:nvPr userDrawn="1"/>
        </p:nvCxnSpPr>
        <p:spPr>
          <a:xfrm>
            <a:off x="11760445" y="160759"/>
            <a:ext cx="0" cy="216000"/>
          </a:xfrm>
          <a:prstGeom prst="line">
            <a:avLst/>
          </a:prstGeom>
          <a:ln w="12700">
            <a:solidFill>
              <a:srgbClr val="0068B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xmlns="" id="{15E8A5F8-EE3D-8209-CCB2-DC3BFEA76BF7}"/>
              </a:ext>
            </a:extLst>
          </p:cNvPr>
          <p:cNvSpPr/>
          <p:nvPr userDrawn="1"/>
        </p:nvSpPr>
        <p:spPr>
          <a:xfrm>
            <a:off x="0" y="662470"/>
            <a:ext cx="12192000" cy="59040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BCB6A6D1-77CB-926E-E39E-BBE979583202}"/>
              </a:ext>
            </a:extLst>
          </p:cNvPr>
          <p:cNvSpPr txBox="1"/>
          <p:nvPr userDrawn="1"/>
        </p:nvSpPr>
        <p:spPr>
          <a:xfrm>
            <a:off x="53346" y="6628488"/>
            <a:ext cx="2653290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altLang="ja-JP" sz="700" b="0" i="0" dirty="0">
                <a:solidFill>
                  <a:srgbClr val="93A1B7"/>
                </a:solidFill>
                <a:effectLst/>
                <a:latin typeface="Century Gothic" panose="020B0502020202020204" pitchFamily="34" charset="0"/>
              </a:rPr>
              <a:t>Copyright © NIHON CHOUZAI Co., Ltd. All rights reserved.</a:t>
            </a:r>
            <a:endParaRPr lang="ja-JP" altLang="en-US" sz="700" dirty="0">
              <a:solidFill>
                <a:srgbClr val="93A1B7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図 12" descr="ロゴ&#10;&#10;自動的に生成された説明">
            <a:extLst>
              <a:ext uri="{FF2B5EF4-FFF2-40B4-BE49-F238E27FC236}">
                <a16:creationId xmlns:a16="http://schemas.microsoft.com/office/drawing/2014/main" xmlns="" id="{604BA4A5-A836-C963-DE51-86CD6780F06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245" t="18322" r="4915" b="18504"/>
          <a:stretch/>
        </p:blipFill>
        <p:spPr>
          <a:xfrm>
            <a:off x="10715177" y="173823"/>
            <a:ext cx="932755" cy="198735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43000" y="898969"/>
            <a:ext cx="990600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769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4CE2-ED16-4095-A19F-20040812BE6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95636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65" r:id="rId3"/>
    <p:sldLayoutId id="2147483669" r:id="rId4"/>
    <p:sldLayoutId id="2147483670" r:id="rId5"/>
    <p:sldLayoutId id="2147483667" r:id="rId6"/>
    <p:sldLayoutId id="2147483668" r:id="rId7"/>
    <p:sldLayoutId id="2147483671" r:id="rId8"/>
    <p:sldLayoutId id="2147483672" r:id="rId9"/>
    <p:sldLayoutId id="2147483662" r:id="rId10"/>
    <p:sldLayoutId id="2147483666" r:id="rId11"/>
    <p:sldLayoutId id="2147483663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E91C7AF8-B196-7200-12B1-0E93DE72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695" y="123970"/>
            <a:ext cx="4921540" cy="313932"/>
          </a:xfrm>
        </p:spPr>
        <p:txBody>
          <a:bodyPr/>
          <a:lstStyle/>
          <a:p>
            <a:r>
              <a:rPr kumimoji="1" lang="en-US" altLang="ja-JP" dirty="0" smtClean="0"/>
              <a:t>R6</a:t>
            </a:r>
            <a:r>
              <a:rPr kumimoji="1" lang="ja-JP" altLang="en-US" dirty="0" smtClean="0"/>
              <a:t>報酬改定（調剤・介護）システム対応スケジュール案</a:t>
            </a:r>
            <a:endParaRPr kumimoji="1" lang="ja-JP" altLang="en-US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xmlns="" id="{B97A37CA-5F27-D85B-FB51-D10A675EA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64CE2-ED16-4095-A19F-20040812BE60}" type="slidenum">
              <a:rPr lang="ja-JP" altLang="en-US" smtClean="0"/>
              <a:pPr/>
              <a:t>0</a:t>
            </a:fld>
            <a:endParaRPr lang="ja-JP" altLang="en-US" dirty="0"/>
          </a:p>
        </p:txBody>
      </p:sp>
      <p:sp>
        <p:nvSpPr>
          <p:cNvPr id="8" name="テキスト ボックス 7"/>
          <p:cNvSpPr txBox="1">
            <a:spLocks noChangeArrowheads="1"/>
          </p:cNvSpPr>
          <p:nvPr/>
        </p:nvSpPr>
        <p:spPr bwMode="auto">
          <a:xfrm>
            <a:off x="53379" y="551005"/>
            <a:ext cx="12138621" cy="93256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solidFill>
                <a:srgbClr val="005DA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2/14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中医協の答申（点数入り短冊等）</a:t>
            </a:r>
            <a:endParaRPr lang="en-US" altLang="ja-JP" sz="16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2/21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 smtClean="0">
                <a:solidFill>
                  <a:srgbClr val="0068B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JAHIS</a:t>
            </a:r>
            <a:r>
              <a:rPr lang="ja-JP" altLang="en-US" sz="1600" b="1" dirty="0" smtClean="0">
                <a:solidFill>
                  <a:srgbClr val="0068B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調剤システム委員会</a:t>
            </a:r>
            <a:endParaRPr lang="en-US" altLang="ja-JP" sz="1600" b="1" dirty="0" smtClean="0">
              <a:solidFill>
                <a:srgbClr val="0068B7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2/22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薬剤本部・システム本部　キックオフミーティング（意識合わせ）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2/27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支払基金マスター仕様説明会（レセ電の記録条件仕様に関する先行情報公開）</a:t>
            </a:r>
            <a:endParaRPr lang="en-US" altLang="ja-JP" sz="16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2/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頃　要件定義暫定案作成（保険課に確認依頼）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⇒この案をベースに暫定設計開始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3/5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頃　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厚労省の告示</a:t>
            </a:r>
            <a:endParaRPr lang="en-US" altLang="ja-JP" sz="16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3/12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b="1" dirty="0" smtClean="0">
                <a:solidFill>
                  <a:srgbClr val="0068B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JAHIS</a:t>
            </a:r>
            <a:r>
              <a:rPr lang="ja-JP" altLang="en-US" sz="1600" b="1" dirty="0" smtClean="0">
                <a:solidFill>
                  <a:srgbClr val="0068B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調剤システム</a:t>
            </a:r>
            <a:r>
              <a:rPr lang="ja-JP" altLang="en-US" sz="1600" b="1" dirty="0" smtClean="0">
                <a:solidFill>
                  <a:srgbClr val="0068B7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委員会</a:t>
            </a:r>
            <a:endParaRPr lang="en-US" altLang="ja-JP" sz="1600" b="1" dirty="0" smtClean="0">
              <a:solidFill>
                <a:srgbClr val="0068B7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3/14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頃　要件定義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決定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案作成（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保険課に確認依頼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⇒暫定案からの変更点を設計に反映次第、開発に着手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3/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末頃　</a:t>
            </a:r>
            <a:r>
              <a:rPr lang="ja-JP" altLang="en-US" sz="16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厚労省よりレセプト記載要領の公開、疑義解釈通知第１弾？</a:t>
            </a:r>
            <a:endParaRPr lang="en-US" altLang="ja-JP" sz="16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4/</a:t>
            </a:r>
            <a:r>
              <a:rPr lang="ja-JP" altLang="en-US" sz="1600" b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後半～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5/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前半　調剤システム　統合テスト、ユーザー検証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en-US" altLang="ja-JP" sz="1600" b="1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600" b="1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下旬　調剤システム　リリース</a:t>
            </a:r>
            <a:endParaRPr lang="en-US" altLang="ja-JP" sz="1600" b="1" dirty="0" smtClean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前半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レセプトシステム　統合テスト、ユーザー検証</a:t>
            </a: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en-US" altLang="ja-JP" sz="1600" b="1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6/</a:t>
            </a:r>
            <a:r>
              <a:rPr lang="ja-JP" altLang="en-US" sz="1600" b="1" dirty="0" smtClean="0">
                <a:solidFill>
                  <a:schemeClr val="accent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下旬　レセプトシステム　リリース</a:t>
            </a:r>
            <a:endParaRPr lang="en-US" altLang="ja-JP" sz="1600" b="1" dirty="0" smtClean="0">
              <a:solidFill>
                <a:schemeClr val="accent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6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524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日本調剤カラー">
      <a:dk1>
        <a:sysClr val="windowText" lastClr="000000"/>
      </a:dk1>
      <a:lt1>
        <a:sysClr val="window" lastClr="FFFFFF"/>
      </a:lt1>
      <a:dk2>
        <a:srgbClr val="0068B6"/>
      </a:dk2>
      <a:lt2>
        <a:srgbClr val="E7EAE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3">
      <a:majorFont>
        <a:latin typeface="Segoe UI"/>
        <a:ea typeface="Meiryo UI"/>
        <a:cs typeface=""/>
      </a:majorFont>
      <a:minorFont>
        <a:latin typeface="Segoe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2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4C22F7E025C3B45BBB47039E3D9F6A9" ma:contentTypeVersion="0" ma:contentTypeDescription="新しいドキュメントを作成します。" ma:contentTypeScope="" ma:versionID="da5952bd87f3188173f518c3489fba6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889ecaaa051264ff38733239b31671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089A3AE-0813-4EE4-B45C-B22DA8A3B601}"/>
</file>

<file path=customXml/itemProps2.xml><?xml version="1.0" encoding="utf-8"?>
<ds:datastoreItem xmlns:ds="http://schemas.openxmlformats.org/officeDocument/2006/customXml" ds:itemID="{001B734C-75D2-42AB-B5BD-054F2A756E3F}"/>
</file>

<file path=customXml/itemProps3.xml><?xml version="1.0" encoding="utf-8"?>
<ds:datastoreItem xmlns:ds="http://schemas.openxmlformats.org/officeDocument/2006/customXml" ds:itemID="{886A3003-CE27-4AFB-AE33-340C9D010EB7}"/>
</file>

<file path=docProps/app.xml><?xml version="1.0" encoding="utf-8"?>
<Properties xmlns="http://schemas.openxmlformats.org/officeDocument/2006/extended-properties" xmlns:vt="http://schemas.openxmlformats.org/officeDocument/2006/docPropsVTypes">
  <TotalTime>14579</TotalTime>
  <Words>13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R6報酬改定（調剤・介護）システム対応スケジュール案</vt:lpstr>
    </vt:vector>
  </TitlesOfParts>
  <Company>日本調剤株式会社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福田 成太郎</dc:creator>
  <cp:lastModifiedBy>日本調剤株式会社</cp:lastModifiedBy>
  <cp:revision>557</cp:revision>
  <dcterms:created xsi:type="dcterms:W3CDTF">2022-05-10T08:56:08Z</dcterms:created>
  <dcterms:modified xsi:type="dcterms:W3CDTF">2024-02-21T10:09:36Z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0x01010004C22F7E025C3B45BBB47039E3D9F6A9</vt:lpwstr>
  </property>
</Properties>
</file>