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9"/>
  </p:notesMasterIdLst>
  <p:sldIdLst>
    <p:sldId id="271" r:id="rId3"/>
    <p:sldId id="275" r:id="rId4"/>
    <p:sldId id="272" r:id="rId5"/>
    <p:sldId id="264" r:id="rId6"/>
    <p:sldId id="268" r:id="rId7"/>
    <p:sldId id="258"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59" autoAdjust="0"/>
  </p:normalViewPr>
  <p:slideViewPr>
    <p:cSldViewPr snapToGrid="0">
      <p:cViewPr varScale="1">
        <p:scale>
          <a:sx n="61" d="100"/>
          <a:sy n="61" d="100"/>
        </p:scale>
        <p:origin x="7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704F4-5D61-43BD-94D2-DDF1411CF35A}"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F91F6-54E0-41E6-B698-512E51207CBF}" type="slidenum">
              <a:rPr kumimoji="1" lang="ja-JP" altLang="en-US" smtClean="0"/>
              <a:t>‹#›</a:t>
            </a:fld>
            <a:endParaRPr kumimoji="1" lang="ja-JP" altLang="en-US"/>
          </a:p>
        </p:txBody>
      </p:sp>
    </p:spTree>
    <p:extLst>
      <p:ext uri="{BB962C8B-B14F-4D97-AF65-F5344CB8AC3E}">
        <p14:creationId xmlns:p14="http://schemas.microsoft.com/office/powerpoint/2010/main" val="3574473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特定</a:t>
            </a:r>
            <a:r>
              <a:rPr kumimoji="1" lang="en-US" altLang="ja-JP" dirty="0" smtClean="0"/>
              <a:t>3</a:t>
            </a:r>
            <a:r>
              <a:rPr kumimoji="1" lang="ja-JP" altLang="en-US" dirty="0" smtClean="0"/>
              <a:t>の薬歴入力イメージ　その</a:t>
            </a:r>
            <a:r>
              <a:rPr kumimoji="1" lang="en-US" altLang="ja-JP" dirty="0" smtClean="0"/>
              <a:t>1</a:t>
            </a:r>
            <a:endParaRPr kumimoji="1" lang="ja-JP" altLang="en-US" dirty="0"/>
          </a:p>
        </p:txBody>
      </p:sp>
      <p:sp>
        <p:nvSpPr>
          <p:cNvPr id="4" name="スライド番号プレースホルダー 3"/>
          <p:cNvSpPr>
            <a:spLocks noGrp="1"/>
          </p:cNvSpPr>
          <p:nvPr>
            <p:ph type="sldNum" sz="quarter" idx="10"/>
          </p:nvPr>
        </p:nvSpPr>
        <p:spPr/>
        <p:txBody>
          <a:bodyPr/>
          <a:lstStyle/>
          <a:p>
            <a:fld id="{956F91F6-54E0-41E6-B698-512E51207CBF}" type="slidenum">
              <a:rPr kumimoji="1" lang="ja-JP" altLang="en-US" smtClean="0"/>
              <a:t>1</a:t>
            </a:fld>
            <a:endParaRPr kumimoji="1" lang="ja-JP" altLang="en-US"/>
          </a:p>
        </p:txBody>
      </p:sp>
    </p:spTree>
    <p:extLst>
      <p:ext uri="{BB962C8B-B14F-4D97-AF65-F5344CB8AC3E}">
        <p14:creationId xmlns:p14="http://schemas.microsoft.com/office/powerpoint/2010/main" val="415534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90478">
              <a:defRPr/>
            </a:pPr>
            <a:r>
              <a:rPr lang="ja-JP" altLang="en-US" sz="1300" dirty="0" smtClean="0"/>
              <a:t>明細画面に</a:t>
            </a:r>
            <a:r>
              <a:rPr lang="en-US" altLang="ja-JP" sz="1300" dirty="0" smtClean="0"/>
              <a:t>RMP</a:t>
            </a:r>
            <a:r>
              <a:rPr lang="ja-JP" altLang="en-US" sz="1300" dirty="0" smtClean="0"/>
              <a:t>マークがないと、どれが対象薬剤かわからない　がどこにいれるか（患者希望後発変更✔行も追加になるので、行の追加微妙？）</a:t>
            </a:r>
            <a:endParaRPr lang="en-US" altLang="ja-JP" sz="1300" dirty="0" smtClean="0"/>
          </a:p>
          <a:p>
            <a:pPr marL="0" marR="0" indent="0" algn="l" defTabSz="990478"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tx1"/>
              </a:solidFill>
              <a:effectLst/>
              <a:latin typeface="+mn-lt"/>
              <a:ea typeface="+mn-ea"/>
              <a:cs typeface="+mn-cs"/>
            </a:endParaRPr>
          </a:p>
          <a:p>
            <a:r>
              <a:rPr kumimoji="1" lang="en-US" altLang="ja-JP" sz="1400" kern="1200" dirty="0" smtClean="0">
                <a:solidFill>
                  <a:schemeClr val="tx1"/>
                </a:solidFill>
                <a:effectLst/>
                <a:latin typeface="+mn-lt"/>
                <a:ea typeface="+mn-ea"/>
                <a:cs typeface="+mn-cs"/>
              </a:rPr>
              <a:t>RMP</a:t>
            </a:r>
            <a:r>
              <a:rPr kumimoji="1" lang="ja-JP" altLang="en-US" sz="1400" kern="1200" dirty="0" smtClean="0">
                <a:solidFill>
                  <a:schemeClr val="tx1"/>
                </a:solidFill>
                <a:effectLst/>
                <a:latin typeface="+mn-lt"/>
                <a:ea typeface="+mn-ea"/>
                <a:cs typeface="+mn-cs"/>
              </a:rPr>
              <a:t>を表示</a:t>
            </a:r>
            <a:r>
              <a:rPr kumimoji="1" lang="ja-JP" altLang="ja-JP" sz="1400" kern="1200" dirty="0" smtClean="0">
                <a:solidFill>
                  <a:schemeClr val="tx1"/>
                </a:solidFill>
                <a:effectLst/>
                <a:latin typeface="+mn-lt"/>
                <a:ea typeface="+mn-ea"/>
                <a:cs typeface="+mn-cs"/>
              </a:rPr>
              <a:t>させるためのマスタを用意する必要</a:t>
            </a:r>
            <a:r>
              <a:rPr kumimoji="1" lang="ja-JP" altLang="en-US" sz="1400" kern="1200" dirty="0" smtClean="0">
                <a:solidFill>
                  <a:schemeClr val="tx1"/>
                </a:solidFill>
                <a:effectLst/>
                <a:latin typeface="+mn-lt"/>
                <a:ea typeface="+mn-ea"/>
                <a:cs typeface="+mn-cs"/>
              </a:rPr>
              <a:t>あり（</a:t>
            </a:r>
            <a:r>
              <a:rPr kumimoji="1" lang="ja-JP" altLang="ja-JP" sz="1200" kern="1200" dirty="0" smtClean="0">
                <a:solidFill>
                  <a:schemeClr val="tx1"/>
                </a:solidFill>
                <a:effectLst/>
                <a:latin typeface="+mn-lt"/>
                <a:ea typeface="+mn-ea"/>
                <a:cs typeface="+mn-cs"/>
              </a:rPr>
              <a:t>自前で用意する場合は管理が大変になるので、パレッセなどに依頼</a:t>
            </a:r>
            <a:r>
              <a:rPr kumimoji="1" lang="ja-JP" altLang="en-US" sz="12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a:t>
            </a:r>
            <a:endParaRPr kumimoji="1" lang="ja-JP" altLang="en-US" sz="1400" dirty="0" smtClean="0"/>
          </a:p>
          <a:p>
            <a:pPr defTabSz="990478">
              <a:defRPr/>
            </a:pPr>
            <a:endParaRPr lang="en-US" altLang="ja-JP" sz="1300" dirty="0" smtClean="0"/>
          </a:p>
          <a:p>
            <a:pPr defTabSz="990478">
              <a:defRPr/>
            </a:pPr>
            <a:endParaRPr lang="ja-JP" altLang="en-US" sz="1300"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281FA-3B72-4DDE-AEFD-80FE229668A1}" type="slidenum">
              <a:rPr kumimoji="1" lang="en-US" altLang="ja-JP"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313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情報へのリンク</a:t>
            </a:r>
            <a:endParaRPr kumimoji="1" lang="en-US" altLang="ja-JP" dirty="0" smtClean="0"/>
          </a:p>
          <a:p>
            <a:r>
              <a:rPr kumimoji="1" lang="ja-JP" altLang="en-US" dirty="0" smtClean="0"/>
              <a:t>口頭で直接伝えるので、患者さま向けの資料ではなく、薬剤師用のイメージでよいか？</a:t>
            </a:r>
            <a:endParaRPr kumimoji="1" lang="en-US" altLang="ja-JP" dirty="0" smtClean="0"/>
          </a:p>
          <a:p>
            <a:r>
              <a:rPr kumimoji="1" lang="ja-JP" altLang="en-US" dirty="0" smtClean="0"/>
              <a:t>（患者さま向けのものだと、薬局名や連絡先が現在のフォーマットには入っている）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77B4096-D980-420C-8D10-697BD6BF8762}" type="slidenum">
              <a:rPr kumimoji="1" lang="ja-JP" altLang="en-US" smtClean="0"/>
              <a:t>5</a:t>
            </a:fld>
            <a:endParaRPr kumimoji="1" lang="ja-JP" altLang="en-US"/>
          </a:p>
        </p:txBody>
      </p:sp>
    </p:spTree>
    <p:extLst>
      <p:ext uri="{BB962C8B-B14F-4D97-AF65-F5344CB8AC3E}">
        <p14:creationId xmlns:p14="http://schemas.microsoft.com/office/powerpoint/2010/main" val="70385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DC6CD-9DC2-4CCD-BF1E-71148DB4176A}" type="slidenum">
              <a:rPr kumimoji="1" lang="en-US" altLang="ja-JP"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endParaRPr>
          </a:p>
        </p:txBody>
      </p:sp>
      <p:sp>
        <p:nvSpPr>
          <p:cNvPr id="274435" name="Rectangle 2"/>
          <p:cNvSpPr>
            <a:spLocks noGrp="1" noRot="1" noChangeAspect="1" noChangeArrowheads="1" noTextEdit="1"/>
          </p:cNvSpPr>
          <p:nvPr>
            <p:ph type="sldImg"/>
          </p:nvPr>
        </p:nvSpPr>
        <p:spPr>
          <a:xfrm>
            <a:off x="382588" y="684213"/>
            <a:ext cx="6096000" cy="3430587"/>
          </a:xfrm>
          <a:ln/>
        </p:spPr>
      </p:sp>
      <p:sp>
        <p:nvSpPr>
          <p:cNvPr id="274436" name="Rectangle 3"/>
          <p:cNvSpPr>
            <a:spLocks noGrp="1" noChangeArrowheads="1"/>
          </p:cNvSpPr>
          <p:nvPr>
            <p:ph type="body" idx="1"/>
          </p:nvPr>
        </p:nvSpPr>
        <p:spPr>
          <a:xfrm>
            <a:off x="915041" y="4343438"/>
            <a:ext cx="5027921" cy="4115603"/>
          </a:xfrm>
          <a:noFill/>
          <a:ln/>
        </p:spPr>
        <p:txBody>
          <a:bodyPr/>
          <a:lstStyle/>
          <a:p>
            <a:r>
              <a:rPr lang="ja-JP" altLang="en-US" dirty="0" smtClean="0"/>
              <a:t>初回質問票も修正必要</a:t>
            </a:r>
            <a:endParaRPr lang="en-US" altLang="ja-JP" dirty="0" smtClean="0"/>
          </a:p>
        </p:txBody>
      </p:sp>
    </p:spTree>
    <p:extLst>
      <p:ext uri="{BB962C8B-B14F-4D97-AF65-F5344CB8AC3E}">
        <p14:creationId xmlns:p14="http://schemas.microsoft.com/office/powerpoint/2010/main" val="3879068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A4D2FFF-F317-CE80-7838-49A8D7782CC3}"/>
              </a:ext>
            </a:extLst>
          </p:cNvPr>
          <p:cNvSpPr/>
          <p:nvPr userDrawn="1"/>
        </p:nvSpPr>
        <p:spPr>
          <a:xfrm>
            <a:off x="0" y="-1"/>
            <a:ext cx="552450" cy="1197769"/>
          </a:xfrm>
          <a:prstGeom prst="rect">
            <a:avLst/>
          </a:prstGeom>
          <a:solidFill>
            <a:srgbClr val="E7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 name="正方形/長方形 5">
            <a:extLst>
              <a:ext uri="{FF2B5EF4-FFF2-40B4-BE49-F238E27FC236}">
                <a16:creationId xmlns:a16="http://schemas.microsoft.com/office/drawing/2014/main" id="{8CB1F3B1-0836-D12C-42AA-C2B94BA20DFA}"/>
              </a:ext>
            </a:extLst>
          </p:cNvPr>
          <p:cNvSpPr/>
          <p:nvPr userDrawn="1"/>
        </p:nvSpPr>
        <p:spPr>
          <a:xfrm>
            <a:off x="0" y="1156854"/>
            <a:ext cx="12192000" cy="5701145"/>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7" name="正方形/長方形 16">
            <a:extLst>
              <a:ext uri="{FF2B5EF4-FFF2-40B4-BE49-F238E27FC236}">
                <a16:creationId xmlns:a16="http://schemas.microsoft.com/office/drawing/2014/main" id="{548680AF-8508-0967-7E67-C7B1B5748CE8}"/>
              </a:ext>
            </a:extLst>
          </p:cNvPr>
          <p:cNvSpPr/>
          <p:nvPr userDrawn="1"/>
        </p:nvSpPr>
        <p:spPr>
          <a:xfrm>
            <a:off x="0" y="1156854"/>
            <a:ext cx="552450" cy="5686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9" name="タイトル 1">
            <a:extLst>
              <a:ext uri="{FF2B5EF4-FFF2-40B4-BE49-F238E27FC236}">
                <a16:creationId xmlns:a16="http://schemas.microsoft.com/office/drawing/2014/main" id="{0806DC52-11F3-9437-43B6-35BCB0756A90}"/>
              </a:ext>
            </a:extLst>
          </p:cNvPr>
          <p:cNvSpPr>
            <a:spLocks noGrp="1"/>
          </p:cNvSpPr>
          <p:nvPr>
            <p:ph type="title"/>
          </p:nvPr>
        </p:nvSpPr>
        <p:spPr>
          <a:xfrm>
            <a:off x="1360917" y="1957105"/>
            <a:ext cx="6215163" cy="646331"/>
          </a:xfrm>
        </p:spPr>
        <p:txBody>
          <a:bodyPr wrap="none" anchor="t">
            <a:spAutoFit/>
          </a:bodyPr>
          <a:lstStyle>
            <a:lvl1pPr>
              <a:defRPr sz="4000" b="1">
                <a:solidFill>
                  <a:schemeClr val="bg1"/>
                </a:solidFill>
                <a:latin typeface="+mj-ea"/>
                <a:ea typeface="+mj-ea"/>
              </a:defRPr>
            </a:lvl1pPr>
          </a:lstStyle>
          <a:p>
            <a:r>
              <a:rPr kumimoji="1" lang="ja-JP" altLang="en-US" dirty="0"/>
              <a:t>マスター タイトルの書式設定</a:t>
            </a: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849" y="291043"/>
            <a:ext cx="1912258" cy="574767"/>
          </a:xfrm>
          <a:prstGeom prst="rect">
            <a:avLst/>
          </a:prstGeom>
        </p:spPr>
      </p:pic>
    </p:spTree>
    <p:extLst>
      <p:ext uri="{BB962C8B-B14F-4D97-AF65-F5344CB8AC3E}">
        <p14:creationId xmlns:p14="http://schemas.microsoft.com/office/powerpoint/2010/main" val="2085333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グレーベース">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815BA42-861F-F8CF-6082-49146DE2E5BF}"/>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2" name="図 11" descr="ロゴ&#10;&#10;自動的に生成された説明">
            <a:extLst>
              <a:ext uri="{FF2B5EF4-FFF2-40B4-BE49-F238E27FC236}">
                <a16:creationId xmlns:a16="http://schemas.microsoft.com/office/drawing/2014/main" id="{FC10BC01-6F2E-9187-A924-F33F6F69456F}"/>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34654938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ブルーベース">
    <p:bg>
      <p:bgPr>
        <a:solidFill>
          <a:srgbClr val="0068B6"/>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A4D4BC3-756A-D3A2-BA21-61F3565377A1}"/>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white"/>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prstClr val="white"/>
              </a:solidFill>
              <a:effectLst/>
              <a:uLnTx/>
              <a:uFillTx/>
              <a:latin typeface="Century Gothic" panose="020B0502020202020204" pitchFamily="34" charset="0"/>
              <a:ea typeface="Meiryo UI"/>
              <a:cs typeface="+mn-cs"/>
            </a:endParaRPr>
          </a:p>
        </p:txBody>
      </p:sp>
      <p:pic>
        <p:nvPicPr>
          <p:cNvPr id="12" name="図 11" descr="ロゴ&#10;&#10;自動的に生成された説明">
            <a:extLst>
              <a:ext uri="{FF2B5EF4-FFF2-40B4-BE49-F238E27FC236}">
                <a16:creationId xmlns:a16="http://schemas.microsoft.com/office/drawing/2014/main" id="{2AF5A714-4C67-22B3-7A4F-F8D8EBB2AE30}"/>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14804390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1158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タイトル スライド">
    <p:spTree>
      <p:nvGrpSpPr>
        <p:cNvPr id="1" name=""/>
        <p:cNvGrpSpPr/>
        <p:nvPr/>
      </p:nvGrpSpPr>
      <p:grpSpPr>
        <a:xfrm>
          <a:off x="0" y="0"/>
          <a:ext cx="0" cy="0"/>
          <a:chOff x="0" y="0"/>
          <a:chExt cx="0" cy="0"/>
        </a:xfrm>
      </p:grpSpPr>
      <p:sp>
        <p:nvSpPr>
          <p:cNvPr id="5" name="タイトル 4"/>
          <p:cNvSpPr txBox="1">
            <a:spLocks/>
          </p:cNvSpPr>
          <p:nvPr/>
        </p:nvSpPr>
        <p:spPr bwMode="auto">
          <a:xfrm>
            <a:off x="0" y="2708276"/>
            <a:ext cx="3987801" cy="714375"/>
          </a:xfrm>
          <a:prstGeom prst="rect">
            <a:avLst/>
          </a:prstGeom>
          <a:solidFill>
            <a:srgbClr val="FFFF00"/>
          </a:solidFill>
          <a:ln w="9525">
            <a:noFill/>
            <a:miter lim="800000"/>
            <a:headEnd/>
            <a:tailEnd/>
          </a:ln>
        </p:spPr>
        <p:txBody>
          <a:bodyPr lIns="95770" tIns="47886" rIns="95770" bIns="47886" anchor="ctr"/>
          <a:lstStyle/>
          <a:p>
            <a:pPr marL="357188" marR="0" lvl="0" indent="-357188" algn="ctr" defTabSz="914400" rtl="0" eaLnBrk="0" fontAlgn="auto" latinLnBrk="0" hangingPunct="0">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Segoe UI"/>
              <a:ea typeface="Meiryo UI"/>
              <a:cs typeface="+mn-cs"/>
            </a:endParaRPr>
          </a:p>
        </p:txBody>
      </p:sp>
      <p:sp>
        <p:nvSpPr>
          <p:cNvPr id="33794" name="Rectangle 2"/>
          <p:cNvSpPr>
            <a:spLocks noGrp="1" noChangeArrowheads="1"/>
          </p:cNvSpPr>
          <p:nvPr>
            <p:ph type="ctrTitle" hasCustomPrompt="1"/>
          </p:nvPr>
        </p:nvSpPr>
        <p:spPr>
          <a:xfrm>
            <a:off x="3968995" y="2708275"/>
            <a:ext cx="8248406" cy="714380"/>
          </a:xfrm>
          <a:solidFill>
            <a:srgbClr val="0070C0"/>
          </a:solidFill>
        </p:spPr>
        <p:txBody>
          <a:bodyPr wrap="none" lIns="72000" tIns="36000" rIns="72000" bIns="36000"/>
          <a:lstStyle>
            <a:lvl1pPr algn="l">
              <a:defRPr kumimoji="1" lang="ja-JP" altLang="en-US" sz="3200" b="1" dirty="0">
                <a:solidFill>
                  <a:schemeClr val="bg1"/>
                </a:solidFill>
                <a:latin typeface="HG丸ｺﾞｼｯｸM-PRO" pitchFamily="50" charset="-128"/>
                <a:ea typeface="HG丸ｺﾞｼｯｸM-PRO" pitchFamily="50" charset="-128"/>
                <a:cs typeface="HG丸ｺﾞｼｯｸM-PRO" pitchFamily="50" charset="-128"/>
              </a:defRPr>
            </a:lvl1pPr>
          </a:lstStyle>
          <a:p>
            <a:r>
              <a:rPr lang="ja-JP" altLang="en-US" dirty="0" smtClean="0"/>
              <a:t>表紙　タイトル入る</a:t>
            </a:r>
            <a:endParaRPr lang="ja-JP" altLang="en-US" dirty="0"/>
          </a:p>
        </p:txBody>
      </p:sp>
      <p:pic>
        <p:nvPicPr>
          <p:cNvPr id="7" name="図 6" descr="正式社名_j_ヨコ_4c.jpg"/>
          <p:cNvPicPr>
            <a:picLocks noChangeAspect="1"/>
          </p:cNvPicPr>
          <p:nvPr/>
        </p:nvPicPr>
        <p:blipFill>
          <a:blip r:embed="rId2"/>
          <a:stretch>
            <a:fillRect/>
          </a:stretch>
        </p:blipFill>
        <p:spPr>
          <a:xfrm>
            <a:off x="4101932" y="5049180"/>
            <a:ext cx="4180918" cy="429768"/>
          </a:xfrm>
          <a:prstGeom prst="rect">
            <a:avLst/>
          </a:prstGeom>
        </p:spPr>
      </p:pic>
      <p:sp>
        <p:nvSpPr>
          <p:cNvPr id="8" name="Text Box 20"/>
          <p:cNvSpPr txBox="1">
            <a:spLocks noChangeArrowheads="1"/>
          </p:cNvSpPr>
          <p:nvPr/>
        </p:nvSpPr>
        <p:spPr bwMode="auto">
          <a:xfrm>
            <a:off x="7285980" y="6552990"/>
            <a:ext cx="5236308" cy="235207"/>
          </a:xfrm>
          <a:prstGeom prst="rect">
            <a:avLst/>
          </a:prstGeom>
          <a:noFill/>
          <a:ln w="9525">
            <a:noFill/>
            <a:miter lim="800000"/>
            <a:headEnd/>
            <a:tailEnd/>
          </a:ln>
          <a:effectLst/>
        </p:spPr>
        <p:txBody>
          <a:bodyPr lIns="95770" tIns="47886" rIns="95770" bIns="47886">
            <a:spAutoFit/>
          </a:bodyPr>
          <a:lstStyle/>
          <a:p>
            <a:pPr marL="457200" marR="0" lvl="1" indent="0" algn="ctr" defTabSz="914400" rtl="0" eaLnBrk="1" fontAlgn="auto" latinLnBrk="0" hangingPunct="1">
              <a:lnSpc>
                <a:spcPct val="100000"/>
              </a:lnSpc>
              <a:spcBef>
                <a:spcPct val="50000"/>
              </a:spcBef>
              <a:spcAft>
                <a:spcPts val="0"/>
              </a:spcAft>
              <a:buClrTx/>
              <a:buSzTx/>
              <a:buFontTx/>
              <a:buNone/>
              <a:tabLst/>
              <a:defRPr/>
            </a:pPr>
            <a:r>
              <a:rPr kumimoji="1" lang="en-US" altLang="ja-JP" sz="900" b="0" i="0" u="none" strike="noStrike" kern="1200" cap="none" spc="0" normalizeH="0" baseline="0" noProof="0" dirty="0">
                <a:ln>
                  <a:noFill/>
                </a:ln>
                <a:solidFill>
                  <a:srgbClr val="5F5F5F"/>
                </a:solidFill>
                <a:effectLst/>
                <a:uLnTx/>
                <a:uFillTx/>
                <a:latin typeface="Impact" pitchFamily="34" charset="0"/>
                <a:ea typeface="HGP創英角ｺﾞｼｯｸUB" pitchFamily="50" charset="-128"/>
                <a:cs typeface="+mn-cs"/>
              </a:rPr>
              <a:t>Copyright </a:t>
            </a:r>
            <a:r>
              <a:rPr kumimoji="1" lang="en-US" altLang="ja-JP" sz="900" b="0" i="0" u="none" strike="noStrike" kern="1200" cap="none" spc="0" normalizeH="0" baseline="0" noProof="0" dirty="0" smtClean="0">
                <a:ln>
                  <a:noFill/>
                </a:ln>
                <a:solidFill>
                  <a:srgbClr val="5F5F5F"/>
                </a:solidFill>
                <a:effectLst/>
                <a:uLnTx/>
                <a:uFillTx/>
                <a:latin typeface="Impact" pitchFamily="34" charset="0"/>
                <a:ea typeface="HGP創英角ｺﾞｼｯｸUB" pitchFamily="50" charset="-128"/>
                <a:cs typeface="+mn-cs"/>
              </a:rPr>
              <a:t>2022</a:t>
            </a:r>
            <a:r>
              <a:rPr kumimoji="1" lang="ja-JP" altLang="en-US" sz="900" b="0" i="0" u="none" strike="noStrike" kern="1200" cap="none" spc="0" normalizeH="0" baseline="0" noProof="0" dirty="0">
                <a:ln>
                  <a:noFill/>
                </a:ln>
                <a:solidFill>
                  <a:srgbClr val="5F5F5F"/>
                </a:solidFill>
                <a:effectLst/>
                <a:uLnTx/>
                <a:uFillTx/>
                <a:latin typeface="Impact" pitchFamily="34" charset="0"/>
                <a:ea typeface="HGP創英角ｺﾞｼｯｸUB" pitchFamily="50" charset="-128"/>
                <a:cs typeface="+mn-cs"/>
                <a:sym typeface="Wingdings" pitchFamily="2" charset="2"/>
              </a:rPr>
              <a:t>　</a:t>
            </a:r>
            <a:r>
              <a:rPr kumimoji="1" lang="en-US" altLang="ja-JP" sz="900" b="0" i="0" u="none" strike="noStrike" kern="1200" cap="none" spc="0" normalizeH="0" baseline="0" noProof="0" dirty="0" smtClean="0">
                <a:ln>
                  <a:noFill/>
                </a:ln>
                <a:solidFill>
                  <a:srgbClr val="5F5F5F"/>
                </a:solidFill>
                <a:effectLst/>
                <a:uLnTx/>
                <a:uFillTx/>
                <a:latin typeface="Impact" pitchFamily="34" charset="0"/>
                <a:ea typeface="HGP創英角ｺﾞｼｯｸUB" pitchFamily="50" charset="-128"/>
                <a:cs typeface="+mn-cs"/>
              </a:rPr>
              <a:t>NIHON CHOUZAI </a:t>
            </a:r>
            <a:r>
              <a:rPr kumimoji="1" lang="en-US" altLang="ja-JP" sz="900" b="0" i="0" u="none" strike="noStrike" kern="1200" cap="none" spc="0" normalizeH="0" baseline="0" noProof="0" dirty="0">
                <a:ln>
                  <a:noFill/>
                </a:ln>
                <a:solidFill>
                  <a:srgbClr val="5F5F5F"/>
                </a:solidFill>
                <a:effectLst/>
                <a:uLnTx/>
                <a:uFillTx/>
                <a:latin typeface="Impact" pitchFamily="34" charset="0"/>
                <a:ea typeface="HGP創英角ｺﾞｼｯｸUB" pitchFamily="50" charset="-128"/>
                <a:cs typeface="+mn-cs"/>
              </a:rPr>
              <a:t>Co., Ltd. </a:t>
            </a:r>
            <a:r>
              <a:rPr kumimoji="1" lang="ja-JP" altLang="en-US" sz="900" b="0" i="0" u="none" strike="noStrike" kern="1200" cap="none" spc="0" normalizeH="0" baseline="0" noProof="0" dirty="0">
                <a:ln>
                  <a:noFill/>
                </a:ln>
                <a:solidFill>
                  <a:srgbClr val="5F5F5F"/>
                </a:solidFill>
                <a:effectLst/>
                <a:uLnTx/>
                <a:uFillTx/>
                <a:latin typeface="Impact" pitchFamily="34" charset="0"/>
                <a:ea typeface="HGP創英角ｺﾞｼｯｸUB" pitchFamily="50" charset="-128"/>
                <a:cs typeface="+mn-cs"/>
              </a:rPr>
              <a:t>　</a:t>
            </a:r>
            <a:r>
              <a:rPr kumimoji="1" lang="en-US" altLang="ja-JP" sz="900" b="0" i="0" u="none" strike="noStrike" kern="1200" cap="none" spc="0" normalizeH="0" baseline="0" noProof="0" dirty="0">
                <a:ln>
                  <a:noFill/>
                </a:ln>
                <a:solidFill>
                  <a:srgbClr val="5F5F5F"/>
                </a:solidFill>
                <a:effectLst/>
                <a:uLnTx/>
                <a:uFillTx/>
                <a:latin typeface="Impact" pitchFamily="34" charset="0"/>
                <a:ea typeface="HGP創英角ｺﾞｼｯｸUB" pitchFamily="50" charset="-128"/>
                <a:cs typeface="+mn-cs"/>
              </a:rPr>
              <a:t>All rights </a:t>
            </a:r>
            <a:r>
              <a:rPr kumimoji="1" lang="en-US" altLang="ja-JP" sz="900" b="0" i="0" u="none" strike="noStrike" kern="1200" cap="none" spc="0" normalizeH="0" baseline="0" noProof="0" dirty="0" smtClean="0">
                <a:ln>
                  <a:noFill/>
                </a:ln>
                <a:solidFill>
                  <a:srgbClr val="5F5F5F"/>
                </a:solidFill>
                <a:effectLst/>
                <a:uLnTx/>
                <a:uFillTx/>
                <a:latin typeface="Impact" pitchFamily="34" charset="0"/>
                <a:ea typeface="HGP創英角ｺﾞｼｯｸUB" pitchFamily="50" charset="-128"/>
                <a:cs typeface="+mn-cs"/>
              </a:rPr>
              <a:t>reserved.</a:t>
            </a:r>
            <a:endParaRPr kumimoji="0" lang="en-US" altLang="ja-JP" sz="900" b="0" i="0" u="none" strike="noStrike" kern="1200" cap="none" spc="0" normalizeH="0" baseline="0" noProof="0" dirty="0">
              <a:ln>
                <a:noFill/>
              </a:ln>
              <a:solidFill>
                <a:srgbClr val="5F5F5F"/>
              </a:solidFill>
              <a:effectLst/>
              <a:uLnTx/>
              <a:uFillTx/>
              <a:latin typeface="Impact" pitchFamily="34" charset="0"/>
              <a:ea typeface="HGP創英角ｺﾞｼｯｸUB" pitchFamily="50" charset="-128"/>
              <a:cs typeface="+mn-cs"/>
            </a:endParaRPr>
          </a:p>
        </p:txBody>
      </p:sp>
      <p:sp>
        <p:nvSpPr>
          <p:cNvPr id="6" name="タイトル 4"/>
          <p:cNvSpPr txBox="1">
            <a:spLocks/>
          </p:cNvSpPr>
          <p:nvPr userDrawn="1"/>
        </p:nvSpPr>
        <p:spPr bwMode="auto">
          <a:xfrm>
            <a:off x="0" y="2708276"/>
            <a:ext cx="3987801" cy="714375"/>
          </a:xfrm>
          <a:prstGeom prst="rect">
            <a:avLst/>
          </a:prstGeom>
          <a:solidFill>
            <a:srgbClr val="FFFF00"/>
          </a:solidFill>
          <a:ln w="9525">
            <a:noFill/>
            <a:miter lim="800000"/>
            <a:headEnd/>
            <a:tailEnd/>
          </a:ln>
        </p:spPr>
        <p:txBody>
          <a:bodyPr lIns="95770" tIns="47886" rIns="95770" bIns="47886" anchor="ctr"/>
          <a:lstStyle/>
          <a:p>
            <a:pPr marL="357188" marR="0" lvl="0" indent="-357188" algn="ctr" defTabSz="914400" rtl="0" eaLnBrk="0" fontAlgn="auto" latinLnBrk="0" hangingPunct="0">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Segoe UI"/>
              <a:ea typeface="Meiryo UI"/>
              <a:cs typeface="+mn-cs"/>
            </a:endParaRPr>
          </a:p>
        </p:txBody>
      </p:sp>
      <p:pic>
        <p:nvPicPr>
          <p:cNvPr id="9" name="図 8" descr="正式社名_j_ヨコ_4c.jpg"/>
          <p:cNvPicPr>
            <a:picLocks noChangeAspect="1"/>
          </p:cNvPicPr>
          <p:nvPr userDrawn="1"/>
        </p:nvPicPr>
        <p:blipFill>
          <a:blip r:embed="rId2" cstate="print"/>
          <a:stretch>
            <a:fillRect/>
          </a:stretch>
        </p:blipFill>
        <p:spPr>
          <a:xfrm>
            <a:off x="4101932" y="5049180"/>
            <a:ext cx="4180918" cy="429768"/>
          </a:xfrm>
          <a:prstGeom prst="rect">
            <a:avLst/>
          </a:prstGeom>
        </p:spPr>
      </p:pic>
    </p:spTree>
    <p:extLst>
      <p:ext uri="{BB962C8B-B14F-4D97-AF65-F5344CB8AC3E}">
        <p14:creationId xmlns:p14="http://schemas.microsoft.com/office/powerpoint/2010/main" val="18771316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9" name="正方形/長方形 8"/>
          <p:cNvSpPr/>
          <p:nvPr/>
        </p:nvSpPr>
        <p:spPr bwMode="auto">
          <a:xfrm>
            <a:off x="0" y="0"/>
            <a:ext cx="12192000" cy="476672"/>
          </a:xfrm>
          <a:prstGeom prst="rect">
            <a:avLst/>
          </a:prstGeom>
          <a:solidFill>
            <a:srgbClr val="FFFF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2" name="タイトル 1"/>
          <p:cNvSpPr>
            <a:spLocks noGrp="1"/>
          </p:cNvSpPr>
          <p:nvPr>
            <p:ph type="title" hasCustomPrompt="1"/>
          </p:nvPr>
        </p:nvSpPr>
        <p:spPr>
          <a:noFill/>
        </p:spPr>
        <p:txBody>
          <a:bodyPr/>
          <a:lstStyle>
            <a:lvl1pPr>
              <a:defRPr>
                <a:solidFill>
                  <a:schemeClr val="tx1"/>
                </a:solidFill>
              </a:defRPr>
            </a:lvl1pPr>
          </a:lstStyle>
          <a:p>
            <a:r>
              <a:rPr lang="ja-JP" altLang="en-US" dirty="0" smtClean="0"/>
              <a:t>本文　マスタ タイトルの書式設定</a:t>
            </a:r>
            <a:endParaRPr lang="ja-JP" altLang="en-US" dirty="0"/>
          </a:p>
        </p:txBody>
      </p:sp>
      <p:pic>
        <p:nvPicPr>
          <p:cNvPr id="6" name="図 5" descr="コミュニケーション_j_ヨコ_4c.gif"/>
          <p:cNvPicPr>
            <a:picLocks noChangeAspect="1"/>
          </p:cNvPicPr>
          <p:nvPr/>
        </p:nvPicPr>
        <p:blipFill>
          <a:blip r:embed="rId2"/>
          <a:stretch>
            <a:fillRect/>
          </a:stretch>
        </p:blipFill>
        <p:spPr>
          <a:xfrm>
            <a:off x="10179249" y="109906"/>
            <a:ext cx="1766017" cy="294758"/>
          </a:xfrm>
          <a:prstGeom prst="rect">
            <a:avLst/>
          </a:prstGeom>
        </p:spPr>
      </p:pic>
      <p:sp>
        <p:nvSpPr>
          <p:cNvPr id="7" name="Rectangle 6"/>
          <p:cNvSpPr>
            <a:spLocks noGrp="1" noChangeArrowheads="1"/>
          </p:cNvSpPr>
          <p:nvPr>
            <p:ph type="sldNum" sz="quarter" idx="4"/>
          </p:nvPr>
        </p:nvSpPr>
        <p:spPr>
          <a:xfrm>
            <a:off x="8621820" y="36004"/>
            <a:ext cx="1285065" cy="404664"/>
          </a:xfrm>
          <a:prstGeom prst="rect">
            <a:avLst/>
          </a:prstGeom>
          <a:ln/>
        </p:spPr>
        <p:txBody>
          <a:bodyPr/>
          <a:lstStyle>
            <a:lvl1pPr algn="r">
              <a:defRPr sz="1400" b="0">
                <a:latin typeface="Meiryo UI" pitchFamily="50" charset="-128"/>
                <a:ea typeface="Meiryo UI" pitchFamily="50" charset="-128"/>
                <a:cs typeface="Meiryo UI" pitchFamily="50"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smtClean="0">
                <a:ln>
                  <a:noFill/>
                </a:ln>
                <a:solidFill>
                  <a:prstClr val="black">
                    <a:tint val="75000"/>
                  </a:prstClr>
                </a:solidFill>
                <a:effectLst/>
                <a:uLnTx/>
                <a:uFillTx/>
                <a:latin typeface="Meiryo UI" pitchFamily="50" charset="-128"/>
                <a:ea typeface="Meiryo UI" pitchFamily="50" charset="-128"/>
              </a:rPr>
              <a:t> </a:t>
            </a:r>
            <a:fld id="{98842D41-10E4-4433-84FA-EA1E20798BC1}" type="slidenum">
              <a:rPr kumimoji="1" lang="en-US" altLang="ja-JP" sz="1600" b="0" i="0" u="none" strike="noStrike" kern="1200" cap="none" spc="0" normalizeH="0" baseline="0" noProof="0" smtClean="0">
                <a:ln>
                  <a:noFill/>
                </a:ln>
                <a:solidFill>
                  <a:prstClr val="black">
                    <a:tint val="75000"/>
                  </a:prstClr>
                </a:solidFill>
                <a:effectLst/>
                <a:uLnTx/>
                <a:uFillTx/>
                <a:latin typeface="Meiryo UI" pitchFamily="50" charset="-128"/>
                <a:ea typeface="Meiryo UI"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600" b="0" i="0" u="none" strike="noStrike" kern="1200" cap="none" spc="0" normalizeH="0" baseline="0" noProof="0" dirty="0">
              <a:ln>
                <a:noFill/>
              </a:ln>
              <a:solidFill>
                <a:prstClr val="black">
                  <a:tint val="75000"/>
                </a:prstClr>
              </a:solidFill>
              <a:effectLst/>
              <a:uLnTx/>
              <a:uFillTx/>
              <a:latin typeface="Meiryo UI" pitchFamily="50" charset="-128"/>
              <a:ea typeface="Meiryo UI" pitchFamily="50" charset="-128"/>
            </a:endParaRPr>
          </a:p>
        </p:txBody>
      </p:sp>
      <p:sp>
        <p:nvSpPr>
          <p:cNvPr id="10" name="コンテンツ プレースホルダ 9"/>
          <p:cNvSpPr>
            <a:spLocks noGrp="1"/>
          </p:cNvSpPr>
          <p:nvPr>
            <p:ph sz="quarter" idx="10"/>
          </p:nvPr>
        </p:nvSpPr>
        <p:spPr>
          <a:xfrm>
            <a:off x="133013" y="584685"/>
            <a:ext cx="11900878" cy="5616623"/>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8" name="正方形/長方形 7"/>
          <p:cNvSpPr/>
          <p:nvPr userDrawn="1"/>
        </p:nvSpPr>
        <p:spPr bwMode="auto">
          <a:xfrm>
            <a:off x="0" y="0"/>
            <a:ext cx="12192000" cy="476672"/>
          </a:xfrm>
          <a:prstGeom prst="rect">
            <a:avLst/>
          </a:prstGeom>
          <a:solidFill>
            <a:srgbClr val="FFFF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endParaRPr>
          </a:p>
        </p:txBody>
      </p:sp>
      <p:pic>
        <p:nvPicPr>
          <p:cNvPr id="11" name="図 10" descr="コミュニケーション_j_ヨコ_4c.gif"/>
          <p:cNvPicPr>
            <a:picLocks noChangeAspect="1"/>
          </p:cNvPicPr>
          <p:nvPr userDrawn="1"/>
        </p:nvPicPr>
        <p:blipFill>
          <a:blip r:embed="rId2" cstate="print"/>
          <a:stretch>
            <a:fillRect/>
          </a:stretch>
        </p:blipFill>
        <p:spPr>
          <a:xfrm>
            <a:off x="10179249" y="109906"/>
            <a:ext cx="1766017" cy="294758"/>
          </a:xfrm>
          <a:prstGeom prst="rect">
            <a:avLst/>
          </a:prstGeom>
        </p:spPr>
      </p:pic>
    </p:spTree>
    <p:extLst>
      <p:ext uri="{BB962C8B-B14F-4D97-AF65-F5344CB8AC3E}">
        <p14:creationId xmlns:p14="http://schemas.microsoft.com/office/powerpoint/2010/main" val="41839652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
        <p:nvSpPr>
          <p:cNvPr id="5" name="Rectangle 5"/>
          <p:cNvSpPr>
            <a:spLocks noGrp="1" noChangeArrowheads="1"/>
          </p:cNvSpPr>
          <p:nvPr>
            <p:ph type="ftr" sz="quarter" idx="11"/>
          </p:nvPr>
        </p:nvSpPr>
        <p:spPr>
          <a:xfrm>
            <a:off x="4165600" y="6248400"/>
            <a:ext cx="3860800" cy="476250"/>
          </a:xfrm>
          <a:prstGeom prst="rect">
            <a:avLst/>
          </a:prstGeom>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Tree>
    <p:extLst>
      <p:ext uri="{BB962C8B-B14F-4D97-AF65-F5344CB8AC3E}">
        <p14:creationId xmlns:p14="http://schemas.microsoft.com/office/powerpoint/2010/main" val="3632044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A4D2FFF-F317-CE80-7838-49A8D7782CC3}"/>
              </a:ext>
            </a:extLst>
          </p:cNvPr>
          <p:cNvSpPr/>
          <p:nvPr userDrawn="1"/>
        </p:nvSpPr>
        <p:spPr>
          <a:xfrm>
            <a:off x="0" y="-1"/>
            <a:ext cx="552450" cy="1197769"/>
          </a:xfrm>
          <a:prstGeom prst="rect">
            <a:avLst/>
          </a:prstGeom>
          <a:solidFill>
            <a:srgbClr val="E7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 name="正方形/長方形 5">
            <a:extLst>
              <a:ext uri="{FF2B5EF4-FFF2-40B4-BE49-F238E27FC236}">
                <a16:creationId xmlns:a16="http://schemas.microsoft.com/office/drawing/2014/main" id="{8CB1F3B1-0836-D12C-42AA-C2B94BA20DFA}"/>
              </a:ext>
            </a:extLst>
          </p:cNvPr>
          <p:cNvSpPr/>
          <p:nvPr userDrawn="1"/>
        </p:nvSpPr>
        <p:spPr>
          <a:xfrm>
            <a:off x="0" y="1156854"/>
            <a:ext cx="12192000" cy="5701145"/>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7" name="正方形/長方形 16">
            <a:extLst>
              <a:ext uri="{FF2B5EF4-FFF2-40B4-BE49-F238E27FC236}">
                <a16:creationId xmlns:a16="http://schemas.microsoft.com/office/drawing/2014/main" id="{548680AF-8508-0967-7E67-C7B1B5748CE8}"/>
              </a:ext>
            </a:extLst>
          </p:cNvPr>
          <p:cNvSpPr/>
          <p:nvPr userDrawn="1"/>
        </p:nvSpPr>
        <p:spPr>
          <a:xfrm>
            <a:off x="0" y="1156854"/>
            <a:ext cx="552450" cy="5686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9" name="タイトル 1">
            <a:extLst>
              <a:ext uri="{FF2B5EF4-FFF2-40B4-BE49-F238E27FC236}">
                <a16:creationId xmlns:a16="http://schemas.microsoft.com/office/drawing/2014/main" id="{0806DC52-11F3-9437-43B6-35BCB0756A90}"/>
              </a:ext>
            </a:extLst>
          </p:cNvPr>
          <p:cNvSpPr>
            <a:spLocks noGrp="1"/>
          </p:cNvSpPr>
          <p:nvPr>
            <p:ph type="title"/>
          </p:nvPr>
        </p:nvSpPr>
        <p:spPr>
          <a:xfrm>
            <a:off x="1360917" y="1957105"/>
            <a:ext cx="6215163" cy="646331"/>
          </a:xfrm>
        </p:spPr>
        <p:txBody>
          <a:bodyPr wrap="none" anchor="t">
            <a:spAutoFit/>
          </a:bodyPr>
          <a:lstStyle>
            <a:lvl1pPr>
              <a:defRPr sz="4000" b="1">
                <a:solidFill>
                  <a:schemeClr val="bg1"/>
                </a:solidFill>
                <a:latin typeface="+mj-ea"/>
                <a:ea typeface="+mj-ea"/>
              </a:defRPr>
            </a:lvl1pPr>
          </a:lstStyle>
          <a:p>
            <a:r>
              <a:rPr kumimoji="1" lang="ja-JP" altLang="en-US" dirty="0"/>
              <a:t>マスター タイトルの書式設定</a:t>
            </a: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849" y="291043"/>
            <a:ext cx="1912258" cy="574767"/>
          </a:xfrm>
          <a:prstGeom prst="rect">
            <a:avLst/>
          </a:prstGeom>
        </p:spPr>
      </p:pic>
    </p:spTree>
    <p:extLst>
      <p:ext uri="{BB962C8B-B14F-4D97-AF65-F5344CB8AC3E}">
        <p14:creationId xmlns:p14="http://schemas.microsoft.com/office/powerpoint/2010/main" val="37997009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中表紙">
    <p:bg>
      <p:bgPr>
        <a:solidFill>
          <a:srgbClr val="E7EAEF"/>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18B3506-A147-9FB0-B7BF-08F29F86FF9E}"/>
              </a:ext>
            </a:extLst>
          </p:cNvPr>
          <p:cNvSpPr/>
          <p:nvPr userDrawn="1"/>
        </p:nvSpPr>
        <p:spPr>
          <a:xfrm>
            <a:off x="1819274" y="0"/>
            <a:ext cx="10372725" cy="380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8" name="正方形/長方形 7">
            <a:extLst>
              <a:ext uri="{FF2B5EF4-FFF2-40B4-BE49-F238E27FC236}">
                <a16:creationId xmlns:a16="http://schemas.microsoft.com/office/drawing/2014/main" id="{89C98559-8554-BEA4-3986-0974EF46F4B5}"/>
              </a:ext>
            </a:extLst>
          </p:cNvPr>
          <p:cNvSpPr/>
          <p:nvPr userDrawn="1"/>
        </p:nvSpPr>
        <p:spPr>
          <a:xfrm>
            <a:off x="1" y="0"/>
            <a:ext cx="1819273" cy="6858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3" name="タイトル 1">
            <a:extLst>
              <a:ext uri="{FF2B5EF4-FFF2-40B4-BE49-F238E27FC236}">
                <a16:creationId xmlns:a16="http://schemas.microsoft.com/office/drawing/2014/main" id="{D9DE6146-5B26-A57C-EE37-4CC4848D938C}"/>
              </a:ext>
            </a:extLst>
          </p:cNvPr>
          <p:cNvSpPr>
            <a:spLocks noGrp="1"/>
          </p:cNvSpPr>
          <p:nvPr>
            <p:ph type="title"/>
          </p:nvPr>
        </p:nvSpPr>
        <p:spPr>
          <a:xfrm>
            <a:off x="1994328" y="3123853"/>
            <a:ext cx="5011308" cy="535531"/>
          </a:xfrm>
        </p:spPr>
        <p:txBody>
          <a:bodyPr wrap="none" anchor="b">
            <a:spAutoFit/>
          </a:bodyPr>
          <a:lstStyle>
            <a:lvl1pPr>
              <a:defRPr sz="3200" b="1">
                <a:solidFill>
                  <a:srgbClr val="0068B6"/>
                </a:solidFill>
                <a:latin typeface="+mj-ea"/>
                <a:ea typeface="+mj-ea"/>
              </a:defRPr>
            </a:lvl1pPr>
          </a:lstStyle>
          <a:p>
            <a:r>
              <a:rPr kumimoji="1" lang="ja-JP" altLang="en-US" dirty="0"/>
              <a:t>マスター タイトルの書式設定</a:t>
            </a:r>
          </a:p>
        </p:txBody>
      </p:sp>
      <p:sp>
        <p:nvSpPr>
          <p:cNvPr id="14" name="正方形/長方形 13">
            <a:extLst>
              <a:ext uri="{FF2B5EF4-FFF2-40B4-BE49-F238E27FC236}">
                <a16:creationId xmlns:a16="http://schemas.microsoft.com/office/drawing/2014/main" id="{7DD60BFC-3108-0E8F-6A1B-F025CC6C8193}"/>
              </a:ext>
            </a:extLst>
          </p:cNvPr>
          <p:cNvSpPr/>
          <p:nvPr userDrawn="1"/>
        </p:nvSpPr>
        <p:spPr>
          <a:xfrm>
            <a:off x="0" y="3800475"/>
            <a:ext cx="1819273" cy="30575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Tree>
    <p:extLst>
      <p:ext uri="{BB962C8B-B14F-4D97-AF65-F5344CB8AC3E}">
        <p14:creationId xmlns:p14="http://schemas.microsoft.com/office/powerpoint/2010/main" val="1998933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白ベース（白紙）">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テキスト ボックス 10">
            <a:extLst>
              <a:ext uri="{FF2B5EF4-FFF2-40B4-BE49-F238E27FC236}">
                <a16:creationId xmlns:a16="http://schemas.microsoft.com/office/drawing/2014/main" id="{BCB6A6D1-77CB-926E-E39E-BBE979583202}"/>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3" name="図 12" descr="ロゴ&#10;&#10;自動的に生成された説明">
            <a:extLst>
              <a:ext uri="{FF2B5EF4-FFF2-40B4-BE49-F238E27FC236}">
                <a16:creationId xmlns:a16="http://schemas.microsoft.com/office/drawing/2014/main" id="{604BA4A5-A836-C963-DE51-86CD6780F06B}"/>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36493515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白ベース（上部タイトル）">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492125" y="900388"/>
            <a:ext cx="11207750" cy="807770"/>
          </a:xfrm>
        </p:spPr>
        <p:txBody>
          <a:bodyPr anchor="ctr">
            <a:normAutofit/>
          </a:bodyPr>
          <a:lstStyle>
            <a:lvl1pPr marL="0" indent="0">
              <a:lnSpc>
                <a:spcPct val="100000"/>
              </a:lnSpc>
              <a:spcBef>
                <a:spcPts val="0"/>
              </a:spcBef>
              <a:buFont typeface="Wingdings" panose="05000000000000000000" pitchFamily="2" charset="2"/>
              <a:buNone/>
              <a:defRPr sz="28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91D8D506-C6A3-83A5-3056-8BAC77477669}"/>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4" name="図 13" descr="ロゴ&#10;&#10;自動的に生成された説明">
            <a:extLst>
              <a:ext uri="{FF2B5EF4-FFF2-40B4-BE49-F238E27FC236}">
                <a16:creationId xmlns:a16="http://schemas.microsoft.com/office/drawing/2014/main" id="{A3054CB6-780C-E8AF-9664-F32994F3C529}"/>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
        <p:nvSpPr>
          <p:cNvPr id="11" name="テキスト プレースホルダー 10"/>
          <p:cNvSpPr>
            <a:spLocks noGrp="1"/>
          </p:cNvSpPr>
          <p:nvPr>
            <p:ph type="body" sz="quarter" idx="17"/>
          </p:nvPr>
        </p:nvSpPr>
        <p:spPr>
          <a:xfrm>
            <a:off x="491695" y="1957388"/>
            <a:ext cx="11208180" cy="4425124"/>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spTree>
    <p:extLst>
      <p:ext uri="{BB962C8B-B14F-4D97-AF65-F5344CB8AC3E}">
        <p14:creationId xmlns:p14="http://schemas.microsoft.com/office/powerpoint/2010/main" val="30997552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bg>
      <p:bgPr>
        <a:solidFill>
          <a:srgbClr val="E7EAEF"/>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18B3506-A147-9FB0-B7BF-08F29F86FF9E}"/>
              </a:ext>
            </a:extLst>
          </p:cNvPr>
          <p:cNvSpPr/>
          <p:nvPr userDrawn="1"/>
        </p:nvSpPr>
        <p:spPr>
          <a:xfrm>
            <a:off x="1819274" y="0"/>
            <a:ext cx="10372725" cy="380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8" name="正方形/長方形 7">
            <a:extLst>
              <a:ext uri="{FF2B5EF4-FFF2-40B4-BE49-F238E27FC236}">
                <a16:creationId xmlns:a16="http://schemas.microsoft.com/office/drawing/2014/main" id="{89C98559-8554-BEA4-3986-0974EF46F4B5}"/>
              </a:ext>
            </a:extLst>
          </p:cNvPr>
          <p:cNvSpPr/>
          <p:nvPr userDrawn="1"/>
        </p:nvSpPr>
        <p:spPr>
          <a:xfrm>
            <a:off x="1" y="0"/>
            <a:ext cx="1819273" cy="6858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3" name="タイトル 1">
            <a:extLst>
              <a:ext uri="{FF2B5EF4-FFF2-40B4-BE49-F238E27FC236}">
                <a16:creationId xmlns:a16="http://schemas.microsoft.com/office/drawing/2014/main" id="{D9DE6146-5B26-A57C-EE37-4CC4848D938C}"/>
              </a:ext>
            </a:extLst>
          </p:cNvPr>
          <p:cNvSpPr>
            <a:spLocks noGrp="1"/>
          </p:cNvSpPr>
          <p:nvPr>
            <p:ph type="title"/>
          </p:nvPr>
        </p:nvSpPr>
        <p:spPr>
          <a:xfrm>
            <a:off x="1994328" y="3123853"/>
            <a:ext cx="5011308" cy="535531"/>
          </a:xfrm>
        </p:spPr>
        <p:txBody>
          <a:bodyPr wrap="none" anchor="b">
            <a:spAutoFit/>
          </a:bodyPr>
          <a:lstStyle>
            <a:lvl1pPr>
              <a:defRPr sz="3200" b="1">
                <a:solidFill>
                  <a:srgbClr val="0068B6"/>
                </a:solidFill>
                <a:latin typeface="+mj-ea"/>
                <a:ea typeface="+mj-ea"/>
              </a:defRPr>
            </a:lvl1pPr>
          </a:lstStyle>
          <a:p>
            <a:r>
              <a:rPr kumimoji="1" lang="ja-JP" altLang="en-US" dirty="0"/>
              <a:t>マスター タイトルの書式設定</a:t>
            </a:r>
          </a:p>
        </p:txBody>
      </p:sp>
      <p:sp>
        <p:nvSpPr>
          <p:cNvPr id="14" name="正方形/長方形 13">
            <a:extLst>
              <a:ext uri="{FF2B5EF4-FFF2-40B4-BE49-F238E27FC236}">
                <a16:creationId xmlns:a16="http://schemas.microsoft.com/office/drawing/2014/main" id="{7DD60BFC-3108-0E8F-6A1B-F025CC6C8193}"/>
              </a:ext>
            </a:extLst>
          </p:cNvPr>
          <p:cNvSpPr/>
          <p:nvPr userDrawn="1"/>
        </p:nvSpPr>
        <p:spPr>
          <a:xfrm>
            <a:off x="0" y="3800475"/>
            <a:ext cx="1819273" cy="30575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Tree>
    <p:extLst>
      <p:ext uri="{BB962C8B-B14F-4D97-AF65-F5344CB8AC3E}">
        <p14:creationId xmlns:p14="http://schemas.microsoft.com/office/powerpoint/2010/main" val="310496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白ベース（上部タイトル）">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492125" y="900388"/>
            <a:ext cx="11207750" cy="807770"/>
          </a:xfrm>
        </p:spPr>
        <p:txBody>
          <a:bodyPr anchor="ctr">
            <a:normAutofit/>
          </a:bodyPr>
          <a:lstStyle>
            <a:lvl1pPr marL="0" indent="0">
              <a:lnSpc>
                <a:spcPct val="100000"/>
              </a:lnSpc>
              <a:spcBef>
                <a:spcPts val="0"/>
              </a:spcBef>
              <a:buFont typeface="Wingdings" panose="05000000000000000000" pitchFamily="2" charset="2"/>
              <a:buNone/>
              <a:defRPr sz="28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p:txBody>
      </p:sp>
      <p:sp>
        <p:nvSpPr>
          <p:cNvPr id="4" name="コンテンツ プレースホルダー 3">
            <a:extLst>
              <a:ext uri="{FF2B5EF4-FFF2-40B4-BE49-F238E27FC236}">
                <a16:creationId xmlns:a16="http://schemas.microsoft.com/office/drawing/2014/main" id="{73BFFFDA-4559-C86B-840B-F7B459102894}"/>
              </a:ext>
            </a:extLst>
          </p:cNvPr>
          <p:cNvSpPr>
            <a:spLocks noGrp="1"/>
          </p:cNvSpPr>
          <p:nvPr>
            <p:ph sz="quarter" idx="19"/>
          </p:nvPr>
        </p:nvSpPr>
        <p:spPr>
          <a:xfrm>
            <a:off x="492125" y="2010335"/>
            <a:ext cx="5459412" cy="4226953"/>
          </a:xfrm>
        </p:spPr>
        <p:txBody>
          <a:bodyPr>
            <a:normAutofit/>
          </a:bodyPr>
          <a:lstStyle>
            <a:lvl1pPr marL="228600" indent="-228600">
              <a:buFont typeface="Wingdings" panose="05000000000000000000" pitchFamily="2" charset="2"/>
              <a:buChar char="n"/>
              <a:defRPr sz="2000" b="1">
                <a:solidFill>
                  <a:srgbClr val="0068B7"/>
                </a:solidFill>
              </a:defRPr>
            </a:lvl1pPr>
          </a:lstStyle>
          <a:p>
            <a:pPr lvl="0"/>
            <a:endParaRPr kumimoji="1" lang="ja-JP" altLang="en-US" dirty="0"/>
          </a:p>
        </p:txBody>
      </p:sp>
      <p:sp>
        <p:nvSpPr>
          <p:cNvPr id="15" name="コンテンツ プレースホルダー 3">
            <a:extLst>
              <a:ext uri="{FF2B5EF4-FFF2-40B4-BE49-F238E27FC236}">
                <a16:creationId xmlns:a16="http://schemas.microsoft.com/office/drawing/2014/main" id="{25C9BD88-41DF-04FD-F9E6-A128C61DF4FA}"/>
              </a:ext>
            </a:extLst>
          </p:cNvPr>
          <p:cNvSpPr>
            <a:spLocks noGrp="1"/>
          </p:cNvSpPr>
          <p:nvPr>
            <p:ph sz="quarter" idx="20"/>
          </p:nvPr>
        </p:nvSpPr>
        <p:spPr>
          <a:xfrm>
            <a:off x="6240463" y="2010335"/>
            <a:ext cx="5459412" cy="4226953"/>
          </a:xfrm>
        </p:spPr>
        <p:txBody>
          <a:bodyPr>
            <a:normAutofit/>
          </a:bodyPr>
          <a:lstStyle>
            <a:lvl1pPr marL="228600" indent="-228600">
              <a:buFont typeface="Wingdings" panose="05000000000000000000" pitchFamily="2" charset="2"/>
              <a:buChar char="n"/>
              <a:defRPr sz="2000" b="1">
                <a:solidFill>
                  <a:srgbClr val="0068B7"/>
                </a:solidFill>
              </a:defRPr>
            </a:lvl1pPr>
          </a:lstStyle>
          <a:p>
            <a:pPr lvl="0"/>
            <a:endParaRPr kumimoji="1" lang="ja-JP" altLang="en-US" dirty="0"/>
          </a:p>
        </p:txBody>
      </p:sp>
      <p:sp>
        <p:nvSpPr>
          <p:cNvPr id="13" name="テキスト ボックス 12">
            <a:extLst>
              <a:ext uri="{FF2B5EF4-FFF2-40B4-BE49-F238E27FC236}">
                <a16:creationId xmlns:a16="http://schemas.microsoft.com/office/drawing/2014/main" id="{91D8D506-C6A3-83A5-3056-8BAC77477669}"/>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4" name="図 13" descr="ロゴ&#10;&#10;自動的に生成された説明">
            <a:extLst>
              <a:ext uri="{FF2B5EF4-FFF2-40B4-BE49-F238E27FC236}">
                <a16:creationId xmlns:a16="http://schemas.microsoft.com/office/drawing/2014/main" id="{A3054CB6-780C-E8AF-9664-F32994F3C529}"/>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11869388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白ベース（左オブジェクト）">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6050311" y="981075"/>
            <a:ext cx="5649564" cy="5256213"/>
          </a:xfrm>
        </p:spPr>
        <p:txBody>
          <a:bodyPr/>
          <a:lstStyle>
            <a:lvl1pPr marL="342900" indent="-342900">
              <a:lnSpc>
                <a:spcPct val="120000"/>
              </a:lnSpc>
              <a:spcBef>
                <a:spcPts val="0"/>
              </a:spcBef>
              <a:buFont typeface="Wingdings" panose="05000000000000000000" pitchFamily="2" charset="2"/>
              <a:buChar char="n"/>
              <a:defRPr sz="24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24" name="コンテンツ プレースホルダー 23">
            <a:extLst>
              <a:ext uri="{FF2B5EF4-FFF2-40B4-BE49-F238E27FC236}">
                <a16:creationId xmlns:a16="http://schemas.microsoft.com/office/drawing/2014/main" id="{360D644E-30D3-53BB-DE06-BF62CDA8A4F1}"/>
              </a:ext>
            </a:extLst>
          </p:cNvPr>
          <p:cNvSpPr>
            <a:spLocks noGrp="1"/>
          </p:cNvSpPr>
          <p:nvPr>
            <p:ph sz="quarter" idx="18"/>
          </p:nvPr>
        </p:nvSpPr>
        <p:spPr>
          <a:xfrm>
            <a:off x="491695" y="981075"/>
            <a:ext cx="5256213" cy="5256213"/>
          </a:xfrm>
        </p:spPr>
        <p:txBody>
          <a:bodyPr>
            <a:normAutofit/>
          </a:bodyPr>
          <a:lstStyle>
            <a:lvl1pPr marL="268288" indent="-268288">
              <a:buFont typeface="Wingdings" panose="05000000000000000000" pitchFamily="2" charset="2"/>
              <a:buChar char="n"/>
              <a:defRPr sz="2400" b="1">
                <a:solidFill>
                  <a:srgbClr val="0068B7"/>
                </a:solidFill>
              </a:defRPr>
            </a:lvl1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7A312FAA-D76E-6266-0189-4977F6136995}"/>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4" name="図 13" descr="ロゴ&#10;&#10;自動的に生成された説明">
            <a:extLst>
              <a:ext uri="{FF2B5EF4-FFF2-40B4-BE49-F238E27FC236}">
                <a16:creationId xmlns:a16="http://schemas.microsoft.com/office/drawing/2014/main" id="{9FBB1836-C023-4EA0-1C92-13C2F6906CD6}"/>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40417093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ベース（右画像）">
    <p:bg>
      <p:bgPr>
        <a:solidFill>
          <a:srgbClr val="E7EAEF"/>
        </a:solidFill>
        <a:effectLst/>
      </p:bgPr>
    </p:bg>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491695" y="981075"/>
            <a:ext cx="5649564" cy="5256213"/>
          </a:xfrm>
        </p:spPr>
        <p:txBody>
          <a:bodyPr/>
          <a:lstStyle>
            <a:lvl1pPr marL="342900" indent="-342900">
              <a:lnSpc>
                <a:spcPct val="120000"/>
              </a:lnSpc>
              <a:spcBef>
                <a:spcPts val="0"/>
              </a:spcBef>
              <a:buFont typeface="Wingdings" panose="05000000000000000000" pitchFamily="2" charset="2"/>
              <a:buChar char="n"/>
              <a:defRPr sz="24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3" name="図プレースホルダー 12">
            <a:extLst>
              <a:ext uri="{FF2B5EF4-FFF2-40B4-BE49-F238E27FC236}">
                <a16:creationId xmlns:a16="http://schemas.microsoft.com/office/drawing/2014/main" id="{CB5CBCE0-AFE1-FCD2-120E-CD1248737686}"/>
              </a:ext>
            </a:extLst>
          </p:cNvPr>
          <p:cNvSpPr>
            <a:spLocks noGrp="1"/>
          </p:cNvSpPr>
          <p:nvPr>
            <p:ph type="pic" sz="quarter" idx="19"/>
          </p:nvPr>
        </p:nvSpPr>
        <p:spPr>
          <a:xfrm>
            <a:off x="6443663" y="661988"/>
            <a:ext cx="5748337" cy="5903912"/>
          </a:xfrm>
        </p:spPr>
        <p:txBody>
          <a:bodyPr/>
          <a:lstStyle/>
          <a:p>
            <a:endParaRPr kumimoji="1" lang="ja-JP" altLang="en-US"/>
          </a:p>
        </p:txBody>
      </p:sp>
      <p:sp>
        <p:nvSpPr>
          <p:cNvPr id="14" name="テキスト ボックス 13">
            <a:extLst>
              <a:ext uri="{FF2B5EF4-FFF2-40B4-BE49-F238E27FC236}">
                <a16:creationId xmlns:a16="http://schemas.microsoft.com/office/drawing/2014/main" id="{C85B7C9D-8FA6-778F-1CEE-484DB295EAB3}"/>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5" name="図 14" descr="ロゴ&#10;&#10;自動的に生成された説明">
            <a:extLst>
              <a:ext uri="{FF2B5EF4-FFF2-40B4-BE49-F238E27FC236}">
                <a16:creationId xmlns:a16="http://schemas.microsoft.com/office/drawing/2014/main" id="{ACE2FB36-CE16-1708-25B3-FB8488749431}"/>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166822913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白ベース（白紙）">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テキスト ボックス 10">
            <a:extLst>
              <a:ext uri="{FF2B5EF4-FFF2-40B4-BE49-F238E27FC236}">
                <a16:creationId xmlns:a16="http://schemas.microsoft.com/office/drawing/2014/main" id="{BCB6A6D1-77CB-926E-E39E-BBE979583202}"/>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3" name="図 12" descr="ロゴ&#10;&#10;自動的に生成された説明">
            <a:extLst>
              <a:ext uri="{FF2B5EF4-FFF2-40B4-BE49-F238E27FC236}">
                <a16:creationId xmlns:a16="http://schemas.microsoft.com/office/drawing/2014/main" id="{604BA4A5-A836-C963-DE51-86CD6780F06B}"/>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2381" y="714925"/>
            <a:ext cx="8227238" cy="5667653"/>
          </a:xfrm>
          <a:prstGeom prst="rect">
            <a:avLst/>
          </a:prstGeom>
        </p:spPr>
      </p:pic>
    </p:spTree>
    <p:extLst>
      <p:ext uri="{BB962C8B-B14F-4D97-AF65-F5344CB8AC3E}">
        <p14:creationId xmlns:p14="http://schemas.microsoft.com/office/powerpoint/2010/main" val="26798024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2_白ベース（白紙）">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テキスト ボックス 10">
            <a:extLst>
              <a:ext uri="{FF2B5EF4-FFF2-40B4-BE49-F238E27FC236}">
                <a16:creationId xmlns:a16="http://schemas.microsoft.com/office/drawing/2014/main" id="{BCB6A6D1-77CB-926E-E39E-BBE979583202}"/>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3" name="図 12" descr="ロゴ&#10;&#10;自動的に生成された説明">
            <a:extLst>
              <a:ext uri="{FF2B5EF4-FFF2-40B4-BE49-F238E27FC236}">
                <a16:creationId xmlns:a16="http://schemas.microsoft.com/office/drawing/2014/main" id="{604BA4A5-A836-C963-DE51-86CD6780F06B}"/>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0" y="898969"/>
            <a:ext cx="9906000" cy="5572125"/>
          </a:xfrm>
          <a:prstGeom prst="rect">
            <a:avLst/>
          </a:prstGeom>
        </p:spPr>
      </p:pic>
    </p:spTree>
    <p:extLst>
      <p:ext uri="{BB962C8B-B14F-4D97-AF65-F5344CB8AC3E}">
        <p14:creationId xmlns:p14="http://schemas.microsoft.com/office/powerpoint/2010/main" val="29360869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グレーベース">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815BA42-861F-F8CF-6082-49146DE2E5BF}"/>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2" name="図 11" descr="ロゴ&#10;&#10;自動的に生成された説明">
            <a:extLst>
              <a:ext uri="{FF2B5EF4-FFF2-40B4-BE49-F238E27FC236}">
                <a16:creationId xmlns:a16="http://schemas.microsoft.com/office/drawing/2014/main" id="{FC10BC01-6F2E-9187-A924-F33F6F69456F}"/>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29856141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ブルーベース">
    <p:bg>
      <p:bgPr>
        <a:solidFill>
          <a:srgbClr val="0068B6"/>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10120"/>
            <a:ext cx="2898550" cy="341632"/>
          </a:xfrm>
        </p:spPr>
        <p:txBody>
          <a:bodyPr wrap="none">
            <a:spAutoFit/>
          </a:bodyPr>
          <a:lstStyle>
            <a:lvl1pPr>
              <a:defRPr sz="18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3A4D4BC3-756A-D3A2-BA21-61F3565377A1}"/>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white"/>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prstClr val="white"/>
              </a:solidFill>
              <a:effectLst/>
              <a:uLnTx/>
              <a:uFillTx/>
              <a:latin typeface="Century Gothic" panose="020B0502020202020204" pitchFamily="34" charset="0"/>
              <a:ea typeface="Meiryo UI"/>
              <a:cs typeface="+mn-cs"/>
            </a:endParaRPr>
          </a:p>
        </p:txBody>
      </p:sp>
      <p:pic>
        <p:nvPicPr>
          <p:cNvPr id="12" name="図 11" descr="ロゴ&#10;&#10;自動的に生成された説明">
            <a:extLst>
              <a:ext uri="{FF2B5EF4-FFF2-40B4-BE49-F238E27FC236}">
                <a16:creationId xmlns:a16="http://schemas.microsoft.com/office/drawing/2014/main" id="{2AF5A714-4C67-22B3-7A4F-F8D8EBB2AE30}"/>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2163330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白ベース（白紙）">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925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dirty="0"/>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テキスト ボックス 10">
            <a:extLst>
              <a:ext uri="{FF2B5EF4-FFF2-40B4-BE49-F238E27FC236}">
                <a16:creationId xmlns:a16="http://schemas.microsoft.com/office/drawing/2014/main" id="{BCB6A6D1-77CB-926E-E39E-BBE979583202}"/>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3" name="図 12" descr="ロゴ&#10;&#10;自動的に生成された説明">
            <a:extLst>
              <a:ext uri="{FF2B5EF4-FFF2-40B4-BE49-F238E27FC236}">
                <a16:creationId xmlns:a16="http://schemas.microsoft.com/office/drawing/2014/main" id="{604BA4A5-A836-C963-DE51-86CD6780F06B}"/>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407525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ベース（上部タイトル）">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492125" y="900388"/>
            <a:ext cx="11207750" cy="807770"/>
          </a:xfrm>
        </p:spPr>
        <p:txBody>
          <a:bodyPr anchor="ctr">
            <a:normAutofit/>
          </a:bodyPr>
          <a:lstStyle>
            <a:lvl1pPr marL="0" indent="0">
              <a:lnSpc>
                <a:spcPct val="100000"/>
              </a:lnSpc>
              <a:spcBef>
                <a:spcPts val="0"/>
              </a:spcBef>
              <a:buFont typeface="Wingdings" panose="05000000000000000000" pitchFamily="2" charset="2"/>
              <a:buNone/>
              <a:defRPr sz="28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91D8D506-C6A3-83A5-3056-8BAC77477669}"/>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4" name="図 13" descr="ロゴ&#10;&#10;自動的に生成された説明">
            <a:extLst>
              <a:ext uri="{FF2B5EF4-FFF2-40B4-BE49-F238E27FC236}">
                <a16:creationId xmlns:a16="http://schemas.microsoft.com/office/drawing/2014/main" id="{A3054CB6-780C-E8AF-9664-F32994F3C529}"/>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
        <p:nvSpPr>
          <p:cNvPr id="11" name="テキスト プレースホルダー 10"/>
          <p:cNvSpPr>
            <a:spLocks noGrp="1"/>
          </p:cNvSpPr>
          <p:nvPr>
            <p:ph type="body" sz="quarter" idx="17"/>
          </p:nvPr>
        </p:nvSpPr>
        <p:spPr>
          <a:xfrm>
            <a:off x="491695" y="1957388"/>
            <a:ext cx="11208180" cy="4425124"/>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spTree>
    <p:extLst>
      <p:ext uri="{BB962C8B-B14F-4D97-AF65-F5344CB8AC3E}">
        <p14:creationId xmlns:p14="http://schemas.microsoft.com/office/powerpoint/2010/main" val="28759437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白ベース（上部タイトル）">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492125" y="900388"/>
            <a:ext cx="11207750" cy="807770"/>
          </a:xfrm>
        </p:spPr>
        <p:txBody>
          <a:bodyPr anchor="ctr">
            <a:normAutofit/>
          </a:bodyPr>
          <a:lstStyle>
            <a:lvl1pPr marL="0" indent="0">
              <a:lnSpc>
                <a:spcPct val="100000"/>
              </a:lnSpc>
              <a:spcBef>
                <a:spcPts val="0"/>
              </a:spcBef>
              <a:buFont typeface="Wingdings" panose="05000000000000000000" pitchFamily="2" charset="2"/>
              <a:buNone/>
              <a:defRPr sz="28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p:txBody>
      </p:sp>
      <p:sp>
        <p:nvSpPr>
          <p:cNvPr id="4" name="コンテンツ プレースホルダー 3">
            <a:extLst>
              <a:ext uri="{FF2B5EF4-FFF2-40B4-BE49-F238E27FC236}">
                <a16:creationId xmlns:a16="http://schemas.microsoft.com/office/drawing/2014/main" id="{73BFFFDA-4559-C86B-840B-F7B459102894}"/>
              </a:ext>
            </a:extLst>
          </p:cNvPr>
          <p:cNvSpPr>
            <a:spLocks noGrp="1"/>
          </p:cNvSpPr>
          <p:nvPr>
            <p:ph sz="quarter" idx="19"/>
          </p:nvPr>
        </p:nvSpPr>
        <p:spPr>
          <a:xfrm>
            <a:off x="492125" y="2010335"/>
            <a:ext cx="5459412" cy="4226953"/>
          </a:xfrm>
        </p:spPr>
        <p:txBody>
          <a:bodyPr>
            <a:normAutofit/>
          </a:bodyPr>
          <a:lstStyle>
            <a:lvl1pPr marL="228600" indent="-228600">
              <a:buFont typeface="Wingdings" panose="05000000000000000000" pitchFamily="2" charset="2"/>
              <a:buChar char="n"/>
              <a:defRPr sz="2000" b="1">
                <a:solidFill>
                  <a:srgbClr val="0068B7"/>
                </a:solidFill>
              </a:defRPr>
            </a:lvl1pPr>
          </a:lstStyle>
          <a:p>
            <a:pPr lvl="0"/>
            <a:endParaRPr kumimoji="1" lang="ja-JP" altLang="en-US" dirty="0"/>
          </a:p>
        </p:txBody>
      </p:sp>
      <p:sp>
        <p:nvSpPr>
          <p:cNvPr id="15" name="コンテンツ プレースホルダー 3">
            <a:extLst>
              <a:ext uri="{FF2B5EF4-FFF2-40B4-BE49-F238E27FC236}">
                <a16:creationId xmlns:a16="http://schemas.microsoft.com/office/drawing/2014/main" id="{25C9BD88-41DF-04FD-F9E6-A128C61DF4FA}"/>
              </a:ext>
            </a:extLst>
          </p:cNvPr>
          <p:cNvSpPr>
            <a:spLocks noGrp="1"/>
          </p:cNvSpPr>
          <p:nvPr>
            <p:ph sz="quarter" idx="20"/>
          </p:nvPr>
        </p:nvSpPr>
        <p:spPr>
          <a:xfrm>
            <a:off x="6240463" y="2010335"/>
            <a:ext cx="5459412" cy="4226953"/>
          </a:xfrm>
        </p:spPr>
        <p:txBody>
          <a:bodyPr>
            <a:normAutofit/>
          </a:bodyPr>
          <a:lstStyle>
            <a:lvl1pPr marL="228600" indent="-228600">
              <a:buFont typeface="Wingdings" panose="05000000000000000000" pitchFamily="2" charset="2"/>
              <a:buChar char="n"/>
              <a:defRPr sz="2000" b="1">
                <a:solidFill>
                  <a:srgbClr val="0068B7"/>
                </a:solidFill>
              </a:defRPr>
            </a:lvl1pPr>
          </a:lstStyle>
          <a:p>
            <a:pPr lvl="0"/>
            <a:endParaRPr kumimoji="1" lang="ja-JP" altLang="en-US" dirty="0"/>
          </a:p>
        </p:txBody>
      </p:sp>
      <p:sp>
        <p:nvSpPr>
          <p:cNvPr id="13" name="テキスト ボックス 12">
            <a:extLst>
              <a:ext uri="{FF2B5EF4-FFF2-40B4-BE49-F238E27FC236}">
                <a16:creationId xmlns:a16="http://schemas.microsoft.com/office/drawing/2014/main" id="{91D8D506-C6A3-83A5-3056-8BAC77477669}"/>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4" name="図 13" descr="ロゴ&#10;&#10;自動的に生成された説明">
            <a:extLst>
              <a:ext uri="{FF2B5EF4-FFF2-40B4-BE49-F238E27FC236}">
                <a16:creationId xmlns:a16="http://schemas.microsoft.com/office/drawing/2014/main" id="{A3054CB6-780C-E8AF-9664-F32994F3C529}"/>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2414860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ベース（左オブジェクト）">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6050311" y="981075"/>
            <a:ext cx="5649564" cy="5256213"/>
          </a:xfrm>
        </p:spPr>
        <p:txBody>
          <a:bodyPr/>
          <a:lstStyle>
            <a:lvl1pPr marL="342900" indent="-342900">
              <a:lnSpc>
                <a:spcPct val="120000"/>
              </a:lnSpc>
              <a:spcBef>
                <a:spcPts val="0"/>
              </a:spcBef>
              <a:buFont typeface="Wingdings" panose="05000000000000000000" pitchFamily="2" charset="2"/>
              <a:buChar char="n"/>
              <a:defRPr sz="24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24" name="コンテンツ プレースホルダー 23">
            <a:extLst>
              <a:ext uri="{FF2B5EF4-FFF2-40B4-BE49-F238E27FC236}">
                <a16:creationId xmlns:a16="http://schemas.microsoft.com/office/drawing/2014/main" id="{360D644E-30D3-53BB-DE06-BF62CDA8A4F1}"/>
              </a:ext>
            </a:extLst>
          </p:cNvPr>
          <p:cNvSpPr>
            <a:spLocks noGrp="1"/>
          </p:cNvSpPr>
          <p:nvPr>
            <p:ph sz="quarter" idx="18"/>
          </p:nvPr>
        </p:nvSpPr>
        <p:spPr>
          <a:xfrm>
            <a:off x="491695" y="981075"/>
            <a:ext cx="5256213" cy="5256213"/>
          </a:xfrm>
        </p:spPr>
        <p:txBody>
          <a:bodyPr>
            <a:normAutofit/>
          </a:bodyPr>
          <a:lstStyle>
            <a:lvl1pPr marL="268288" indent="-268288">
              <a:buFont typeface="Wingdings" panose="05000000000000000000" pitchFamily="2" charset="2"/>
              <a:buChar char="n"/>
              <a:defRPr sz="2400" b="1">
                <a:solidFill>
                  <a:srgbClr val="0068B7"/>
                </a:solidFill>
              </a:defRPr>
            </a:lvl1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7A312FAA-D76E-6266-0189-4977F6136995}"/>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4" name="図 13" descr="ロゴ&#10;&#10;自動的に生成された説明">
            <a:extLst>
              <a:ext uri="{FF2B5EF4-FFF2-40B4-BE49-F238E27FC236}">
                <a16:creationId xmlns:a16="http://schemas.microsoft.com/office/drawing/2014/main" id="{9FBB1836-C023-4EA0-1C92-13C2F6906CD6}"/>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30894950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ベース（右画像）">
    <p:bg>
      <p:bgPr>
        <a:solidFill>
          <a:srgbClr val="E7EAEF"/>
        </a:solidFill>
        <a:effectLst/>
      </p:bgPr>
    </p:bg>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E674715A-4093-743A-9EE8-48C6919CCA4E}"/>
              </a:ext>
            </a:extLst>
          </p:cNvPr>
          <p:cNvSpPr>
            <a:spLocks noGrp="1"/>
          </p:cNvSpPr>
          <p:nvPr>
            <p:ph type="body" sz="quarter" idx="16"/>
          </p:nvPr>
        </p:nvSpPr>
        <p:spPr>
          <a:xfrm>
            <a:off x="491695" y="981075"/>
            <a:ext cx="5649564" cy="5256213"/>
          </a:xfrm>
        </p:spPr>
        <p:txBody>
          <a:bodyPr/>
          <a:lstStyle>
            <a:lvl1pPr marL="342900" indent="-342900">
              <a:lnSpc>
                <a:spcPct val="120000"/>
              </a:lnSpc>
              <a:spcBef>
                <a:spcPts val="0"/>
              </a:spcBef>
              <a:buFont typeface="Wingdings" panose="05000000000000000000" pitchFamily="2" charset="2"/>
              <a:buChar char="n"/>
              <a:defRPr sz="2400" b="1">
                <a:solidFill>
                  <a:srgbClr val="0068B7"/>
                </a:solidFill>
              </a:defRPr>
            </a:lvl1pPr>
            <a:lvl2pPr marL="625475" indent="-269875">
              <a:lnSpc>
                <a:spcPct val="120000"/>
              </a:lnSpc>
              <a:spcBef>
                <a:spcPts val="0"/>
              </a:spcBef>
              <a:buFont typeface="Wingdings" panose="05000000000000000000" pitchFamily="2" charset="2"/>
              <a:buChar char="l"/>
              <a:tabLst/>
              <a:defRPr sz="2000">
                <a:solidFill>
                  <a:schemeClr val="tx1">
                    <a:lumMod val="75000"/>
                    <a:lumOff val="25000"/>
                  </a:schemeClr>
                </a:solidFill>
              </a:defRPr>
            </a:lvl2pPr>
            <a:lvl3pPr marL="893763" indent="-268288">
              <a:lnSpc>
                <a:spcPct val="120000"/>
              </a:lnSpc>
              <a:spcBef>
                <a:spcPts val="0"/>
              </a:spcBef>
              <a:defRPr>
                <a:solidFill>
                  <a:schemeClr val="tx1">
                    <a:lumMod val="75000"/>
                    <a:lumOff val="25000"/>
                  </a:schemeClr>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3" name="図プレースホルダー 12">
            <a:extLst>
              <a:ext uri="{FF2B5EF4-FFF2-40B4-BE49-F238E27FC236}">
                <a16:creationId xmlns:a16="http://schemas.microsoft.com/office/drawing/2014/main" id="{CB5CBCE0-AFE1-FCD2-120E-CD1248737686}"/>
              </a:ext>
            </a:extLst>
          </p:cNvPr>
          <p:cNvSpPr>
            <a:spLocks noGrp="1"/>
          </p:cNvSpPr>
          <p:nvPr>
            <p:ph type="pic" sz="quarter" idx="19"/>
          </p:nvPr>
        </p:nvSpPr>
        <p:spPr>
          <a:xfrm>
            <a:off x="6443663" y="661988"/>
            <a:ext cx="5748337" cy="5903912"/>
          </a:xfrm>
        </p:spPr>
        <p:txBody>
          <a:bodyPr/>
          <a:lstStyle/>
          <a:p>
            <a:endParaRPr kumimoji="1" lang="ja-JP" altLang="en-US"/>
          </a:p>
        </p:txBody>
      </p:sp>
      <p:sp>
        <p:nvSpPr>
          <p:cNvPr id="14" name="テキスト ボックス 13">
            <a:extLst>
              <a:ext uri="{FF2B5EF4-FFF2-40B4-BE49-F238E27FC236}">
                <a16:creationId xmlns:a16="http://schemas.microsoft.com/office/drawing/2014/main" id="{C85B7C9D-8FA6-778F-1CEE-484DB295EAB3}"/>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5" name="図 14" descr="ロゴ&#10;&#10;自動的に生成された説明">
            <a:extLst>
              <a:ext uri="{FF2B5EF4-FFF2-40B4-BE49-F238E27FC236}">
                <a16:creationId xmlns:a16="http://schemas.microsoft.com/office/drawing/2014/main" id="{ACE2FB36-CE16-1708-25B3-FB8488749431}"/>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spTree>
    <p:extLst>
      <p:ext uri="{BB962C8B-B14F-4D97-AF65-F5344CB8AC3E}">
        <p14:creationId xmlns:p14="http://schemas.microsoft.com/office/powerpoint/2010/main" val="23640876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白ベース（白紙）">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テキスト ボックス 10">
            <a:extLst>
              <a:ext uri="{FF2B5EF4-FFF2-40B4-BE49-F238E27FC236}">
                <a16:creationId xmlns:a16="http://schemas.microsoft.com/office/drawing/2014/main" id="{BCB6A6D1-77CB-926E-E39E-BBE979583202}"/>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3" name="図 12" descr="ロゴ&#10;&#10;自動的に生成された説明">
            <a:extLst>
              <a:ext uri="{FF2B5EF4-FFF2-40B4-BE49-F238E27FC236}">
                <a16:creationId xmlns:a16="http://schemas.microsoft.com/office/drawing/2014/main" id="{604BA4A5-A836-C963-DE51-86CD6780F06B}"/>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2381" y="714925"/>
            <a:ext cx="8227238" cy="5667653"/>
          </a:xfrm>
          <a:prstGeom prst="rect">
            <a:avLst/>
          </a:prstGeom>
        </p:spPr>
      </p:pic>
    </p:spTree>
    <p:extLst>
      <p:ext uri="{BB962C8B-B14F-4D97-AF65-F5344CB8AC3E}">
        <p14:creationId xmlns:p14="http://schemas.microsoft.com/office/powerpoint/2010/main" val="28865647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白ベース（白紙）">
    <p:bg>
      <p:bgPr>
        <a:solidFill>
          <a:srgbClr val="E7EAEF"/>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1745A11-0BDE-7044-22A9-8C109C8FBD38}"/>
              </a:ext>
            </a:extLst>
          </p:cNvPr>
          <p:cNvSpPr/>
          <p:nvPr userDrawn="1"/>
        </p:nvSpPr>
        <p:spPr>
          <a:xfrm>
            <a:off x="0" y="-1"/>
            <a:ext cx="12192000" cy="53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タイトル 1"/>
          <p:cNvSpPr>
            <a:spLocks noGrp="1"/>
          </p:cNvSpPr>
          <p:nvPr>
            <p:ph type="title"/>
          </p:nvPr>
        </p:nvSpPr>
        <p:spPr>
          <a:xfrm>
            <a:off x="491695" y="120892"/>
            <a:ext cx="2920992" cy="320088"/>
          </a:xfrm>
        </p:spPr>
        <p:txBody>
          <a:bodyPr wrap="none">
            <a:spAutoFit/>
          </a:bodyPr>
          <a:lstStyle>
            <a:lvl1pPr>
              <a:defRPr sz="1600" b="1">
                <a:solidFill>
                  <a:srgbClr val="0068B6"/>
                </a:solidFill>
                <a:latin typeface="+mj-ea"/>
                <a:ea typeface="+mj-ea"/>
              </a:defRPr>
            </a:lvl1pPr>
          </a:lstStyle>
          <a:p>
            <a:r>
              <a:rPr kumimoji="1" lang="ja-JP" altLang="en-US"/>
              <a:t>マスター タイトルの書式設定</a:t>
            </a:r>
          </a:p>
        </p:txBody>
      </p:sp>
      <p:sp>
        <p:nvSpPr>
          <p:cNvPr id="8" name="正方形/長方形 7">
            <a:extLst>
              <a:ext uri="{FF2B5EF4-FFF2-40B4-BE49-F238E27FC236}">
                <a16:creationId xmlns:a16="http://schemas.microsoft.com/office/drawing/2014/main" id="{23762F80-142C-1145-767A-1CC725E4C0F1}"/>
              </a:ext>
            </a:extLst>
          </p:cNvPr>
          <p:cNvSpPr/>
          <p:nvPr userDrawn="1"/>
        </p:nvSpPr>
        <p:spPr>
          <a:xfrm>
            <a:off x="0" y="196759"/>
            <a:ext cx="396000" cy="144000"/>
          </a:xfrm>
          <a:prstGeom prst="rect">
            <a:avLst/>
          </a:prstGeom>
          <a:solidFill>
            <a:srgbClr val="006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5" name="スライド番号プレースホルダー 4"/>
          <p:cNvSpPr>
            <a:spLocks noGrp="1"/>
          </p:cNvSpPr>
          <p:nvPr>
            <p:ph type="sldNum" sz="quarter" idx="12"/>
          </p:nvPr>
        </p:nvSpPr>
        <p:spPr>
          <a:xfrm>
            <a:off x="11800975" y="134487"/>
            <a:ext cx="336951"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cxnSp>
        <p:nvCxnSpPr>
          <p:cNvPr id="7" name="直線コネクタ 6">
            <a:extLst>
              <a:ext uri="{FF2B5EF4-FFF2-40B4-BE49-F238E27FC236}">
                <a16:creationId xmlns:a16="http://schemas.microsoft.com/office/drawing/2014/main" id="{B304EBAA-0D50-0E14-BBBD-AAB7F6480676}"/>
              </a:ext>
            </a:extLst>
          </p:cNvPr>
          <p:cNvCxnSpPr>
            <a:cxnSpLocks/>
          </p:cNvCxnSpPr>
          <p:nvPr userDrawn="1"/>
        </p:nvCxnSpPr>
        <p:spPr>
          <a:xfrm>
            <a:off x="11760445" y="160759"/>
            <a:ext cx="0" cy="216000"/>
          </a:xfrm>
          <a:prstGeom prst="line">
            <a:avLst/>
          </a:prstGeom>
          <a:ln w="12700">
            <a:solidFill>
              <a:srgbClr val="0068B6"/>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15E8A5F8-EE3D-8209-CCB2-DC3BFEA76BF7}"/>
              </a:ext>
            </a:extLst>
          </p:cNvPr>
          <p:cNvSpPr/>
          <p:nvPr userDrawn="1"/>
        </p:nvSpPr>
        <p:spPr>
          <a:xfrm>
            <a:off x="0" y="662470"/>
            <a:ext cx="12192000" cy="59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テキスト ボックス 10">
            <a:extLst>
              <a:ext uri="{FF2B5EF4-FFF2-40B4-BE49-F238E27FC236}">
                <a16:creationId xmlns:a16="http://schemas.microsoft.com/office/drawing/2014/main" id="{BCB6A6D1-77CB-926E-E39E-BBE979583202}"/>
              </a:ext>
            </a:extLst>
          </p:cNvPr>
          <p:cNvSpPr txBox="1"/>
          <p:nvPr userDrawn="1"/>
        </p:nvSpPr>
        <p:spPr>
          <a:xfrm>
            <a:off x="53346" y="6628488"/>
            <a:ext cx="2653290" cy="20005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rPr>
              <a:t>Copyright © NIHON CHOUZAI Co., Ltd. All rights reserved.</a:t>
            </a:r>
            <a:endParaRPr kumimoji="1" lang="ja-JP" altLang="en-US" sz="700" b="0" i="0" u="none" strike="noStrike" kern="1200" cap="none" spc="0" normalizeH="0" baseline="0" noProof="0" dirty="0">
              <a:ln>
                <a:noFill/>
              </a:ln>
              <a:solidFill>
                <a:srgbClr val="93A1B7"/>
              </a:solidFill>
              <a:effectLst/>
              <a:uLnTx/>
              <a:uFillTx/>
              <a:latin typeface="Century Gothic" panose="020B0502020202020204" pitchFamily="34" charset="0"/>
              <a:ea typeface="Meiryo UI"/>
              <a:cs typeface="+mn-cs"/>
            </a:endParaRPr>
          </a:p>
        </p:txBody>
      </p:sp>
      <p:pic>
        <p:nvPicPr>
          <p:cNvPr id="13" name="図 12" descr="ロゴ&#10;&#10;自動的に生成された説明">
            <a:extLst>
              <a:ext uri="{FF2B5EF4-FFF2-40B4-BE49-F238E27FC236}">
                <a16:creationId xmlns:a16="http://schemas.microsoft.com/office/drawing/2014/main" id="{604BA4A5-A836-C963-DE51-86CD6780F06B}"/>
              </a:ext>
            </a:extLst>
          </p:cNvPr>
          <p:cNvPicPr>
            <a:picLocks noChangeAspect="1"/>
          </p:cNvPicPr>
          <p:nvPr userDrawn="1"/>
        </p:nvPicPr>
        <p:blipFill rotWithShape="1">
          <a:blip r:embed="rId2"/>
          <a:srcRect l="5245" t="18322" r="4915" b="18504"/>
          <a:stretch/>
        </p:blipFill>
        <p:spPr>
          <a:xfrm>
            <a:off x="10715177" y="173823"/>
            <a:ext cx="932755" cy="198735"/>
          </a:xfrm>
          <a:prstGeom prst="rect">
            <a:avLst/>
          </a:prstGeom>
        </p:spPr>
      </p:pic>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0" y="898969"/>
            <a:ext cx="9906000" cy="5572125"/>
          </a:xfrm>
          <a:prstGeom prst="rect">
            <a:avLst/>
          </a:prstGeom>
        </p:spPr>
      </p:pic>
    </p:spTree>
    <p:extLst>
      <p:ext uri="{BB962C8B-B14F-4D97-AF65-F5344CB8AC3E}">
        <p14:creationId xmlns:p14="http://schemas.microsoft.com/office/powerpoint/2010/main" val="11280736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Tree>
    <p:extLst>
      <p:ext uri="{BB962C8B-B14F-4D97-AF65-F5344CB8AC3E}">
        <p14:creationId xmlns:p14="http://schemas.microsoft.com/office/powerpoint/2010/main" val="3125159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200" b="0" i="0" u="none" strike="noStrike" kern="1200" cap="none" spc="0" normalizeH="0" baseline="0" noProof="0" smtClean="0">
                <a:ln>
                  <a:noFill/>
                </a:ln>
                <a:solidFill>
                  <a:prstClr val="black">
                    <a:tint val="75000"/>
                  </a:prstClr>
                </a:solidFill>
                <a:effectLst/>
                <a:uLnTx/>
                <a:uFillTx/>
                <a:latin typeface="Segoe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Segoe UI"/>
              <a:ea typeface="Meiryo UI"/>
              <a:cs typeface="+mn-cs"/>
            </a:endParaRPr>
          </a:p>
        </p:txBody>
      </p:sp>
    </p:spTree>
    <p:extLst>
      <p:ext uri="{BB962C8B-B14F-4D97-AF65-F5344CB8AC3E}">
        <p14:creationId xmlns:p14="http://schemas.microsoft.com/office/powerpoint/2010/main" val="9496525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71067" y="1748610"/>
            <a:ext cx="6457360" cy="1169551"/>
          </a:xfrm>
          <a:prstGeom prst="rect">
            <a:avLst/>
          </a:prstGeom>
          <a:solidFill>
            <a:schemeClr val="bg1">
              <a:lumMod val="85000"/>
            </a:schemeClr>
          </a:solidFill>
        </p:spPr>
        <p:txBody>
          <a:bodyPr wrap="square" rtlCol="0">
            <a:spAutoFit/>
          </a:bodyPr>
          <a:lstStyle/>
          <a:p>
            <a:r>
              <a:rPr lang="ja-JP" altLang="en-US" sz="1600" dirty="0" smtClean="0">
                <a:solidFill>
                  <a:schemeClr val="bg1">
                    <a:lumMod val="75000"/>
                  </a:schemeClr>
                </a:solidFill>
              </a:rPr>
              <a:t>□選定</a:t>
            </a:r>
            <a:r>
              <a:rPr kumimoji="1" lang="ja-JP" altLang="en-US" sz="1600" dirty="0" smtClean="0">
                <a:solidFill>
                  <a:schemeClr val="bg1">
                    <a:lumMod val="75000"/>
                  </a:schemeClr>
                </a:solidFill>
              </a:rPr>
              <a:t>療養となる先発医薬品を選択しようとする患者への説明</a:t>
            </a:r>
            <a:endParaRPr kumimoji="1" lang="en-US" altLang="ja-JP" sz="1600" dirty="0" smtClean="0">
              <a:solidFill>
                <a:schemeClr val="bg1">
                  <a:lumMod val="75000"/>
                </a:schemeClr>
              </a:solidFill>
            </a:endParaRPr>
          </a:p>
          <a:p>
            <a:endParaRPr kumimoji="1" lang="en-US" altLang="ja-JP" sz="1600" dirty="0" smtClean="0"/>
          </a:p>
          <a:p>
            <a:r>
              <a:rPr lang="ja-JP" altLang="en-US" sz="1600" dirty="0"/>
              <a:t>□</a:t>
            </a:r>
            <a:r>
              <a:rPr lang="ja-JP" altLang="en-US" sz="1600" dirty="0" smtClean="0"/>
              <a:t>供給不足による変更調剤の説明</a:t>
            </a:r>
            <a:endParaRPr lang="en-US" altLang="ja-JP" sz="1600" dirty="0" smtClean="0"/>
          </a:p>
          <a:p>
            <a:endParaRPr kumimoji="1" lang="en-US" altLang="ja-JP" sz="400" dirty="0" smtClean="0"/>
          </a:p>
          <a:p>
            <a:endParaRPr kumimoji="1" lang="en-US" altLang="ja-JP" dirty="0"/>
          </a:p>
        </p:txBody>
      </p:sp>
      <p:sp>
        <p:nvSpPr>
          <p:cNvPr id="2" name="タイトル 1"/>
          <p:cNvSpPr>
            <a:spLocks noGrp="1"/>
          </p:cNvSpPr>
          <p:nvPr>
            <p:ph type="title"/>
          </p:nvPr>
        </p:nvSpPr>
        <p:spPr>
          <a:xfrm>
            <a:off x="491695" y="110120"/>
            <a:ext cx="2648482" cy="341632"/>
          </a:xfrm>
        </p:spPr>
        <p:txBody>
          <a:bodyPr/>
          <a:lstStyle/>
          <a:p>
            <a:r>
              <a:rPr kumimoji="1" lang="ja-JP" altLang="en-US" dirty="0" smtClean="0"/>
              <a:t>特定薬剤管理指導加算</a:t>
            </a:r>
            <a:r>
              <a:rPr kumimoji="1" lang="en-US" altLang="ja-JP" dirty="0" smtClean="0"/>
              <a:t>3</a:t>
            </a:r>
            <a:endParaRPr kumimoji="1" lang="ja-JP" altLang="en-US" dirty="0"/>
          </a:p>
        </p:txBody>
      </p:sp>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sp>
        <p:nvSpPr>
          <p:cNvPr id="9" name="テキスト ボックス 8"/>
          <p:cNvSpPr txBox="1"/>
          <p:nvPr/>
        </p:nvSpPr>
        <p:spPr>
          <a:xfrm>
            <a:off x="601423" y="725736"/>
            <a:ext cx="4673104" cy="369332"/>
          </a:xfrm>
          <a:prstGeom prst="rect">
            <a:avLst/>
          </a:prstGeom>
          <a:noFill/>
        </p:spPr>
        <p:txBody>
          <a:bodyPr wrap="square" rtlCol="0">
            <a:spAutoFit/>
          </a:bodyPr>
          <a:lstStyle/>
          <a:p>
            <a:pPr algn="l"/>
            <a:r>
              <a:rPr kumimoji="1" lang="ja-JP" altLang="en-US" dirty="0" smtClean="0"/>
              <a:t>特定薬剤管理指導</a:t>
            </a:r>
            <a:r>
              <a:rPr lang="ja-JP" altLang="en-US" dirty="0" smtClean="0"/>
              <a:t>加算</a:t>
            </a:r>
            <a:r>
              <a:rPr lang="en-US" altLang="ja-JP" dirty="0" smtClean="0"/>
              <a:t>3</a:t>
            </a:r>
            <a:r>
              <a:rPr lang="ja-JP" altLang="en-US" dirty="0" smtClean="0"/>
              <a:t>「ロ」の算定チェック時</a:t>
            </a:r>
            <a:endParaRPr kumimoji="1" lang="en-US" altLang="ja-JP" dirty="0" smtClean="0"/>
          </a:p>
        </p:txBody>
      </p:sp>
      <p:sp>
        <p:nvSpPr>
          <p:cNvPr id="10" name="下矢印 9"/>
          <p:cNvSpPr/>
          <p:nvPr/>
        </p:nvSpPr>
        <p:spPr>
          <a:xfrm>
            <a:off x="2123901" y="1095068"/>
            <a:ext cx="340522" cy="247136"/>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2098012" y="2951376"/>
            <a:ext cx="438573" cy="28589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98835" y="3643673"/>
            <a:ext cx="11235994" cy="1200329"/>
          </a:xfrm>
          <a:prstGeom prst="rect">
            <a:avLst/>
          </a:prstGeom>
          <a:noFill/>
        </p:spPr>
        <p:txBody>
          <a:bodyPr wrap="square" rtlCol="0">
            <a:spAutoFit/>
          </a:bodyPr>
          <a:lstStyle/>
          <a:p>
            <a:pPr marL="180975" indent="-180975">
              <a:buFont typeface="Arial" panose="020B0604020202020204" pitchFamily="34" charset="0"/>
              <a:buChar char="•"/>
            </a:pPr>
            <a:r>
              <a:rPr lang="ja-JP" altLang="en-US" dirty="0" smtClean="0"/>
              <a:t>「ロ」の場合は、ポップアップが現れ、供給</a:t>
            </a:r>
            <a:r>
              <a:rPr lang="ja-JP" altLang="en-US" dirty="0"/>
              <a:t>不足に☑を</a:t>
            </a:r>
            <a:r>
              <a:rPr lang="ja-JP" altLang="en-US" dirty="0" smtClean="0"/>
              <a:t>入れ薬剤名を入力。</a:t>
            </a:r>
            <a:endParaRPr lang="en-US" altLang="ja-JP" dirty="0" smtClean="0"/>
          </a:p>
          <a:p>
            <a:r>
              <a:rPr lang="ja-JP" altLang="en-US" dirty="0"/>
              <a:t>　</a:t>
            </a:r>
            <a:r>
              <a:rPr lang="ja-JP" altLang="en-US" dirty="0" smtClean="0"/>
              <a:t>　</a:t>
            </a:r>
            <a:r>
              <a:rPr lang="ja-JP" altLang="en-US" u="sng" dirty="0" smtClean="0"/>
              <a:t>「</a:t>
            </a:r>
            <a:r>
              <a:rPr lang="ja-JP" altLang="en-US" u="sng" dirty="0"/>
              <a:t>流通不安定の</a:t>
            </a:r>
            <a:r>
              <a:rPr lang="ja-JP" altLang="en-US" u="sng" dirty="0" smtClean="0"/>
              <a:t>ため</a:t>
            </a:r>
            <a:r>
              <a:rPr lang="ja-JP" altLang="en-US" u="sng" dirty="0" smtClean="0">
                <a:sym typeface="Wingdings" panose="05000000000000000000" pitchFamily="2" charset="2"/>
              </a:rPr>
              <a:t>：（入力した供給不足の薬剤名</a:t>
            </a:r>
            <a:r>
              <a:rPr lang="ja-JP" altLang="en-US" u="sng" dirty="0" smtClean="0"/>
              <a:t>）」</a:t>
            </a:r>
            <a:r>
              <a:rPr lang="ja-JP" altLang="en-US" b="1" dirty="0" smtClean="0"/>
              <a:t>と</a:t>
            </a:r>
            <a:r>
              <a:rPr lang="ja-JP" altLang="en-US" b="1" dirty="0"/>
              <a:t>レセコメへ自動</a:t>
            </a:r>
            <a:r>
              <a:rPr lang="ja-JP" altLang="en-US" b="1" dirty="0" smtClean="0"/>
              <a:t>挿入</a:t>
            </a:r>
            <a:endParaRPr lang="en-US" altLang="ja-JP" b="1" dirty="0" smtClean="0"/>
          </a:p>
          <a:p>
            <a:endParaRPr kumimoji="1" lang="en-US" altLang="ja-JP" b="1" dirty="0" smtClean="0"/>
          </a:p>
          <a:p>
            <a:pPr marL="180975" indent="-180975" algn="l">
              <a:buFont typeface="Arial" panose="020B0604020202020204" pitchFamily="34" charset="0"/>
              <a:buChar char="•"/>
            </a:pPr>
            <a:r>
              <a:rPr kumimoji="1" lang="ja-JP" altLang="en-US" dirty="0" smtClean="0"/>
              <a:t>「イ」</a:t>
            </a:r>
            <a:r>
              <a:rPr lang="ja-JP" altLang="en-US" dirty="0" smtClean="0"/>
              <a:t>の算定時</a:t>
            </a:r>
            <a:r>
              <a:rPr kumimoji="1" lang="ja-JP" altLang="en-US" dirty="0" smtClean="0"/>
              <a:t>は、</a:t>
            </a:r>
            <a:r>
              <a:rPr kumimoji="1" lang="en-US" altLang="ja-JP" dirty="0" smtClean="0"/>
              <a:t>【</a:t>
            </a:r>
            <a:r>
              <a:rPr kumimoji="1" lang="ja-JP" altLang="en-US" dirty="0" smtClean="0"/>
              <a:t>特定</a:t>
            </a:r>
            <a:r>
              <a:rPr kumimoji="1" lang="en-US" altLang="ja-JP" dirty="0" smtClean="0"/>
              <a:t>】</a:t>
            </a:r>
            <a:r>
              <a:rPr kumimoji="1" lang="ja-JP" altLang="en-US" dirty="0" smtClean="0"/>
              <a:t>または</a:t>
            </a:r>
            <a:r>
              <a:rPr kumimoji="1" lang="en-US" altLang="ja-JP" dirty="0" smtClean="0"/>
              <a:t>【</a:t>
            </a:r>
            <a:r>
              <a:rPr kumimoji="1" lang="ja-JP" altLang="en-US" dirty="0" smtClean="0"/>
              <a:t>指導</a:t>
            </a:r>
            <a:r>
              <a:rPr kumimoji="1" lang="en-US" altLang="ja-JP" dirty="0" smtClean="0"/>
              <a:t>】</a:t>
            </a:r>
            <a:r>
              <a:rPr kumimoji="1" lang="ja-JP" altLang="en-US" dirty="0" smtClean="0"/>
              <a:t>の欄</a:t>
            </a:r>
            <a:r>
              <a:rPr lang="ja-JP" altLang="en-US" dirty="0"/>
              <a:t>へ</a:t>
            </a:r>
            <a:r>
              <a:rPr kumimoji="1" lang="ja-JP" altLang="en-US" dirty="0" smtClean="0"/>
              <a:t>、</a:t>
            </a:r>
            <a:r>
              <a:rPr kumimoji="1" lang="ja-JP" altLang="en-US" b="1" u="sng" dirty="0" smtClean="0"/>
              <a:t>各自で対象薬剤名と具体的な説明内容</a:t>
            </a:r>
            <a:r>
              <a:rPr kumimoji="1" lang="ja-JP" altLang="en-US" dirty="0" smtClean="0"/>
              <a:t>を記載</a:t>
            </a:r>
            <a:endParaRPr kumimoji="1" lang="en-US" altLang="ja-JP" dirty="0" smtClean="0"/>
          </a:p>
        </p:txBody>
      </p:sp>
      <p:sp>
        <p:nvSpPr>
          <p:cNvPr id="16" name="正方形/長方形 15"/>
          <p:cNvSpPr/>
          <p:nvPr/>
        </p:nvSpPr>
        <p:spPr>
          <a:xfrm>
            <a:off x="1037347" y="2527287"/>
            <a:ext cx="3809698" cy="362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供給不足の薬剤</a:t>
            </a:r>
            <a:r>
              <a:rPr kumimoji="1" lang="ja-JP" altLang="en-US" sz="1600" dirty="0" smtClean="0">
                <a:solidFill>
                  <a:schemeClr val="tx1"/>
                </a:solidFill>
              </a:rPr>
              <a:t>名：</a:t>
            </a:r>
            <a:endParaRPr kumimoji="1" lang="ja-JP" altLang="en-US" sz="1600" dirty="0">
              <a:solidFill>
                <a:schemeClr val="tx1"/>
              </a:solidFill>
            </a:endParaRPr>
          </a:p>
        </p:txBody>
      </p:sp>
      <p:sp>
        <p:nvSpPr>
          <p:cNvPr id="18" name="テキスト ボックス 17"/>
          <p:cNvSpPr txBox="1"/>
          <p:nvPr/>
        </p:nvSpPr>
        <p:spPr>
          <a:xfrm>
            <a:off x="4926488" y="2525109"/>
            <a:ext cx="4627757" cy="338554"/>
          </a:xfrm>
          <a:prstGeom prst="rect">
            <a:avLst/>
          </a:prstGeom>
          <a:noFill/>
        </p:spPr>
        <p:txBody>
          <a:bodyPr wrap="square" rtlCol="0">
            <a:spAutoFit/>
          </a:bodyPr>
          <a:lstStyle/>
          <a:p>
            <a:pPr algn="l"/>
            <a:r>
              <a:rPr lang="ja-JP" altLang="en-US" sz="1600" dirty="0" smtClean="0">
                <a:solidFill>
                  <a:srgbClr val="0000FF"/>
                </a:solidFill>
              </a:rPr>
              <a:t>→</a:t>
            </a:r>
            <a:r>
              <a:rPr lang="ja-JP" altLang="en-US" sz="1600" u="sng" dirty="0" smtClean="0">
                <a:solidFill>
                  <a:srgbClr val="0000FF"/>
                </a:solidFill>
              </a:rPr>
              <a:t>入力した供給不足の薬剤名</a:t>
            </a:r>
            <a:r>
              <a:rPr lang="ja-JP" altLang="en-US" sz="1600" dirty="0" smtClean="0">
                <a:solidFill>
                  <a:srgbClr val="0000FF"/>
                </a:solidFill>
              </a:rPr>
              <a:t>をレセコメへ</a:t>
            </a:r>
            <a:r>
              <a:rPr lang="ja-JP" altLang="en-US" sz="1600" u="sng" dirty="0" smtClean="0">
                <a:solidFill>
                  <a:srgbClr val="0000FF"/>
                </a:solidFill>
              </a:rPr>
              <a:t>自動</a:t>
            </a:r>
            <a:r>
              <a:rPr lang="ja-JP" altLang="en-US" sz="1600" dirty="0" smtClean="0">
                <a:solidFill>
                  <a:srgbClr val="0000FF"/>
                </a:solidFill>
              </a:rPr>
              <a:t>挿入</a:t>
            </a:r>
            <a:endParaRPr kumimoji="1" lang="ja-JP" altLang="en-US" sz="1600" dirty="0" smtClean="0">
              <a:solidFill>
                <a:srgbClr val="0000FF"/>
              </a:solidFill>
            </a:endParaRPr>
          </a:p>
        </p:txBody>
      </p:sp>
      <p:sp>
        <p:nvSpPr>
          <p:cNvPr id="22" name="正方形/長方形 21"/>
          <p:cNvSpPr/>
          <p:nvPr/>
        </p:nvSpPr>
        <p:spPr>
          <a:xfrm>
            <a:off x="7484201" y="390513"/>
            <a:ext cx="4140087" cy="187678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t>再検討案</a:t>
            </a:r>
            <a:endParaRPr kumimoji="1" lang="en-US" altLang="ja-JP" dirty="0" smtClean="0"/>
          </a:p>
          <a:p>
            <a:pPr marL="88900" indent="-88900"/>
            <a:r>
              <a:rPr kumimoji="1" lang="ja-JP" altLang="en-US" dirty="0" smtClean="0"/>
              <a:t>・「イ」は、薬歴入力時に、自分で</a:t>
            </a:r>
            <a:r>
              <a:rPr kumimoji="1" lang="en-US" altLang="ja-JP" dirty="0" smtClean="0"/>
              <a:t>『</a:t>
            </a:r>
            <a:r>
              <a:rPr kumimoji="1" lang="ja-JP" altLang="en-US" dirty="0" smtClean="0"/>
              <a:t>薬剤名と指導文</a:t>
            </a:r>
            <a:r>
              <a:rPr kumimoji="1" lang="en-US" altLang="ja-JP" dirty="0" smtClean="0"/>
              <a:t>』</a:t>
            </a:r>
            <a:r>
              <a:rPr lang="ja-JP" altLang="en-US" dirty="0"/>
              <a:t>を</a:t>
            </a:r>
            <a:r>
              <a:rPr kumimoji="1" lang="ja-JP" altLang="en-US" dirty="0" smtClean="0"/>
              <a:t>入力</a:t>
            </a:r>
            <a:endParaRPr kumimoji="1" lang="en-US" altLang="ja-JP" dirty="0" smtClean="0"/>
          </a:p>
          <a:p>
            <a:pPr marL="88900" indent="-88900"/>
            <a:r>
              <a:rPr lang="ja-JP" altLang="en-US" dirty="0" smtClean="0"/>
              <a:t>・「ロ」は算定チェック時に供給不足の薬剤名を入力することで、レセコメへ自動挿入</a:t>
            </a:r>
            <a:endParaRPr kumimoji="1" lang="ja-JP" altLang="en-US" dirty="0"/>
          </a:p>
        </p:txBody>
      </p:sp>
      <p:sp>
        <p:nvSpPr>
          <p:cNvPr id="20" name="テキスト ボックス 19"/>
          <p:cNvSpPr txBox="1"/>
          <p:nvPr/>
        </p:nvSpPr>
        <p:spPr>
          <a:xfrm>
            <a:off x="5787484" y="1745099"/>
            <a:ext cx="1973766" cy="338554"/>
          </a:xfrm>
          <a:prstGeom prst="rect">
            <a:avLst/>
          </a:prstGeom>
          <a:noFill/>
        </p:spPr>
        <p:txBody>
          <a:bodyPr wrap="square" rtlCol="0">
            <a:spAutoFit/>
          </a:bodyPr>
          <a:lstStyle/>
          <a:p>
            <a:pPr algn="l"/>
            <a:r>
              <a:rPr lang="ja-JP" altLang="en-US" sz="1600" dirty="0" smtClean="0">
                <a:solidFill>
                  <a:schemeClr val="bg1">
                    <a:lumMod val="75000"/>
                  </a:schemeClr>
                </a:solidFill>
              </a:rPr>
              <a:t>→いったん</a:t>
            </a:r>
            <a:r>
              <a:rPr lang="en-US" altLang="ja-JP" sz="1600" dirty="0" smtClean="0">
                <a:solidFill>
                  <a:schemeClr val="bg1">
                    <a:lumMod val="75000"/>
                  </a:schemeClr>
                </a:solidFill>
              </a:rPr>
              <a:t>6</a:t>
            </a:r>
            <a:r>
              <a:rPr lang="ja-JP" altLang="en-US" sz="1600" dirty="0" smtClean="0">
                <a:solidFill>
                  <a:schemeClr val="bg1">
                    <a:lumMod val="75000"/>
                  </a:schemeClr>
                </a:solidFill>
              </a:rPr>
              <a:t>月はなし</a:t>
            </a:r>
            <a:endParaRPr kumimoji="1" lang="ja-JP" altLang="en-US" sz="1600" dirty="0" smtClean="0">
              <a:solidFill>
                <a:schemeClr val="bg1">
                  <a:lumMod val="75000"/>
                </a:schemeClr>
              </a:solidFill>
            </a:endParaRPr>
          </a:p>
        </p:txBody>
      </p:sp>
    </p:spTree>
    <p:extLst>
      <p:ext uri="{BB962C8B-B14F-4D97-AF65-F5344CB8AC3E}">
        <p14:creationId xmlns:p14="http://schemas.microsoft.com/office/powerpoint/2010/main" val="203478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695" y="110120"/>
            <a:ext cx="2031325" cy="341632"/>
          </a:xfrm>
        </p:spPr>
        <p:txBody>
          <a:bodyPr/>
          <a:lstStyle/>
          <a:p>
            <a:r>
              <a:rPr lang="ja-JP" altLang="en-US" dirty="0"/>
              <a:t>特定</a:t>
            </a:r>
            <a:r>
              <a:rPr lang="en-US" altLang="ja-JP" dirty="0" smtClean="0"/>
              <a:t>3</a:t>
            </a:r>
            <a:r>
              <a:rPr lang="ja-JP" altLang="en-US" dirty="0" smtClean="0"/>
              <a:t>－イについて</a:t>
            </a:r>
            <a:endParaRPr kumimoji="1" lang="ja-JP" altLang="en-US" dirty="0"/>
          </a:p>
        </p:txBody>
      </p:sp>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sp>
        <p:nvSpPr>
          <p:cNvPr id="5" name="テキスト ボックス 4"/>
          <p:cNvSpPr txBox="1"/>
          <p:nvPr/>
        </p:nvSpPr>
        <p:spPr>
          <a:xfrm>
            <a:off x="635620" y="1025912"/>
            <a:ext cx="10058400" cy="4093428"/>
          </a:xfrm>
          <a:prstGeom prst="rect">
            <a:avLst/>
          </a:prstGeom>
          <a:noFill/>
        </p:spPr>
        <p:txBody>
          <a:bodyPr wrap="square" rtlCol="0">
            <a:spAutoFit/>
          </a:bodyPr>
          <a:lstStyle/>
          <a:p>
            <a:pPr marL="285750" indent="-285750" algn="l">
              <a:buFont typeface="Wingdings" panose="05000000000000000000" pitchFamily="2" charset="2"/>
              <a:buChar char="l"/>
            </a:pPr>
            <a:r>
              <a:rPr kumimoji="1" lang="ja-JP" altLang="en-US" sz="2000" dirty="0" smtClean="0"/>
              <a:t>算定補助について</a:t>
            </a:r>
            <a:r>
              <a:rPr lang="en-US" altLang="ja-JP" sz="2000" dirty="0"/>
              <a:t/>
            </a:r>
            <a:br>
              <a:rPr lang="en-US" altLang="ja-JP" sz="2000" dirty="0"/>
            </a:br>
            <a:r>
              <a:rPr lang="ja-JP" altLang="en-US" sz="2000" dirty="0" smtClean="0"/>
              <a:t>対象薬剤処方時に算定項目の色が変わるようにしたい</a:t>
            </a:r>
            <a:r>
              <a:rPr lang="en-US" altLang="ja-JP" sz="2000" dirty="0" smtClean="0"/>
              <a:t/>
            </a:r>
            <a:br>
              <a:rPr lang="en-US" altLang="ja-JP" sz="2000" dirty="0" smtClean="0"/>
            </a:br>
            <a:r>
              <a:rPr lang="ja-JP" altLang="en-US" sz="2000" dirty="0" smtClean="0"/>
              <a:t>・</a:t>
            </a:r>
            <a:r>
              <a:rPr lang="en-US" altLang="ja-JP" sz="2000" dirty="0" smtClean="0"/>
              <a:t>RMP</a:t>
            </a:r>
            <a:r>
              <a:rPr lang="ja-JP" altLang="en-US" sz="2000" dirty="0" smtClean="0"/>
              <a:t>対象薬剤について⇒該当薬剤処方時かつ初回処方時に、算定箇所が赤色反転</a:t>
            </a:r>
            <a:r>
              <a:rPr lang="en-US" altLang="ja-JP" sz="2000" dirty="0" smtClean="0"/>
              <a:t/>
            </a:r>
            <a:br>
              <a:rPr lang="en-US" altLang="ja-JP" sz="2000" dirty="0" smtClean="0"/>
            </a:br>
            <a:r>
              <a:rPr lang="ja-JP" altLang="en-US" sz="2000" dirty="0" smtClean="0"/>
              <a:t>　</a:t>
            </a:r>
            <a:r>
              <a:rPr lang="en-US" altLang="ja-JP" sz="2000" dirty="0" smtClean="0"/>
              <a:t>※</a:t>
            </a:r>
            <a:r>
              <a:rPr lang="ja-JP" altLang="en-US" sz="2000" dirty="0" smtClean="0"/>
              <a:t>マスタ購入後の対応</a:t>
            </a:r>
            <a:r>
              <a:rPr lang="en-US" altLang="ja-JP" sz="2000" dirty="0" smtClean="0"/>
              <a:t/>
            </a:r>
            <a:br>
              <a:rPr lang="en-US" altLang="ja-JP" sz="2000" dirty="0" smtClean="0"/>
            </a:br>
            <a:r>
              <a:rPr lang="ja-JP" altLang="en-US" sz="2000" dirty="0" smtClean="0"/>
              <a:t>・安全性情報等対象薬剤について⇒一定期間こちらで設定した薬剤処方時に算定箇所が赤色反転</a:t>
            </a:r>
            <a:endParaRPr lang="en-US" altLang="ja-JP" sz="2000" dirty="0" smtClean="0"/>
          </a:p>
          <a:p>
            <a:pPr marL="285750" indent="-285750" algn="l">
              <a:buFont typeface="Wingdings" panose="05000000000000000000" pitchFamily="2" charset="2"/>
              <a:buChar char="l"/>
            </a:pPr>
            <a:endParaRPr kumimoji="1" lang="en-US" altLang="ja-JP" sz="2000" dirty="0"/>
          </a:p>
          <a:p>
            <a:pPr marL="285750" indent="-285750" algn="l">
              <a:buFont typeface="Wingdings" panose="05000000000000000000" pitchFamily="2" charset="2"/>
              <a:buChar char="l"/>
            </a:pPr>
            <a:r>
              <a:rPr kumimoji="1" lang="ja-JP" altLang="en-US" sz="2000" dirty="0" smtClean="0"/>
              <a:t>薬歴入力補助について</a:t>
            </a:r>
            <a:r>
              <a:rPr kumimoji="1" lang="en-US" altLang="ja-JP" sz="2000" dirty="0" smtClean="0"/>
              <a:t/>
            </a:r>
            <a:br>
              <a:rPr kumimoji="1" lang="en-US" altLang="ja-JP" sz="2000" dirty="0" smtClean="0"/>
            </a:br>
            <a:r>
              <a:rPr kumimoji="1" lang="ja-JP" altLang="en-US" sz="2000" dirty="0" smtClean="0"/>
              <a:t>運用として特定３イ算定時には、「特定」に概要を入力するものとする</a:t>
            </a:r>
            <a:r>
              <a:rPr kumimoji="1" lang="en-US" altLang="ja-JP" sz="2000" dirty="0" smtClean="0"/>
              <a:t/>
            </a:r>
            <a:br>
              <a:rPr kumimoji="1" lang="en-US" altLang="ja-JP" sz="2000" dirty="0" smtClean="0"/>
            </a:br>
            <a:r>
              <a:rPr kumimoji="1" lang="ja-JP" altLang="en-US" sz="2000" dirty="0" smtClean="0"/>
              <a:t>⇒特定</a:t>
            </a:r>
            <a:r>
              <a:rPr kumimoji="1" lang="en-US" altLang="ja-JP" sz="2000" dirty="0" smtClean="0"/>
              <a:t>3</a:t>
            </a:r>
            <a:r>
              <a:rPr kumimoji="1" lang="ja-JP" altLang="en-US" sz="2000" dirty="0" smtClean="0"/>
              <a:t>イ算定時、薬歴入力補助機能（</a:t>
            </a:r>
            <a:r>
              <a:rPr kumimoji="1" lang="en-US" altLang="ja-JP" sz="2000" dirty="0" err="1" smtClean="0"/>
              <a:t>alt+G</a:t>
            </a:r>
            <a:r>
              <a:rPr kumimoji="1" lang="ja-JP" altLang="en-US" sz="2000" dirty="0" smtClean="0"/>
              <a:t>）押下時に「特定」の入力フィールド出現</a:t>
            </a:r>
            <a:r>
              <a:rPr kumimoji="1" lang="en-US" altLang="ja-JP" sz="2000" dirty="0" smtClean="0"/>
              <a:t/>
            </a:r>
            <a:br>
              <a:rPr kumimoji="1" lang="en-US" altLang="ja-JP" sz="2000" dirty="0" smtClean="0"/>
            </a:br>
            <a:r>
              <a:rPr kumimoji="1" lang="ja-JP" altLang="en-US" sz="2000" dirty="0" smtClean="0"/>
              <a:t>⇒未入力チェック実施時に「特定」も併せて未入力チェックを実施する</a:t>
            </a:r>
            <a:endParaRPr kumimoji="1" lang="en-US" altLang="ja-JP" sz="2000" dirty="0"/>
          </a:p>
          <a:p>
            <a:pPr indent="268288"/>
            <a:endParaRPr lang="en-US" altLang="ja-JP" sz="2000" dirty="0" smtClean="0"/>
          </a:p>
          <a:p>
            <a:endParaRPr lang="en-US" altLang="ja-JP" sz="2000" dirty="0" smtClean="0"/>
          </a:p>
        </p:txBody>
      </p:sp>
    </p:spTree>
    <p:extLst>
      <p:ext uri="{BB962C8B-B14F-4D97-AF65-F5344CB8AC3E}">
        <p14:creationId xmlns:p14="http://schemas.microsoft.com/office/powerpoint/2010/main" val="114570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695" y="110120"/>
            <a:ext cx="1861407" cy="341632"/>
          </a:xfrm>
        </p:spPr>
        <p:txBody>
          <a:bodyPr/>
          <a:lstStyle/>
          <a:p>
            <a:r>
              <a:rPr kumimoji="1" lang="ja-JP" altLang="en-US" dirty="0" smtClean="0"/>
              <a:t>特定</a:t>
            </a:r>
            <a:r>
              <a:rPr kumimoji="1" lang="en-US" altLang="ja-JP" dirty="0" smtClean="0"/>
              <a:t>3-</a:t>
            </a:r>
            <a:r>
              <a:rPr kumimoji="1" lang="ja-JP" altLang="en-US" dirty="0" smtClean="0"/>
              <a:t>ロについて</a:t>
            </a:r>
            <a:endParaRPr kumimoji="1" lang="ja-JP" altLang="en-US" dirty="0"/>
          </a:p>
        </p:txBody>
      </p:sp>
      <p:sp>
        <p:nvSpPr>
          <p:cNvPr id="3" name="スライド番号プレースホルダー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B64CE2-ED16-4095-A19F-20040812BE60}" type="slidenum">
              <a:rPr kumimoji="1" lang="ja-JP" altLang="en-US"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sp>
        <p:nvSpPr>
          <p:cNvPr id="4" name="テキスト ボックス 3"/>
          <p:cNvSpPr txBox="1"/>
          <p:nvPr/>
        </p:nvSpPr>
        <p:spPr>
          <a:xfrm>
            <a:off x="635620" y="1025912"/>
            <a:ext cx="10058400" cy="1631216"/>
          </a:xfrm>
          <a:prstGeom prst="rect">
            <a:avLst/>
          </a:prstGeom>
          <a:noFill/>
        </p:spPr>
        <p:txBody>
          <a:bodyPr wrap="square" rtlCol="0">
            <a:spAutoFit/>
          </a:bodyPr>
          <a:lstStyle/>
          <a:p>
            <a:pPr indent="268288" algn="l"/>
            <a:endParaRPr kumimoji="1" lang="en-US" altLang="ja-JP" sz="2000" dirty="0"/>
          </a:p>
          <a:p>
            <a:pPr indent="268288"/>
            <a:endParaRPr lang="en-US" altLang="ja-JP" sz="2000" dirty="0" smtClean="0"/>
          </a:p>
          <a:p>
            <a:pPr marL="342900" indent="-342900">
              <a:buFont typeface="Wingdings" panose="05000000000000000000" pitchFamily="2" charset="2"/>
              <a:buChar char="l"/>
            </a:pPr>
            <a:r>
              <a:rPr lang="ja-JP" altLang="en-US" sz="2000" dirty="0" smtClean="0"/>
              <a:t>選定療養や供給不足（特定</a:t>
            </a:r>
            <a:r>
              <a:rPr lang="en-US" altLang="ja-JP" sz="2000" dirty="0" smtClean="0"/>
              <a:t>3-</a:t>
            </a:r>
            <a:r>
              <a:rPr lang="ja-JP" altLang="en-US" sz="2000" dirty="0" smtClean="0"/>
              <a:t>ロ）での算定時、服薬指導者がチェックをすると、チェック漏れが発生する可能性が高い。手帳持参☑のような欄を作って、入力</a:t>
            </a:r>
            <a:r>
              <a:rPr lang="ja-JP" altLang="en-US" sz="2000" dirty="0"/>
              <a:t>～処方監査</a:t>
            </a:r>
            <a:r>
              <a:rPr lang="ja-JP" altLang="en-US" sz="2000" dirty="0" smtClean="0"/>
              <a:t>でチェックした場合、自動で算定時のチェック項目が赤色反転すると漏れが減らせるのではないか。</a:t>
            </a:r>
            <a:endParaRPr lang="en-US" altLang="ja-JP" sz="2000" dirty="0" smtClean="0"/>
          </a:p>
        </p:txBody>
      </p:sp>
      <p:sp>
        <p:nvSpPr>
          <p:cNvPr id="5" name="テキスト ボックス 4"/>
          <p:cNvSpPr txBox="1"/>
          <p:nvPr/>
        </p:nvSpPr>
        <p:spPr>
          <a:xfrm>
            <a:off x="6275219" y="3889907"/>
            <a:ext cx="5400108" cy="1354217"/>
          </a:xfrm>
          <a:prstGeom prst="rect">
            <a:avLst/>
          </a:prstGeom>
          <a:noFill/>
        </p:spPr>
        <p:txBody>
          <a:bodyPr wrap="square" rtlCol="0">
            <a:spAutoFit/>
          </a:bodyPr>
          <a:lstStyle/>
          <a:p>
            <a:pPr algn="l"/>
            <a:r>
              <a:rPr kumimoji="1" lang="ja-JP" altLang="en-US" dirty="0" smtClean="0"/>
              <a:t>特定薬剤管理指導加算</a:t>
            </a:r>
            <a:r>
              <a:rPr kumimoji="1" lang="en-US" altLang="ja-JP" dirty="0" smtClean="0"/>
              <a:t>3</a:t>
            </a:r>
            <a:r>
              <a:rPr kumimoji="1" lang="ja-JP" altLang="en-US" dirty="0" smtClean="0"/>
              <a:t>の算定理由</a:t>
            </a:r>
            <a:endParaRPr lang="en-US" altLang="ja-JP" dirty="0"/>
          </a:p>
          <a:p>
            <a:pPr algn="l"/>
            <a:r>
              <a:rPr lang="ja-JP" altLang="en-US" sz="1600" dirty="0" smtClean="0"/>
              <a:t>イ　</a:t>
            </a:r>
            <a:r>
              <a:rPr kumimoji="1" lang="en-US" altLang="ja-JP" sz="1600" dirty="0" smtClean="0"/>
              <a:t>RMP</a:t>
            </a:r>
            <a:r>
              <a:rPr kumimoji="1" lang="ja-JP" altLang="en-US" sz="1600" dirty="0" smtClean="0"/>
              <a:t>を用いた指導</a:t>
            </a:r>
            <a:endParaRPr kumimoji="1" lang="en-US" altLang="ja-JP" sz="1600" dirty="0" smtClean="0"/>
          </a:p>
          <a:p>
            <a:r>
              <a:rPr lang="ja-JP" altLang="en-US" sz="1600" dirty="0" smtClean="0"/>
              <a:t>イ　緊急安全性情報や安全性速報に係る情報提供</a:t>
            </a:r>
            <a:endParaRPr lang="en-US" altLang="ja-JP" sz="1600" dirty="0" smtClean="0"/>
          </a:p>
          <a:p>
            <a:r>
              <a:rPr lang="ja-JP" altLang="en-US" sz="1600" dirty="0" smtClean="0"/>
              <a:t>ロ　選定</a:t>
            </a:r>
            <a:r>
              <a:rPr kumimoji="1" lang="ja-JP" altLang="en-US" sz="1600" dirty="0" smtClean="0"/>
              <a:t>療養となる先発医薬品を選択しようとする患者への説明</a:t>
            </a:r>
            <a:endParaRPr kumimoji="1" lang="en-US" altLang="ja-JP" sz="1600" dirty="0" smtClean="0"/>
          </a:p>
          <a:p>
            <a:r>
              <a:rPr lang="ja-JP" altLang="en-US" sz="1600" dirty="0" smtClean="0"/>
              <a:t>ロ　供給不足による変更調剤の説明</a:t>
            </a:r>
            <a:endParaRPr kumimoji="1" lang="en-US" altLang="ja-JP" dirty="0" smtClean="0"/>
          </a:p>
        </p:txBody>
      </p:sp>
      <p:pic>
        <p:nvPicPr>
          <p:cNvPr id="6" name="図 5"/>
          <p:cNvPicPr>
            <a:picLocks noChangeAspect="1"/>
          </p:cNvPicPr>
          <p:nvPr/>
        </p:nvPicPr>
        <p:blipFill>
          <a:blip r:embed="rId2"/>
          <a:stretch>
            <a:fillRect/>
          </a:stretch>
        </p:blipFill>
        <p:spPr>
          <a:xfrm>
            <a:off x="1073278" y="3076624"/>
            <a:ext cx="2127121" cy="2386192"/>
          </a:xfrm>
          <a:prstGeom prst="rect">
            <a:avLst/>
          </a:prstGeom>
        </p:spPr>
      </p:pic>
      <p:sp>
        <p:nvSpPr>
          <p:cNvPr id="7" name="正方形/長方形 6"/>
          <p:cNvSpPr/>
          <p:nvPr/>
        </p:nvSpPr>
        <p:spPr>
          <a:xfrm>
            <a:off x="1073278" y="4440742"/>
            <a:ext cx="889337" cy="490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491695" y="4563405"/>
            <a:ext cx="478461" cy="3679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353102" y="5864772"/>
            <a:ext cx="8598677" cy="646331"/>
          </a:xfrm>
          <a:prstGeom prst="rect">
            <a:avLst/>
          </a:prstGeom>
          <a:noFill/>
        </p:spPr>
        <p:txBody>
          <a:bodyPr wrap="square" rtlCol="0">
            <a:spAutoFit/>
          </a:bodyPr>
          <a:lstStyle/>
          <a:p>
            <a:pPr algn="l"/>
            <a:r>
              <a:rPr kumimoji="1" lang="ja-JP" altLang="en-US" dirty="0" smtClean="0"/>
              <a:t>この機能に合わせ、</a:t>
            </a:r>
            <a:r>
              <a:rPr kumimoji="1" lang="en-US" altLang="ja-JP" dirty="0" smtClean="0"/>
              <a:t>YJ9</a:t>
            </a:r>
            <a:r>
              <a:rPr kumimoji="1" lang="ja-JP" altLang="en-US" dirty="0" smtClean="0"/>
              <a:t>桁以降に変更があった場合、「供給不安による変更ですか？」とポップアップ表示。（調剤ステータス）</a:t>
            </a:r>
            <a:r>
              <a:rPr lang="en-US" altLang="ja-JP" dirty="0" smtClean="0"/>
              <a:t>YES</a:t>
            </a:r>
            <a:r>
              <a:rPr lang="ja-JP" altLang="en-US" dirty="0" smtClean="0"/>
              <a:t>の場合に算定時に赤色に反転する。</a:t>
            </a:r>
            <a:endParaRPr kumimoji="1" lang="ja-JP" altLang="en-US" dirty="0" smtClean="0"/>
          </a:p>
        </p:txBody>
      </p:sp>
    </p:spTree>
    <p:extLst>
      <p:ext uri="{BB962C8B-B14F-4D97-AF65-F5344CB8AC3E}">
        <p14:creationId xmlns:p14="http://schemas.microsoft.com/office/powerpoint/2010/main" val="101068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1309172" y="607580"/>
            <a:ext cx="9596429" cy="5436604"/>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4945221" y="810880"/>
            <a:ext cx="6696744" cy="4787490"/>
          </a:xfrm>
          <a:prstGeom prst="rect">
            <a:avLst/>
          </a:prstGeom>
          <a:noFill/>
          <a:ln w="57150">
            <a:solidFill>
              <a:srgbClr val="0000FF"/>
            </a:solidFill>
            <a:miter lim="800000"/>
            <a:headEnd/>
            <a:tailEnd/>
          </a:ln>
        </p:spPr>
      </p:pic>
      <p:sp>
        <p:nvSpPr>
          <p:cNvPr id="2" name="タイトル 1"/>
          <p:cNvSpPr>
            <a:spLocks noGrp="1"/>
          </p:cNvSpPr>
          <p:nvPr>
            <p:ph type="title"/>
          </p:nvPr>
        </p:nvSpPr>
        <p:spPr>
          <a:xfrm>
            <a:off x="491695" y="110120"/>
            <a:ext cx="8587607" cy="341632"/>
          </a:xfrm>
        </p:spPr>
        <p:txBody>
          <a:bodyPr/>
          <a:lstStyle/>
          <a:p>
            <a:r>
              <a:rPr lang="ja-JP" altLang="en-US" sz="1800" dirty="0" smtClean="0"/>
              <a:t>情報補助ツール：</a:t>
            </a:r>
            <a:r>
              <a:rPr kumimoji="1" lang="en-US" altLang="ja-JP" sz="1800" dirty="0" smtClean="0"/>
              <a:t>RMP</a:t>
            </a:r>
            <a:r>
              <a:rPr kumimoji="1" lang="ja-JP" altLang="en-US" sz="1800" dirty="0" smtClean="0"/>
              <a:t>対象薬剤が入力されている場合の、</a:t>
            </a:r>
            <a:r>
              <a:rPr kumimoji="1" lang="en-US" altLang="ja-JP" sz="1800" dirty="0" smtClean="0"/>
              <a:t>RMP</a:t>
            </a:r>
            <a:r>
              <a:rPr kumimoji="1" lang="ja-JP" altLang="en-US" sz="1800" dirty="0" smtClean="0"/>
              <a:t>資材へのリンクイメージ</a:t>
            </a:r>
            <a:endParaRPr kumimoji="1" lang="ja-JP" altLang="en-US" sz="1800" dirty="0"/>
          </a:p>
        </p:txBody>
      </p:sp>
      <p:sp>
        <p:nvSpPr>
          <p:cNvPr id="21" name="下矢印 20"/>
          <p:cNvSpPr/>
          <p:nvPr/>
        </p:nvSpPr>
        <p:spPr>
          <a:xfrm rot="16200000">
            <a:off x="4839242" y="3570984"/>
            <a:ext cx="463986" cy="540060"/>
          </a:xfrm>
          <a:prstGeom prst="downArrow">
            <a:avLst>
              <a:gd name="adj1" fmla="val 45621"/>
              <a:gd name="adj2" fmla="val 61347"/>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6" name="スライド番号プレースホルダー 4"/>
          <p:cNvSpPr>
            <a:spLocks noGrp="1"/>
          </p:cNvSpPr>
          <p:nvPr>
            <p:ph type="sldNum" sz="quarter" idx="12"/>
          </p:nvPr>
        </p:nvSpPr>
        <p:spPr>
          <a:xfrm>
            <a:off x="11798570" y="134487"/>
            <a:ext cx="341760" cy="261610"/>
          </a:xfrm>
        </p:spPr>
        <p:txBody>
          <a:bodyPr wrap="none">
            <a:spAutoFit/>
          </a:bodyPr>
          <a:lstStyle>
            <a:lvl1pPr algn="ctr">
              <a:defRPr sz="1100" b="1">
                <a:solidFill>
                  <a:srgbClr val="0068B6"/>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srgbClr val="0068B6"/>
                </a:solidFill>
                <a:effectLst/>
                <a:uLnTx/>
                <a:uFillTx/>
                <a:latin typeface="Century Gothic" panose="020B0502020202020204" pitchFamily="34" charset="0"/>
                <a:ea typeface="Meiryo UI"/>
                <a:cs typeface="+mn-cs"/>
              </a:rPr>
              <a:t>27</a:t>
            </a:r>
            <a:endParaRPr kumimoji="1" lang="ja-JP" altLang="en-US" sz="1100" b="1" i="0" u="none" strike="noStrike" kern="1200" cap="none" spc="0" normalizeH="0" baseline="0" noProof="0" dirty="0">
              <a:ln>
                <a:noFill/>
              </a:ln>
              <a:solidFill>
                <a:srgbClr val="0068B6"/>
              </a:solidFill>
              <a:effectLst/>
              <a:uLnTx/>
              <a:uFillTx/>
              <a:latin typeface="Century Gothic" panose="020B0502020202020204" pitchFamily="34" charset="0"/>
              <a:ea typeface="Meiryo UI"/>
              <a:cs typeface="+mn-cs"/>
            </a:endParaRPr>
          </a:p>
        </p:txBody>
      </p:sp>
      <p:sp>
        <p:nvSpPr>
          <p:cNvPr id="19" name="正方形/長方形 18"/>
          <p:cNvSpPr/>
          <p:nvPr/>
        </p:nvSpPr>
        <p:spPr>
          <a:xfrm>
            <a:off x="-1140643" y="3384223"/>
            <a:ext cx="961534" cy="40227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特定３</a:t>
            </a:r>
            <a:endParaRPr kumimoji="1" lang="ja-JP" altLang="en-US" dirty="0"/>
          </a:p>
        </p:txBody>
      </p:sp>
      <p:sp>
        <p:nvSpPr>
          <p:cNvPr id="3" name="テキスト ボックス 2"/>
          <p:cNvSpPr txBox="1"/>
          <p:nvPr/>
        </p:nvSpPr>
        <p:spPr>
          <a:xfrm>
            <a:off x="5030064" y="5133036"/>
            <a:ext cx="3755462" cy="261610"/>
          </a:xfrm>
          <a:prstGeom prst="rect">
            <a:avLst/>
          </a:prstGeom>
          <a:noFill/>
        </p:spPr>
        <p:txBody>
          <a:bodyPr wrap="square" rtlCol="0">
            <a:spAutoFit/>
          </a:bodyPr>
          <a:lstStyle/>
          <a:p>
            <a:pPr algn="l"/>
            <a:r>
              <a:rPr kumimoji="1" lang="en-US" altLang="ja-JP" sz="1100" dirty="0" smtClean="0"/>
              <a:t>【RMP】</a:t>
            </a:r>
            <a:endParaRPr lang="en-US" altLang="ja-JP" sz="1100" dirty="0"/>
          </a:p>
        </p:txBody>
      </p:sp>
      <p:sp>
        <p:nvSpPr>
          <p:cNvPr id="5" name="正方形/長方形 4"/>
          <p:cNvSpPr/>
          <p:nvPr/>
        </p:nvSpPr>
        <p:spPr>
          <a:xfrm>
            <a:off x="5030064" y="5350436"/>
            <a:ext cx="992579" cy="261610"/>
          </a:xfrm>
          <a:prstGeom prst="rect">
            <a:avLst/>
          </a:prstGeom>
          <a:solidFill>
            <a:schemeClr val="accent1">
              <a:lumMod val="20000"/>
              <a:lumOff val="80000"/>
            </a:schemeClr>
          </a:solidFill>
        </p:spPr>
        <p:txBody>
          <a:bodyPr wrap="none">
            <a:spAutoFit/>
          </a:bodyPr>
          <a:lstStyle/>
          <a:p>
            <a:pPr lvl="0"/>
            <a:r>
              <a:rPr lang="en-US" altLang="ja-JP" sz="1100" dirty="0">
                <a:solidFill>
                  <a:prstClr val="black"/>
                </a:solidFill>
              </a:rPr>
              <a:t>RMP</a:t>
            </a:r>
            <a:r>
              <a:rPr lang="ja-JP" altLang="en-US" sz="1100" dirty="0" err="1">
                <a:solidFill>
                  <a:prstClr val="black"/>
                </a:solidFill>
              </a:rPr>
              <a:t>への</a:t>
            </a:r>
            <a:r>
              <a:rPr lang="ja-JP" altLang="en-US" sz="1100" dirty="0">
                <a:solidFill>
                  <a:prstClr val="black"/>
                </a:solidFill>
              </a:rPr>
              <a:t>リンク</a:t>
            </a:r>
          </a:p>
        </p:txBody>
      </p:sp>
      <p:sp>
        <p:nvSpPr>
          <p:cNvPr id="6" name="フローチャート: 処理 5"/>
          <p:cNvSpPr/>
          <p:nvPr/>
        </p:nvSpPr>
        <p:spPr>
          <a:xfrm>
            <a:off x="5030064" y="5133036"/>
            <a:ext cx="1139877" cy="465334"/>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564307" y="5148053"/>
            <a:ext cx="4716626" cy="1051959"/>
          </a:xfrm>
          <a:prstGeom prst="wedgeRoundRectCallout">
            <a:avLst>
              <a:gd name="adj1" fmla="val -56407"/>
              <a:gd name="adj2" fmla="val -20251"/>
              <a:gd name="adj3" fmla="val 16667"/>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・添付文書へのリンクの下あた</a:t>
            </a:r>
            <a:r>
              <a:rPr kumimoji="1" lang="ja-JP" altLang="en-US" sz="1400" dirty="0" smtClean="0">
                <a:solidFill>
                  <a:schemeClr val="tx1"/>
                </a:solidFill>
              </a:rPr>
              <a:t>りに</a:t>
            </a:r>
            <a:r>
              <a:rPr kumimoji="1" lang="en-US" altLang="ja-JP" sz="1400" dirty="0" smtClean="0">
                <a:solidFill>
                  <a:schemeClr val="tx1"/>
                </a:solidFill>
              </a:rPr>
              <a:t>RMP</a:t>
            </a:r>
            <a:r>
              <a:rPr kumimoji="1" lang="ja-JP" altLang="en-US" sz="1400" dirty="0" smtClean="0">
                <a:solidFill>
                  <a:schemeClr val="tx1"/>
                </a:solidFill>
              </a:rPr>
              <a:t>資材へのリンク追加</a:t>
            </a:r>
            <a:endParaRPr kumimoji="1"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もしくは</a:t>
            </a:r>
            <a:endParaRPr lang="en-US" altLang="ja-JP" sz="1400" dirty="0" smtClean="0">
              <a:solidFill>
                <a:schemeClr val="tx1"/>
              </a:solidFill>
            </a:endParaRPr>
          </a:p>
          <a:p>
            <a:r>
              <a:rPr lang="ja-JP" altLang="en-US" sz="1400" dirty="0" smtClean="0">
                <a:solidFill>
                  <a:schemeClr val="tx1"/>
                </a:solidFill>
              </a:rPr>
              <a:t>・</a:t>
            </a:r>
            <a:r>
              <a:rPr lang="en-US" altLang="ja-JP" sz="1400" dirty="0" smtClean="0">
                <a:solidFill>
                  <a:schemeClr val="tx1"/>
                </a:solidFill>
              </a:rPr>
              <a:t>RMP</a:t>
            </a:r>
            <a:r>
              <a:rPr lang="ja-JP" altLang="en-US" sz="1400" dirty="0">
                <a:solidFill>
                  <a:schemeClr val="tx1"/>
                </a:solidFill>
              </a:rPr>
              <a:t>用</a:t>
            </a:r>
            <a:r>
              <a:rPr lang="ja-JP" altLang="en-US" sz="1400" dirty="0" smtClean="0">
                <a:solidFill>
                  <a:schemeClr val="tx1"/>
                </a:solidFill>
              </a:rPr>
              <a:t>の独立したウインドウでリンク追加</a:t>
            </a:r>
            <a:endParaRPr lang="en-US" altLang="ja-JP" sz="1400" dirty="0" smtClean="0">
              <a:solidFill>
                <a:schemeClr val="tx1"/>
              </a:solidFill>
            </a:endParaRPr>
          </a:p>
        </p:txBody>
      </p:sp>
      <p:sp>
        <p:nvSpPr>
          <p:cNvPr id="8" name="フローチャート: 処理 7"/>
          <p:cNvSpPr/>
          <p:nvPr/>
        </p:nvSpPr>
        <p:spPr>
          <a:xfrm>
            <a:off x="2696066" y="5703216"/>
            <a:ext cx="1489435" cy="754145"/>
          </a:xfrm>
          <a:prstGeom prst="flowChartProcess">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696066" y="5754198"/>
            <a:ext cx="3755462" cy="261610"/>
          </a:xfrm>
          <a:prstGeom prst="rect">
            <a:avLst/>
          </a:prstGeom>
          <a:noFill/>
        </p:spPr>
        <p:txBody>
          <a:bodyPr wrap="square" rtlCol="0">
            <a:spAutoFit/>
          </a:bodyPr>
          <a:lstStyle/>
          <a:p>
            <a:pPr algn="l"/>
            <a:r>
              <a:rPr kumimoji="1" lang="en-US" altLang="ja-JP" sz="1100" dirty="0" smtClean="0"/>
              <a:t>【RMP】</a:t>
            </a:r>
            <a:endParaRPr lang="en-US" altLang="ja-JP" sz="1100" dirty="0"/>
          </a:p>
        </p:txBody>
      </p:sp>
      <p:sp>
        <p:nvSpPr>
          <p:cNvPr id="23" name="正方形/長方形 22"/>
          <p:cNvSpPr/>
          <p:nvPr/>
        </p:nvSpPr>
        <p:spPr>
          <a:xfrm>
            <a:off x="2806909" y="6027155"/>
            <a:ext cx="992579" cy="261610"/>
          </a:xfrm>
          <a:prstGeom prst="rect">
            <a:avLst/>
          </a:prstGeom>
          <a:solidFill>
            <a:schemeClr val="accent1">
              <a:lumMod val="20000"/>
              <a:lumOff val="80000"/>
            </a:schemeClr>
          </a:solidFill>
        </p:spPr>
        <p:txBody>
          <a:bodyPr wrap="none">
            <a:spAutoFit/>
          </a:bodyPr>
          <a:lstStyle/>
          <a:p>
            <a:pPr lvl="0"/>
            <a:r>
              <a:rPr lang="en-US" altLang="ja-JP" sz="1100" dirty="0">
                <a:solidFill>
                  <a:prstClr val="black"/>
                </a:solidFill>
              </a:rPr>
              <a:t>RMP</a:t>
            </a:r>
            <a:r>
              <a:rPr lang="ja-JP" altLang="en-US" sz="1100" dirty="0" err="1">
                <a:solidFill>
                  <a:prstClr val="black"/>
                </a:solidFill>
              </a:rPr>
              <a:t>への</a:t>
            </a:r>
            <a:r>
              <a:rPr lang="ja-JP" altLang="en-US" sz="1100" dirty="0">
                <a:solidFill>
                  <a:prstClr val="black"/>
                </a:solidFill>
              </a:rPr>
              <a:t>リンク</a:t>
            </a:r>
          </a:p>
        </p:txBody>
      </p:sp>
      <p:sp>
        <p:nvSpPr>
          <p:cNvPr id="11" name="下矢印 10"/>
          <p:cNvSpPr/>
          <p:nvPr/>
        </p:nvSpPr>
        <p:spPr>
          <a:xfrm>
            <a:off x="3026113" y="5263841"/>
            <a:ext cx="414670" cy="334529"/>
          </a:xfrm>
          <a:prstGeom prst="downArrow">
            <a:avLst/>
          </a:prstGeom>
          <a:solidFill>
            <a:srgbClr val="0000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2442892" y="2001736"/>
            <a:ext cx="6734562" cy="1051959"/>
          </a:xfrm>
          <a:prstGeom prst="wedgeRoundRectCallout">
            <a:avLst>
              <a:gd name="adj1" fmla="val -33710"/>
              <a:gd name="adj2" fmla="val 62432"/>
              <a:gd name="adj3" fmla="val 16667"/>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rPr>
              <a:t>RMP</a:t>
            </a:r>
            <a:r>
              <a:rPr lang="ja-JP" altLang="en-US" sz="1400" dirty="0" smtClean="0">
                <a:solidFill>
                  <a:schemeClr val="tx1"/>
                </a:solidFill>
              </a:rPr>
              <a:t>対象薬剤は、明細画面の薬剤名の前に</a:t>
            </a:r>
            <a:r>
              <a:rPr lang="en-US" altLang="ja-JP" sz="1400" dirty="0" smtClean="0">
                <a:solidFill>
                  <a:schemeClr val="tx1"/>
                </a:solidFill>
              </a:rPr>
              <a:t>【R】</a:t>
            </a:r>
            <a:r>
              <a:rPr lang="ja-JP" altLang="en-US" sz="1400" dirty="0" smtClean="0">
                <a:solidFill>
                  <a:schemeClr val="tx1"/>
                </a:solidFill>
              </a:rPr>
              <a:t>を表示</a:t>
            </a:r>
            <a:r>
              <a:rPr lang="ja-JP" altLang="en-US" sz="1400" b="1" dirty="0" smtClean="0">
                <a:solidFill>
                  <a:srgbClr val="FF0000"/>
                </a:solidFill>
              </a:rPr>
              <a:t>　</a:t>
            </a:r>
            <a:r>
              <a:rPr lang="en-US" altLang="ja-JP" sz="1400" b="1" dirty="0" smtClean="0">
                <a:solidFill>
                  <a:srgbClr val="FF0000"/>
                </a:solidFill>
              </a:rPr>
              <a:t>※【R】</a:t>
            </a:r>
            <a:r>
              <a:rPr lang="ja-JP" altLang="en-US" sz="1400" b="1" dirty="0" smtClean="0">
                <a:solidFill>
                  <a:srgbClr val="FF0000"/>
                </a:solidFill>
              </a:rPr>
              <a:t>表示はできれば初回だけ</a:t>
            </a:r>
            <a:endParaRPr lang="en-US" altLang="ja-JP" sz="1400" b="1" dirty="0" smtClean="0">
              <a:solidFill>
                <a:srgbClr val="FF0000"/>
              </a:solidFill>
            </a:endParaRPr>
          </a:p>
          <a:p>
            <a:r>
              <a:rPr lang="ja-JP" altLang="en-US" sz="1400" dirty="0" smtClean="0">
                <a:solidFill>
                  <a:schemeClr val="tx1"/>
                </a:solidFill>
              </a:rPr>
              <a:t>＜例＞</a:t>
            </a:r>
            <a:endParaRPr lang="en-US" altLang="ja-JP" sz="1400" dirty="0" smtClean="0">
              <a:solidFill>
                <a:schemeClr val="tx1"/>
              </a:solidFill>
            </a:endParaRPr>
          </a:p>
          <a:p>
            <a:r>
              <a:rPr lang="ja-JP" altLang="en-US" sz="1400" dirty="0" smtClean="0">
                <a:solidFill>
                  <a:schemeClr val="tx1"/>
                </a:solidFill>
              </a:rPr>
              <a:t>・ハイリスク薬の場合　</a:t>
            </a:r>
            <a:r>
              <a:rPr lang="en-US" altLang="ja-JP" sz="1400" dirty="0" smtClean="0">
                <a:solidFill>
                  <a:schemeClr val="tx1"/>
                </a:solidFill>
              </a:rPr>
              <a:t>【H】【R】【15mg】</a:t>
            </a:r>
            <a:r>
              <a:rPr lang="ja-JP" altLang="en-US" sz="1400" dirty="0" smtClean="0">
                <a:solidFill>
                  <a:schemeClr val="tx1"/>
                </a:solidFill>
              </a:rPr>
              <a:t>ピオグリタゾン錠</a:t>
            </a:r>
            <a:r>
              <a:rPr lang="en-US" altLang="ja-JP" sz="1400" dirty="0" smtClean="0">
                <a:solidFill>
                  <a:schemeClr val="tx1"/>
                </a:solidFill>
              </a:rPr>
              <a:t>15mg</a:t>
            </a:r>
          </a:p>
          <a:p>
            <a:r>
              <a:rPr lang="ja-JP" altLang="en-US" sz="1400" dirty="0" smtClean="0">
                <a:solidFill>
                  <a:schemeClr val="tx1"/>
                </a:solidFill>
              </a:rPr>
              <a:t>・ハイリスク薬以外　　</a:t>
            </a:r>
            <a:r>
              <a:rPr lang="en-US" altLang="ja-JP" sz="1400" dirty="0" smtClean="0">
                <a:solidFill>
                  <a:schemeClr val="tx1"/>
                </a:solidFill>
              </a:rPr>
              <a:t>【R】【5mg】</a:t>
            </a:r>
            <a:r>
              <a:rPr lang="ja-JP" altLang="en-US" sz="1400" dirty="0" smtClean="0">
                <a:solidFill>
                  <a:schemeClr val="tx1"/>
                </a:solidFill>
              </a:rPr>
              <a:t>アムロジピン錠</a:t>
            </a:r>
            <a:r>
              <a:rPr lang="en-US" altLang="ja-JP" sz="1400" dirty="0" smtClean="0">
                <a:solidFill>
                  <a:schemeClr val="tx1"/>
                </a:solidFill>
              </a:rPr>
              <a:t>5mg</a:t>
            </a:r>
          </a:p>
        </p:txBody>
      </p:sp>
      <p:sp>
        <p:nvSpPr>
          <p:cNvPr id="4" name="テキスト ボックス 3"/>
          <p:cNvSpPr txBox="1"/>
          <p:nvPr/>
        </p:nvSpPr>
        <p:spPr>
          <a:xfrm>
            <a:off x="4185501" y="6334111"/>
            <a:ext cx="7872761" cy="369332"/>
          </a:xfrm>
          <a:prstGeom prst="rect">
            <a:avLst/>
          </a:prstGeom>
          <a:noFill/>
        </p:spPr>
        <p:txBody>
          <a:bodyPr wrap="square" rtlCol="0">
            <a:spAutoFit/>
          </a:bodyPr>
          <a:lstStyle/>
          <a:p>
            <a:pPr algn="l"/>
            <a:r>
              <a:rPr kumimoji="1" lang="en-US" altLang="ja-JP" b="1" dirty="0" smtClean="0">
                <a:solidFill>
                  <a:srgbClr val="FF0000"/>
                </a:solidFill>
              </a:rPr>
              <a:t>※</a:t>
            </a:r>
            <a:r>
              <a:rPr kumimoji="1" lang="ja-JP" altLang="en-US" b="1" dirty="0" smtClean="0">
                <a:solidFill>
                  <a:srgbClr val="FF0000"/>
                </a:solidFill>
              </a:rPr>
              <a:t>リンク先の</a:t>
            </a:r>
            <a:r>
              <a:rPr kumimoji="1" lang="en-US" altLang="ja-JP" b="1" dirty="0" smtClean="0">
                <a:solidFill>
                  <a:srgbClr val="FF0000"/>
                </a:solidFill>
              </a:rPr>
              <a:t>RMP</a:t>
            </a:r>
            <a:r>
              <a:rPr kumimoji="1" lang="ja-JP" altLang="en-US" b="1" dirty="0" smtClean="0">
                <a:solidFill>
                  <a:srgbClr val="FF0000"/>
                </a:solidFill>
              </a:rPr>
              <a:t>資材は、</a:t>
            </a:r>
            <a:r>
              <a:rPr kumimoji="1" lang="ja-JP" altLang="en-US" b="1" u="sng" dirty="0" smtClean="0">
                <a:solidFill>
                  <a:srgbClr val="FF0000"/>
                </a:solidFill>
              </a:rPr>
              <a:t>印刷できることが必要</a:t>
            </a:r>
            <a:r>
              <a:rPr kumimoji="1" lang="ja-JP" altLang="en-US" b="1" dirty="0" smtClean="0">
                <a:solidFill>
                  <a:srgbClr val="FF0000"/>
                </a:solidFill>
              </a:rPr>
              <a:t>なため、それが可能な形式で掲載</a:t>
            </a:r>
          </a:p>
        </p:txBody>
      </p:sp>
    </p:spTree>
    <p:extLst>
      <p:ext uri="{BB962C8B-B14F-4D97-AF65-F5344CB8AC3E}">
        <p14:creationId xmlns:p14="http://schemas.microsoft.com/office/powerpoint/2010/main" val="391735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srcRect r="6036" b="6250"/>
          <a:stretch>
            <a:fillRect/>
          </a:stretch>
        </p:blipFill>
        <p:spPr bwMode="auto">
          <a:xfrm>
            <a:off x="1271183" y="713618"/>
            <a:ext cx="9906000" cy="5556716"/>
          </a:xfrm>
          <a:prstGeom prst="rect">
            <a:avLst/>
          </a:prstGeom>
          <a:noFill/>
          <a:ln w="9525">
            <a:noFill/>
            <a:miter lim="800000"/>
            <a:headEnd/>
            <a:tailEnd/>
          </a:ln>
        </p:spPr>
      </p:pic>
      <p:sp>
        <p:nvSpPr>
          <p:cNvPr id="2" name="タイトル 1"/>
          <p:cNvSpPr>
            <a:spLocks noGrp="1"/>
          </p:cNvSpPr>
          <p:nvPr>
            <p:ph type="title"/>
          </p:nvPr>
        </p:nvSpPr>
        <p:spPr>
          <a:xfrm>
            <a:off x="491695" y="110120"/>
            <a:ext cx="4523995" cy="341632"/>
          </a:xfrm>
        </p:spPr>
        <p:txBody>
          <a:bodyPr/>
          <a:lstStyle/>
          <a:p>
            <a:r>
              <a:rPr lang="ja-JP" altLang="en-US" sz="1800" dirty="0" smtClean="0"/>
              <a:t>情報補助ツール</a:t>
            </a:r>
            <a:r>
              <a:rPr lang="ja-JP" altLang="en-US" sz="1800" dirty="0"/>
              <a:t>：</a:t>
            </a:r>
            <a:r>
              <a:rPr kumimoji="1" lang="ja-JP" altLang="en-US" sz="1800" dirty="0" smtClean="0"/>
              <a:t>安全性情報の画面イメージ</a:t>
            </a:r>
            <a:endParaRPr kumimoji="1" lang="ja-JP" altLang="en-US" sz="1800" dirty="0"/>
          </a:p>
        </p:txBody>
      </p:sp>
      <p:sp>
        <p:nvSpPr>
          <p:cNvPr id="16" name="Rectangle 3"/>
          <p:cNvSpPr>
            <a:spLocks noChangeArrowheads="1"/>
          </p:cNvSpPr>
          <p:nvPr/>
        </p:nvSpPr>
        <p:spPr bwMode="auto">
          <a:xfrm flipH="1">
            <a:off x="12688332" y="1494980"/>
            <a:ext cx="720725" cy="215900"/>
          </a:xfrm>
          <a:prstGeom prst="rect">
            <a:avLst/>
          </a:prstGeom>
          <a:noFill/>
          <a:ln w="50800" algn="ctr">
            <a:solidFill>
              <a:srgbClr val="FF0000"/>
            </a:solidFill>
            <a:prstDash val="sysDot"/>
            <a:miter lim="800000"/>
            <a:headEnd/>
            <a:tailEnd/>
          </a:ln>
        </p:spPr>
        <p:txBody>
          <a:bodyPr wrap="none" anchor="ctr"/>
          <a:lstStyle/>
          <a:p>
            <a:endParaRPr lang="ja-JP" altLang="en-US"/>
          </a:p>
        </p:txBody>
      </p:sp>
      <p:sp>
        <p:nvSpPr>
          <p:cNvPr id="18" name="AutoShape 6"/>
          <p:cNvSpPr>
            <a:spLocks noChangeArrowheads="1"/>
          </p:cNvSpPr>
          <p:nvPr/>
        </p:nvSpPr>
        <p:spPr bwMode="auto">
          <a:xfrm>
            <a:off x="13048695" y="2341856"/>
            <a:ext cx="1081088" cy="504825"/>
          </a:xfrm>
          <a:prstGeom prst="wedgeRectCallout">
            <a:avLst>
              <a:gd name="adj1" fmla="val -32972"/>
              <a:gd name="adj2" fmla="val -87796"/>
            </a:avLst>
          </a:prstGeom>
          <a:solidFill>
            <a:schemeClr val="bg1"/>
          </a:solidFill>
          <a:ln w="19050" algn="ctr">
            <a:solidFill>
              <a:srgbClr val="000000"/>
            </a:solidFill>
            <a:miter lim="800000"/>
            <a:headEnd/>
            <a:tailEnd/>
          </a:ln>
        </p:spPr>
        <p:txBody>
          <a:bodyPr anchor="ctr"/>
          <a:lstStyle/>
          <a:p>
            <a:pPr algn="ctr"/>
            <a:r>
              <a:rPr lang="ja-JP" altLang="en-US" sz="2000" dirty="0">
                <a:latin typeface="+mn-ea"/>
              </a:rPr>
              <a:t>クリック</a:t>
            </a:r>
          </a:p>
        </p:txBody>
      </p:sp>
      <p:sp>
        <p:nvSpPr>
          <p:cNvPr id="21" name="スライド番号プレースホルダー 4"/>
          <p:cNvSpPr>
            <a:spLocks noGrp="1"/>
          </p:cNvSpPr>
          <p:nvPr>
            <p:ph type="sldNum" sz="quarter" idx="12"/>
          </p:nvPr>
        </p:nvSpPr>
        <p:spPr>
          <a:xfrm>
            <a:off x="11798570" y="134487"/>
            <a:ext cx="341760" cy="261610"/>
          </a:xfrm>
        </p:spPr>
        <p:txBody>
          <a:bodyPr wrap="none">
            <a:spAutoFit/>
          </a:bodyPr>
          <a:lstStyle>
            <a:lvl1pPr algn="ctr">
              <a:defRPr sz="1100" b="1">
                <a:solidFill>
                  <a:srgbClr val="0068B6"/>
                </a:solidFill>
                <a:latin typeface="Century Gothic" panose="020B0502020202020204" pitchFamily="34" charset="0"/>
              </a:defRPr>
            </a:lvl1pPr>
          </a:lstStyle>
          <a:p>
            <a:r>
              <a:rPr lang="en-US" altLang="ja-JP" dirty="0" smtClean="0"/>
              <a:t>11</a:t>
            </a:r>
            <a:endParaRPr lang="ja-JP" altLang="en-US" dirty="0"/>
          </a:p>
        </p:txBody>
      </p:sp>
      <p:sp>
        <p:nvSpPr>
          <p:cNvPr id="23" name="フローチャート: 処理 22"/>
          <p:cNvSpPr/>
          <p:nvPr/>
        </p:nvSpPr>
        <p:spPr bwMode="auto">
          <a:xfrm>
            <a:off x="7328019" y="62960"/>
            <a:ext cx="1188132" cy="404664"/>
          </a:xfrm>
          <a:prstGeom prst="flowChartProcess">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000" dirty="0">
                <a:latin typeface="+mj-ea"/>
                <a:ea typeface="+mj-ea"/>
              </a:rPr>
              <a:t>プロフ</a:t>
            </a:r>
            <a:r>
              <a:rPr lang="en-US" altLang="ja-JP" sz="2000" dirty="0">
                <a:latin typeface="+mj-ea"/>
                <a:ea typeface="+mj-ea"/>
              </a:rPr>
              <a:t>(X)</a:t>
            </a:r>
            <a:endParaRPr lang="ja-JP" altLang="en-US" sz="2000" dirty="0">
              <a:latin typeface="+mj-ea"/>
              <a:ea typeface="+mj-ea"/>
            </a:endParaRPr>
          </a:p>
        </p:txBody>
      </p:sp>
      <p:sp>
        <p:nvSpPr>
          <p:cNvPr id="3" name="フローチャート: 処理 2"/>
          <p:cNvSpPr/>
          <p:nvPr/>
        </p:nvSpPr>
        <p:spPr>
          <a:xfrm>
            <a:off x="9197162" y="1443996"/>
            <a:ext cx="893137" cy="413293"/>
          </a:xfrm>
          <a:prstGeom prst="flowChartProcess">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安全性</a:t>
            </a:r>
            <a:endParaRPr kumimoji="1" lang="ja-JP" altLang="en-US" b="1" dirty="0">
              <a:solidFill>
                <a:srgbClr val="FF0000"/>
              </a:solidFill>
            </a:endParaRPr>
          </a:p>
        </p:txBody>
      </p:sp>
      <p:sp>
        <p:nvSpPr>
          <p:cNvPr id="4" name="フローチャート: 処理 3"/>
          <p:cNvSpPr/>
          <p:nvPr/>
        </p:nvSpPr>
        <p:spPr>
          <a:xfrm>
            <a:off x="4316581" y="2044049"/>
            <a:ext cx="5252721" cy="2934586"/>
          </a:xfrm>
          <a:prstGeom prst="flowChartProcess">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endParaRPr>
          </a:p>
          <a:p>
            <a:r>
              <a:rPr lang="ja-JP" altLang="en-US" dirty="0">
                <a:solidFill>
                  <a:schemeClr val="tx1"/>
                </a:solidFill>
              </a:rPr>
              <a:t>・医薬品・医療機器等安全性情報</a:t>
            </a:r>
            <a:r>
              <a:rPr lang="en-US" altLang="ja-JP" dirty="0" smtClean="0">
                <a:solidFill>
                  <a:schemeClr val="tx1"/>
                </a:solidFill>
              </a:rPr>
              <a:t>No.407</a:t>
            </a:r>
          </a:p>
          <a:p>
            <a:r>
              <a:rPr kumimoji="1" lang="ja-JP" altLang="en-US" dirty="0" smtClean="0">
                <a:solidFill>
                  <a:schemeClr val="tx1"/>
                </a:solidFill>
              </a:rPr>
              <a:t>　アセタゾラミド　</a:t>
            </a:r>
            <a:r>
              <a:rPr kumimoji="1" lang="en-US" altLang="ja-JP" dirty="0" smtClean="0">
                <a:solidFill>
                  <a:schemeClr val="tx1"/>
                </a:solidFill>
              </a:rPr>
              <a:t>R</a:t>
            </a:r>
            <a:r>
              <a:rPr lang="en-US" altLang="ja-JP" dirty="0" smtClean="0">
                <a:solidFill>
                  <a:schemeClr val="tx1"/>
                </a:solidFill>
              </a:rPr>
              <a:t>6.2.</a:t>
            </a:r>
            <a:r>
              <a:rPr lang="ja-JP" altLang="en-US" dirty="0" smtClean="0">
                <a:solidFill>
                  <a:schemeClr val="tx1"/>
                </a:solidFill>
              </a:rPr>
              <a:t>○～</a:t>
            </a:r>
            <a:r>
              <a:rPr lang="en-US" altLang="ja-JP" dirty="0" smtClean="0">
                <a:solidFill>
                  <a:schemeClr val="tx1"/>
                </a:solidFill>
              </a:rPr>
              <a:t>R6.</a:t>
            </a:r>
            <a:r>
              <a:rPr lang="ja-JP" altLang="en-US" dirty="0" smtClean="0">
                <a:solidFill>
                  <a:schemeClr val="tx1"/>
                </a:solidFill>
              </a:rPr>
              <a:t>〇</a:t>
            </a:r>
            <a:r>
              <a:rPr lang="en-US" altLang="ja-JP" dirty="0" smtClean="0">
                <a:solidFill>
                  <a:schemeClr val="tx1"/>
                </a:solidFill>
              </a:rPr>
              <a:t>.</a:t>
            </a:r>
            <a:r>
              <a:rPr lang="ja-JP" altLang="en-US" dirty="0" smtClean="0">
                <a:solidFill>
                  <a:schemeClr val="tx1"/>
                </a:solidFill>
              </a:rPr>
              <a:t>〇</a:t>
            </a:r>
            <a:endParaRPr lang="en-US" altLang="ja-JP" dirty="0" smtClean="0">
              <a:solidFill>
                <a:schemeClr val="tx1"/>
              </a:solidFill>
            </a:endParaRPr>
          </a:p>
          <a:p>
            <a:r>
              <a:rPr kumimoji="1" lang="ja-JP" altLang="en-US" dirty="0" smtClean="0">
                <a:solidFill>
                  <a:schemeClr val="tx1"/>
                </a:solidFill>
              </a:rPr>
              <a:t>　　</a:t>
            </a:r>
            <a:r>
              <a:rPr kumimoji="1" lang="ja-JP" altLang="en-US" dirty="0" smtClean="0">
                <a:solidFill>
                  <a:srgbClr val="0000FF"/>
                </a:solidFill>
              </a:rPr>
              <a:t>情報へのリンク</a:t>
            </a:r>
            <a:endParaRPr kumimoji="1" lang="en-US" altLang="ja-JP" dirty="0" smtClean="0">
              <a:solidFill>
                <a:srgbClr val="0000FF"/>
              </a:solidFill>
            </a:endParaRPr>
          </a:p>
          <a:p>
            <a:endParaRPr lang="en-US" altLang="ja-JP" dirty="0" smtClean="0">
              <a:solidFill>
                <a:srgbClr val="0000FF"/>
              </a:solidFill>
            </a:endParaRPr>
          </a:p>
          <a:p>
            <a:r>
              <a:rPr lang="ja-JP" altLang="en-US" dirty="0" smtClean="0">
                <a:solidFill>
                  <a:schemeClr val="tx1"/>
                </a:solidFill>
              </a:rPr>
              <a:t>・医薬品・医療機器等安全性情報</a:t>
            </a:r>
            <a:r>
              <a:rPr lang="en-US" altLang="ja-JP" dirty="0" smtClean="0">
                <a:solidFill>
                  <a:schemeClr val="tx1"/>
                </a:solidFill>
              </a:rPr>
              <a:t>No.</a:t>
            </a:r>
            <a:r>
              <a:rPr lang="ja-JP" altLang="en-US" dirty="0" smtClean="0">
                <a:solidFill>
                  <a:schemeClr val="tx1"/>
                </a:solidFill>
              </a:rPr>
              <a:t>●</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a:t>
            </a:r>
            <a:r>
              <a:rPr lang="ja-JP" altLang="en-US" dirty="0">
                <a:solidFill>
                  <a:schemeClr val="tx1"/>
                </a:solidFill>
              </a:rPr>
              <a:t>　</a:t>
            </a:r>
            <a:r>
              <a:rPr lang="en-US" altLang="ja-JP" dirty="0" smtClean="0">
                <a:solidFill>
                  <a:schemeClr val="tx1"/>
                </a:solidFill>
              </a:rPr>
              <a:t>R6.1.</a:t>
            </a:r>
            <a:r>
              <a:rPr lang="ja-JP" altLang="en-US" dirty="0" smtClean="0">
                <a:solidFill>
                  <a:schemeClr val="tx1"/>
                </a:solidFill>
              </a:rPr>
              <a:t>○～</a:t>
            </a:r>
            <a:r>
              <a:rPr lang="en-US" altLang="ja-JP" dirty="0" smtClean="0">
                <a:solidFill>
                  <a:schemeClr val="tx1"/>
                </a:solidFill>
              </a:rPr>
              <a:t>R6.</a:t>
            </a:r>
            <a:r>
              <a:rPr lang="ja-JP" altLang="en-US" dirty="0" smtClean="0">
                <a:solidFill>
                  <a:schemeClr val="tx1"/>
                </a:solidFill>
              </a:rPr>
              <a:t>〇</a:t>
            </a:r>
            <a:r>
              <a:rPr lang="en-US" altLang="ja-JP" dirty="0" smtClean="0">
                <a:solidFill>
                  <a:schemeClr val="tx1"/>
                </a:solidFill>
              </a:rPr>
              <a:t>.</a:t>
            </a:r>
            <a:r>
              <a:rPr lang="ja-JP" altLang="en-US" dirty="0" smtClean="0">
                <a:solidFill>
                  <a:schemeClr val="tx1"/>
                </a:solidFill>
              </a:rPr>
              <a:t>〇</a:t>
            </a:r>
            <a:endParaRPr lang="en-US" altLang="ja-JP" dirty="0" smtClean="0">
              <a:solidFill>
                <a:schemeClr val="tx1"/>
              </a:solidFill>
            </a:endParaRPr>
          </a:p>
          <a:p>
            <a:r>
              <a:rPr lang="ja-JP" altLang="en-US" dirty="0" smtClean="0">
                <a:solidFill>
                  <a:srgbClr val="0000FF"/>
                </a:solidFill>
              </a:rPr>
              <a:t>　　情報へのリンク</a:t>
            </a:r>
            <a:endParaRPr lang="en-US" altLang="ja-JP" dirty="0" smtClean="0">
              <a:solidFill>
                <a:srgbClr val="0000FF"/>
              </a:solidFill>
            </a:endParaRPr>
          </a:p>
          <a:p>
            <a:endParaRPr lang="en-US" altLang="ja-JP" dirty="0">
              <a:solidFill>
                <a:schemeClr val="tx1"/>
              </a:solidFill>
            </a:endParaRPr>
          </a:p>
          <a:p>
            <a:endParaRPr lang="en-US" altLang="ja-JP" dirty="0" smtClean="0">
              <a:solidFill>
                <a:schemeClr val="tx1"/>
              </a:solidFill>
            </a:endParaRPr>
          </a:p>
          <a:p>
            <a:endParaRPr lang="en-US" altLang="ja-JP" dirty="0">
              <a:solidFill>
                <a:srgbClr val="0000FF"/>
              </a:solidFill>
            </a:endParaRPr>
          </a:p>
          <a:p>
            <a:endParaRPr kumimoji="1" lang="ja-JP" altLang="en-US" dirty="0">
              <a:solidFill>
                <a:srgbClr val="0000FF"/>
              </a:solidFill>
            </a:endParaRPr>
          </a:p>
        </p:txBody>
      </p:sp>
      <p:sp>
        <p:nvSpPr>
          <p:cNvPr id="20" name="角丸四角形吹き出し 19"/>
          <p:cNvSpPr/>
          <p:nvPr/>
        </p:nvSpPr>
        <p:spPr>
          <a:xfrm>
            <a:off x="4316582" y="5144130"/>
            <a:ext cx="7403350" cy="776176"/>
          </a:xfrm>
          <a:prstGeom prst="wedgeRoundRectCallout">
            <a:avLst>
              <a:gd name="adj1" fmla="val -35184"/>
              <a:gd name="adj2" fmla="val -86004"/>
              <a:gd name="adj3" fmla="val 16667"/>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情報の発出～一定期間（</a:t>
            </a:r>
            <a:r>
              <a:rPr lang="en-US" altLang="ja-JP" sz="1400" dirty="0" smtClean="0">
                <a:solidFill>
                  <a:schemeClr val="tx1"/>
                </a:solidFill>
              </a:rPr>
              <a:t>3</a:t>
            </a:r>
            <a:r>
              <a:rPr lang="ja-JP" altLang="en-US" sz="1400" dirty="0" smtClean="0">
                <a:solidFill>
                  <a:schemeClr val="tx1"/>
                </a:solidFill>
              </a:rPr>
              <a:t>ヶ月くらい？）にある対象薬剤一覧が表示され、情報詳細へリンク</a:t>
            </a:r>
            <a:endParaRPr lang="en-US" altLang="ja-JP" sz="1400" dirty="0" smtClean="0">
              <a:solidFill>
                <a:schemeClr val="tx1"/>
              </a:solidFill>
            </a:endParaRPr>
          </a:p>
          <a:p>
            <a:pPr algn="ctr"/>
            <a:r>
              <a:rPr lang="ja-JP" altLang="en-US" sz="1400" dirty="0" smtClean="0">
                <a:solidFill>
                  <a:schemeClr val="tx1"/>
                </a:solidFill>
              </a:rPr>
              <a:t>もしくは</a:t>
            </a:r>
            <a:endParaRPr lang="en-US" altLang="ja-JP" sz="1400" dirty="0" smtClean="0">
              <a:solidFill>
                <a:schemeClr val="tx1"/>
              </a:solidFill>
            </a:endParaRPr>
          </a:p>
          <a:p>
            <a:pPr algn="ctr"/>
            <a:r>
              <a:rPr lang="ja-JP" altLang="en-US" sz="1400" dirty="0" smtClean="0">
                <a:solidFill>
                  <a:schemeClr val="tx1"/>
                </a:solidFill>
              </a:rPr>
              <a:t>添付文書リンクと同じ画面上にリンク表示</a:t>
            </a:r>
            <a:endParaRPr lang="en-US" altLang="ja-JP" sz="1400" dirty="0" smtClean="0">
              <a:solidFill>
                <a:schemeClr val="tx1"/>
              </a:solidFill>
            </a:endParaRPr>
          </a:p>
        </p:txBody>
      </p:sp>
      <p:pic>
        <p:nvPicPr>
          <p:cNvPr id="5" name="図 4"/>
          <p:cNvPicPr>
            <a:picLocks noChangeAspect="1"/>
          </p:cNvPicPr>
          <p:nvPr/>
        </p:nvPicPr>
        <p:blipFill>
          <a:blip r:embed="rId4"/>
          <a:stretch>
            <a:fillRect/>
          </a:stretch>
        </p:blipFill>
        <p:spPr>
          <a:xfrm>
            <a:off x="299793" y="1008498"/>
            <a:ext cx="3708591" cy="4578585"/>
          </a:xfrm>
          <a:prstGeom prst="rect">
            <a:avLst/>
          </a:prstGeom>
          <a:noFill/>
          <a:ln w="38100">
            <a:solidFill>
              <a:srgbClr val="0000FF"/>
            </a:solidFill>
          </a:ln>
        </p:spPr>
      </p:pic>
      <p:sp>
        <p:nvSpPr>
          <p:cNvPr id="24" name="AutoShape 5"/>
          <p:cNvSpPr>
            <a:spLocks noChangeArrowheads="1"/>
          </p:cNvSpPr>
          <p:nvPr/>
        </p:nvSpPr>
        <p:spPr bwMode="auto">
          <a:xfrm>
            <a:off x="10090299" y="1861916"/>
            <a:ext cx="985483" cy="403069"/>
          </a:xfrm>
          <a:prstGeom prst="wedgeRectCallout">
            <a:avLst>
              <a:gd name="adj1" fmla="val -76609"/>
              <a:gd name="adj2" fmla="val -56457"/>
            </a:avLst>
          </a:prstGeom>
          <a:solidFill>
            <a:schemeClr val="bg1"/>
          </a:solidFill>
          <a:ln w="19050" algn="ctr">
            <a:solidFill>
              <a:schemeClr val="tx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クリック</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下矢印 16"/>
          <p:cNvSpPr/>
          <p:nvPr/>
        </p:nvSpPr>
        <p:spPr>
          <a:xfrm>
            <a:off x="8585674" y="1707599"/>
            <a:ext cx="451998" cy="745037"/>
          </a:xfrm>
          <a:prstGeom prst="downArrow">
            <a:avLst/>
          </a:prstGeom>
          <a:solidFill>
            <a:schemeClr val="tx2"/>
          </a:solidFill>
          <a:ln>
            <a:solidFill>
              <a:schemeClr val="tx2"/>
            </a:solidFill>
          </a:ln>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吹き出し 24"/>
          <p:cNvSpPr/>
          <p:nvPr/>
        </p:nvSpPr>
        <p:spPr>
          <a:xfrm>
            <a:off x="6924475" y="496202"/>
            <a:ext cx="4993758" cy="512296"/>
          </a:xfrm>
          <a:prstGeom prst="wedgeRoundRectCallout">
            <a:avLst>
              <a:gd name="adj1" fmla="val 8038"/>
              <a:gd name="adj2" fmla="val 113241"/>
              <a:gd name="adj3" fmla="val 16667"/>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情報発出後一定期間内の対象薬剤が出ている場合に表示させる</a:t>
            </a:r>
            <a:endParaRPr lang="en-US" altLang="ja-JP" sz="1400" dirty="0" smtClean="0">
              <a:solidFill>
                <a:schemeClr val="tx1"/>
              </a:solidFill>
            </a:endParaRPr>
          </a:p>
        </p:txBody>
      </p:sp>
      <p:cxnSp>
        <p:nvCxnSpPr>
          <p:cNvPr id="26" name="直線矢印コネクタ 25"/>
          <p:cNvCxnSpPr/>
          <p:nvPr/>
        </p:nvCxnSpPr>
        <p:spPr>
          <a:xfrm flipH="1" flipV="1">
            <a:off x="4095968" y="2953822"/>
            <a:ext cx="561092" cy="1063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91695" y="4978220"/>
            <a:ext cx="3516778" cy="553998"/>
          </a:xfrm>
          <a:prstGeom prst="rect">
            <a:avLst/>
          </a:prstGeom>
          <a:noFill/>
        </p:spPr>
        <p:txBody>
          <a:bodyPr wrap="square" rtlCol="0">
            <a:spAutoFit/>
          </a:bodyPr>
          <a:lstStyle/>
          <a:p>
            <a:r>
              <a:rPr kumimoji="1" lang="ja-JP" altLang="en-US" sz="1000" dirty="0" smtClean="0"/>
              <a:t>＜資料保管先＞</a:t>
            </a:r>
            <a:endParaRPr kumimoji="1" lang="en-US" altLang="ja-JP" sz="1000" dirty="0" smtClean="0"/>
          </a:p>
          <a:p>
            <a:r>
              <a:rPr kumimoji="1" lang="ja-JP" altLang="en-US" sz="1000" dirty="0" smtClean="0"/>
              <a:t>教育情報部</a:t>
            </a:r>
            <a:r>
              <a:rPr kumimoji="1" lang="en-US" altLang="ja-JP" sz="1000" dirty="0" smtClean="0"/>
              <a:t>E-classroom</a:t>
            </a:r>
            <a:r>
              <a:rPr kumimoji="1" lang="ja-JP" altLang="en-US" sz="1000" dirty="0" smtClean="0"/>
              <a:t>→保険薬局の適正運営</a:t>
            </a:r>
            <a:endParaRPr kumimoji="1" lang="en-US" altLang="ja-JP" sz="1000" dirty="0" smtClean="0"/>
          </a:p>
          <a:p>
            <a:r>
              <a:rPr kumimoji="1" lang="ja-JP" altLang="en-US" sz="1000" dirty="0" smtClean="0"/>
              <a:t>→</a:t>
            </a:r>
            <a:r>
              <a:rPr lang="ja-JP" altLang="en-US" sz="1000" dirty="0" smtClean="0">
                <a:effectLst/>
              </a:rPr>
              <a:t>医薬品・医療機器等安全性情報及び速報</a:t>
            </a:r>
            <a:endParaRPr kumimoji="1" lang="ja-JP" altLang="en-US" sz="1000" dirty="0" smtClean="0"/>
          </a:p>
        </p:txBody>
      </p:sp>
      <p:sp>
        <p:nvSpPr>
          <p:cNvPr id="6" name="テキスト ボックス 5"/>
          <p:cNvSpPr txBox="1"/>
          <p:nvPr/>
        </p:nvSpPr>
        <p:spPr>
          <a:xfrm>
            <a:off x="714103" y="6312190"/>
            <a:ext cx="10463080" cy="369332"/>
          </a:xfrm>
          <a:prstGeom prst="rect">
            <a:avLst/>
          </a:prstGeom>
          <a:noFill/>
        </p:spPr>
        <p:txBody>
          <a:bodyPr wrap="square" rtlCol="0">
            <a:spAutoFit/>
          </a:bodyPr>
          <a:lstStyle/>
          <a:p>
            <a:pPr algn="l"/>
            <a:r>
              <a:rPr kumimoji="1" lang="en-US" altLang="ja-JP" dirty="0" smtClean="0">
                <a:solidFill>
                  <a:srgbClr val="FF0000"/>
                </a:solidFill>
              </a:rPr>
              <a:t>※</a:t>
            </a:r>
            <a:r>
              <a:rPr kumimoji="1" lang="ja-JP" altLang="en-US" dirty="0" smtClean="0">
                <a:solidFill>
                  <a:srgbClr val="FF0000"/>
                </a:solidFill>
              </a:rPr>
              <a:t>現行のアラート設定の仕組みが利用可能と考えるが、</a:t>
            </a:r>
            <a:r>
              <a:rPr kumimoji="1" lang="en-US" altLang="ja-JP" dirty="0" smtClean="0">
                <a:solidFill>
                  <a:srgbClr val="FF0000"/>
                </a:solidFill>
              </a:rPr>
              <a:t>JPRO</a:t>
            </a:r>
            <a:r>
              <a:rPr kumimoji="1" lang="ja-JP" altLang="en-US" dirty="0" smtClean="0">
                <a:solidFill>
                  <a:srgbClr val="FF0000"/>
                </a:solidFill>
              </a:rPr>
              <a:t>実装が無いと伺っており、そちらの実装が必須となる</a:t>
            </a:r>
          </a:p>
        </p:txBody>
      </p:sp>
    </p:spTree>
    <p:extLst>
      <p:ext uri="{BB962C8B-B14F-4D97-AF65-F5344CB8AC3E}">
        <p14:creationId xmlns:p14="http://schemas.microsoft.com/office/powerpoint/2010/main" val="201523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Users\04595\AppData\Roaming\PixelMetrics\CaptureWiz\LastCaptures\2017-07-19_16-54-21-401.png"/>
          <p:cNvPicPr>
            <a:picLocks noChangeAspect="1" noChangeArrowheads="1"/>
          </p:cNvPicPr>
          <p:nvPr/>
        </p:nvPicPr>
        <p:blipFill>
          <a:blip r:embed="rId3" cstate="print"/>
          <a:srcRect/>
          <a:stretch>
            <a:fillRect/>
          </a:stretch>
        </p:blipFill>
        <p:spPr bwMode="auto">
          <a:xfrm>
            <a:off x="-17150" y="784276"/>
            <a:ext cx="12183183" cy="5040560"/>
          </a:xfrm>
          <a:prstGeom prst="rect">
            <a:avLst/>
          </a:prstGeom>
          <a:noFill/>
        </p:spPr>
      </p:pic>
      <p:sp>
        <p:nvSpPr>
          <p:cNvPr id="123908" name="Rectangle 13"/>
          <p:cNvSpPr>
            <a:spLocks noChangeArrowheads="1"/>
          </p:cNvSpPr>
          <p:nvPr/>
        </p:nvSpPr>
        <p:spPr bwMode="auto">
          <a:xfrm>
            <a:off x="9430271" y="1243070"/>
            <a:ext cx="768349" cy="369332"/>
          </a:xfrm>
          <a:prstGeom prst="rect">
            <a:avLst/>
          </a:prstGeom>
          <a:noFill/>
          <a:ln w="57150">
            <a:solidFill>
              <a:srgbClr val="F52D2D"/>
            </a:solidFill>
            <a:prstDash val="sysDot"/>
            <a:miter lim="800000"/>
            <a:headEnd/>
            <a:tailEnd/>
          </a:ln>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23909" name="Line 14"/>
          <p:cNvSpPr>
            <a:spLocks noChangeShapeType="1"/>
          </p:cNvSpPr>
          <p:nvPr/>
        </p:nvSpPr>
        <p:spPr bwMode="auto">
          <a:xfrm flipV="1">
            <a:off x="8840898" y="1138811"/>
            <a:ext cx="480483" cy="288925"/>
          </a:xfrm>
          <a:prstGeom prst="line">
            <a:avLst/>
          </a:prstGeom>
          <a:noFill/>
          <a:ln w="76200">
            <a:solidFill>
              <a:srgbClr val="FF0000"/>
            </a:solidFill>
            <a:round/>
            <a:headEnd/>
            <a:tailEnd type="triangle" w="med" len="me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Meiryo UI"/>
              <a:cs typeface="+mn-cs"/>
            </a:endParaRPr>
          </a:p>
        </p:txBody>
      </p:sp>
      <p:sp>
        <p:nvSpPr>
          <p:cNvPr id="123910" name="Text Box 15"/>
          <p:cNvSpPr txBox="1">
            <a:spLocks noChangeArrowheads="1"/>
          </p:cNvSpPr>
          <p:nvPr/>
        </p:nvSpPr>
        <p:spPr bwMode="auto">
          <a:xfrm>
            <a:off x="2363779" y="1782908"/>
            <a:ext cx="6170166" cy="2677656"/>
          </a:xfrm>
          <a:prstGeom prst="rect">
            <a:avLst/>
          </a:prstGeom>
          <a:solidFill>
            <a:schemeClr val="bg1"/>
          </a:solidFill>
          <a:ln w="19050">
            <a:solidFill>
              <a:schemeClr val="tx1"/>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smtClean="0">
                <a:ln>
                  <a:noFill/>
                </a:ln>
                <a:solidFill>
                  <a:prstClr val="black"/>
                </a:solidFill>
                <a:effectLst/>
                <a:uLnTx/>
                <a:uFillTx/>
                <a:latin typeface="Meiryo UI"/>
                <a:ea typeface="Meiryo UI"/>
                <a:cs typeface="+mn-cs"/>
              </a:rPr>
              <a:t>① </a:t>
            </a:r>
            <a:r>
              <a:rPr kumimoji="1" lang="ja-JP" altLang="en-US" sz="2800" b="0" i="0" u="none" strike="noStrike" kern="1200" cap="none" spc="0" normalizeH="0" baseline="0" noProof="0" dirty="0" smtClean="0">
                <a:ln>
                  <a:noFill/>
                </a:ln>
                <a:solidFill>
                  <a:prstClr val="black"/>
                </a:solidFill>
                <a:effectLst/>
                <a:uLnTx/>
                <a:uFillTx/>
                <a:latin typeface="Meiryo UI"/>
                <a:ea typeface="Meiryo UI"/>
                <a:cs typeface="+mn-cs"/>
              </a:rPr>
              <a:t>処方箋受付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2800" b="0" i="0" u="none" strike="noStrike" kern="1200" cap="none" spc="0" normalizeH="0" baseline="0" noProof="0" dirty="0" smtClean="0">
                <a:ln>
                  <a:noFill/>
                </a:ln>
                <a:solidFill>
                  <a:prstClr val="black"/>
                </a:solidFill>
                <a:effectLst/>
                <a:uLnTx/>
                <a:uFillTx/>
                <a:latin typeface="Meiryo UI"/>
                <a:ea typeface="Meiryo UI"/>
                <a:cs typeface="+mn-cs"/>
              </a:rPr>
              <a:t>患者さまの</a:t>
            </a:r>
            <a:r>
              <a:rPr kumimoji="1" lang="ja-JP" altLang="en-US" sz="2800" b="0" i="0" u="none" strike="noStrike" kern="1200" cap="none" spc="0" normalizeH="0" baseline="0" noProof="0" dirty="0" smtClean="0">
                <a:ln>
                  <a:noFill/>
                </a:ln>
                <a:solidFill>
                  <a:srgbClr val="0000FF"/>
                </a:solidFill>
                <a:effectLst/>
                <a:uLnTx/>
                <a:uFillTx/>
                <a:latin typeface="Meiryo UI"/>
                <a:ea typeface="Meiryo UI"/>
                <a:cs typeface="+mn-cs"/>
              </a:rPr>
              <a:t>同意</a:t>
            </a:r>
            <a:r>
              <a:rPr kumimoji="1" lang="en-US" altLang="ja-JP" sz="28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2800" b="0" i="0" u="none" strike="noStrike" kern="1200" cap="none" spc="0" normalizeH="0" baseline="0" noProof="0" dirty="0" smtClean="0">
              <a:ln>
                <a:noFill/>
              </a:ln>
              <a:solidFill>
                <a:prstClr val="black"/>
              </a:solidFill>
              <a:effectLst/>
              <a:uLnTx/>
              <a:uFillTx/>
              <a:latin typeface="Times New Roman" pitchFamily="18" charset="0"/>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Times New Roman" pitchFamily="18" charset="0"/>
                <a:ea typeface="Meiryo UI"/>
                <a:cs typeface="+mn-cs"/>
              </a:rPr>
              <a:t>服薬情報等提供料について患者</a:t>
            </a:r>
            <a:r>
              <a:rPr kumimoji="1" lang="ja-JP" altLang="en-US" sz="2800" b="0" i="0" u="none" strike="noStrike" kern="1200" cap="none" spc="0" normalizeH="0" baseline="0" noProof="0" dirty="0">
                <a:ln>
                  <a:noFill/>
                </a:ln>
                <a:solidFill>
                  <a:prstClr val="black"/>
                </a:solidFill>
                <a:effectLst/>
                <a:uLnTx/>
                <a:uFillTx/>
                <a:latin typeface="Times New Roman" pitchFamily="18" charset="0"/>
                <a:ea typeface="Meiryo UI"/>
                <a:cs typeface="+mn-cs"/>
              </a:rPr>
              <a:t>さま等から</a:t>
            </a:r>
            <a:r>
              <a:rPr kumimoji="1" lang="ja-JP" altLang="en-US" sz="2800" b="0" i="0" u="none" strike="noStrike" kern="1200" cap="none" spc="0" normalizeH="0" baseline="0" noProof="0" dirty="0">
                <a:ln>
                  <a:noFill/>
                </a:ln>
                <a:solidFill>
                  <a:srgbClr val="FF0000"/>
                </a:solidFill>
                <a:effectLst/>
                <a:uLnTx/>
                <a:uFillTx/>
                <a:latin typeface="Times New Roman" pitchFamily="18" charset="0"/>
                <a:ea typeface="Meiryo UI"/>
                <a:cs typeface="+mn-cs"/>
              </a:rPr>
              <a:t>同意</a:t>
            </a:r>
            <a:r>
              <a:rPr kumimoji="1" lang="ja-JP" altLang="en-US" sz="2800" b="0" i="0" u="none" strike="noStrike" kern="1200" cap="none" spc="0" normalizeH="0" baseline="0" noProof="0" dirty="0">
                <a:ln>
                  <a:noFill/>
                </a:ln>
                <a:solidFill>
                  <a:prstClr val="black"/>
                </a:solidFill>
                <a:effectLst/>
                <a:uLnTx/>
                <a:uFillTx/>
                <a:latin typeface="Times New Roman" pitchFamily="18" charset="0"/>
                <a:ea typeface="Meiryo UI"/>
                <a:cs typeface="+mn-cs"/>
              </a:rPr>
              <a:t>を得たら</a:t>
            </a:r>
            <a:r>
              <a:rPr kumimoji="1" lang="ja-JP" altLang="en-US" sz="2800" b="0" i="0" u="none" strike="noStrike" kern="1200" cap="none" spc="0" normalizeH="0" baseline="0" noProof="0" dirty="0" smtClean="0">
                <a:ln>
                  <a:noFill/>
                </a:ln>
                <a:solidFill>
                  <a:prstClr val="black"/>
                </a:solidFill>
                <a:effectLst/>
                <a:uLnTx/>
                <a:uFillTx/>
                <a:latin typeface="Times New Roman" pitchFamily="18" charset="0"/>
                <a:ea typeface="Meiryo UI"/>
                <a:cs typeface="+mn-cs"/>
              </a:rPr>
              <a:t>、「</a:t>
            </a:r>
            <a:r>
              <a:rPr kumimoji="1" lang="ja-JP" altLang="en-US" sz="2800" b="0" i="0" u="none" strike="noStrike" kern="1200" cap="none" spc="0" normalizeH="0" baseline="0" noProof="0" dirty="0">
                <a:ln>
                  <a:noFill/>
                </a:ln>
                <a:solidFill>
                  <a:prstClr val="black"/>
                </a:solidFill>
                <a:effectLst/>
                <a:uLnTx/>
                <a:uFillTx/>
                <a:latin typeface="Times New Roman" pitchFamily="18" charset="0"/>
                <a:ea typeface="Meiryo UI"/>
                <a:cs typeface="+mn-cs"/>
              </a:rPr>
              <a:t>承諾」にチェックをつける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Times New Roman" pitchFamily="18" charset="0"/>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Times New Roman" pitchFamily="18" charset="0"/>
              <a:ea typeface="Meiryo UI"/>
              <a:cs typeface="+mn-cs"/>
            </a:endParaRPr>
          </a:p>
        </p:txBody>
      </p:sp>
      <p:pic>
        <p:nvPicPr>
          <p:cNvPr id="123912" name="Picture 16" descr="C:\Documents and Settings\01802\Application Data\PixelMetrics\CaptureWiz\LastCaptures\2011-10-28_14-31-55-403.png"/>
          <p:cNvPicPr>
            <a:picLocks noChangeAspect="1" noChangeArrowheads="1"/>
          </p:cNvPicPr>
          <p:nvPr/>
        </p:nvPicPr>
        <p:blipFill>
          <a:blip r:embed="rId4" cstate="print"/>
          <a:srcRect/>
          <a:stretch>
            <a:fillRect/>
          </a:stretch>
        </p:blipFill>
        <p:spPr bwMode="auto">
          <a:xfrm>
            <a:off x="4917538" y="3737484"/>
            <a:ext cx="2245783" cy="642937"/>
          </a:xfrm>
          <a:prstGeom prst="rect">
            <a:avLst/>
          </a:prstGeom>
          <a:noFill/>
          <a:ln w="9525">
            <a:noFill/>
            <a:miter lim="800000"/>
            <a:headEnd/>
            <a:tailEnd/>
          </a:ln>
        </p:spPr>
      </p:pic>
      <p:sp>
        <p:nvSpPr>
          <p:cNvPr id="16" name="テキスト ボックス 15"/>
          <p:cNvSpPr txBox="1"/>
          <p:nvPr/>
        </p:nvSpPr>
        <p:spPr>
          <a:xfrm>
            <a:off x="10544023" y="1675186"/>
            <a:ext cx="528000" cy="215444"/>
          </a:xfrm>
          <a:prstGeom prst="rect">
            <a:avLst/>
          </a:prstGeom>
          <a:solidFill>
            <a:srgbClr val="EFFDFF"/>
          </a:solidFill>
          <a:ln w="12700">
            <a:noFill/>
            <a:prstDash val="solid"/>
            <a:miter lim="800000"/>
            <a:headEnd/>
            <a:tailEnd/>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008000"/>
                </a:solidFill>
                <a:effectLst/>
                <a:uLnTx/>
                <a:uFillTx/>
                <a:latin typeface="ＭＳ ゴシック" pitchFamily="49" charset="-128"/>
                <a:ea typeface="ＭＳ ゴシック" pitchFamily="49" charset="-128"/>
                <a:cs typeface="+mn-cs"/>
              </a:rPr>
              <a:t>64</a:t>
            </a:r>
            <a:r>
              <a:rPr kumimoji="1" lang="ja-JP" altLang="en-US" sz="800" b="0" i="0" u="none" strike="noStrike" kern="1200" cap="none" spc="0" normalizeH="0" baseline="0" noProof="0" dirty="0" smtClean="0">
                <a:ln>
                  <a:noFill/>
                </a:ln>
                <a:solidFill>
                  <a:srgbClr val="008000"/>
                </a:solidFill>
                <a:effectLst/>
                <a:uLnTx/>
                <a:uFillTx/>
                <a:latin typeface="ＭＳ ゴシック" pitchFamily="49" charset="-128"/>
                <a:ea typeface="ＭＳ ゴシック" pitchFamily="49" charset="-128"/>
                <a:cs typeface="+mn-cs"/>
              </a:rPr>
              <a:t>点</a:t>
            </a:r>
          </a:p>
        </p:txBody>
      </p:sp>
      <p:grpSp>
        <p:nvGrpSpPr>
          <p:cNvPr id="18" name="Group 14"/>
          <p:cNvGrpSpPr>
            <a:grpSpLocks/>
          </p:cNvGrpSpPr>
          <p:nvPr/>
        </p:nvGrpSpPr>
        <p:grpSpPr bwMode="auto">
          <a:xfrm>
            <a:off x="9424155" y="119270"/>
            <a:ext cx="1124579" cy="333375"/>
            <a:chOff x="5111" y="30"/>
            <a:chExt cx="618" cy="210"/>
          </a:xfrm>
        </p:grpSpPr>
        <p:sp>
          <p:nvSpPr>
            <p:cNvPr id="20" name="Rectangle 12"/>
            <p:cNvSpPr>
              <a:spLocks noChangeArrowheads="1"/>
            </p:cNvSpPr>
            <p:nvPr/>
          </p:nvSpPr>
          <p:spPr bwMode="auto">
            <a:xfrm>
              <a:off x="5111" y="30"/>
              <a:ext cx="618" cy="210"/>
            </a:xfrm>
            <a:prstGeom prst="rect">
              <a:avLst/>
            </a:prstGeom>
            <a:solidFill>
              <a:srgbClr val="CCFF66"/>
            </a:solidFill>
            <a:ln w="19050">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Segoe UI"/>
                  <a:ea typeface="Meiryo UI"/>
                  <a:cs typeface="+mn-cs"/>
                </a:rPr>
                <a:t>Lesson11</a:t>
              </a:r>
              <a:endParaRPr kumimoji="1" lang="ja-JP" altLang="en-US" sz="1800" b="0" i="0" u="none" strike="noStrike" kern="1200" cap="none" spc="0" normalizeH="0" baseline="0" noProof="0" dirty="0">
                <a:ln>
                  <a:noFill/>
                </a:ln>
                <a:solidFill>
                  <a:prstClr val="black"/>
                </a:solidFill>
                <a:effectLst/>
                <a:uLnTx/>
                <a:uFillTx/>
                <a:latin typeface="Segoe UI"/>
                <a:ea typeface="Meiryo UI"/>
                <a:cs typeface="+mn-cs"/>
              </a:endParaRPr>
            </a:p>
          </p:txBody>
        </p:sp>
        <p:sp>
          <p:nvSpPr>
            <p:cNvPr id="21" name="Text Box 13"/>
            <p:cNvSpPr txBox="1">
              <a:spLocks noChangeArrowheads="1"/>
            </p:cNvSpPr>
            <p:nvPr/>
          </p:nvSpPr>
          <p:spPr bwMode="auto">
            <a:xfrm>
              <a:off x="5519" y="39"/>
              <a:ext cx="102" cy="194"/>
            </a:xfrm>
            <a:prstGeom prst="rect">
              <a:avLst/>
            </a:prstGeom>
            <a:noFill/>
            <a:ln w="9525">
              <a:noFill/>
              <a:miter lim="800000"/>
              <a:headEnd/>
              <a:tailEnd/>
            </a:ln>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sp>
        <p:nvSpPr>
          <p:cNvPr id="15" name="タイトル 9"/>
          <p:cNvSpPr txBox="1">
            <a:spLocks noGrp="1"/>
          </p:cNvSpPr>
          <p:nvPr>
            <p:ph type="title"/>
          </p:nvPr>
        </p:nvSpPr>
        <p:spPr>
          <a:xfrm>
            <a:off x="491695" y="110120"/>
            <a:ext cx="1800493" cy="341632"/>
          </a:xfrm>
          <a:prstGeom prst="rect">
            <a:avLst/>
          </a:prstGeom>
        </p:spPr>
        <p:txBody>
          <a:bodyPr vert="horz" wrap="none" lIns="91440" tIns="45720" rIns="91440" bIns="45720" rtlCol="0" anchor="ctr">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b="1" i="0" u="none" strike="noStrike" kern="1200" cap="none" spc="0" normalizeH="0" baseline="0" noProof="0" dirty="0" smtClean="0">
                <a:ln>
                  <a:noFill/>
                </a:ln>
                <a:solidFill>
                  <a:srgbClr val="0068B6"/>
                </a:solidFill>
                <a:effectLst/>
                <a:uLnTx/>
                <a:uFillTx/>
                <a:latin typeface="+mj-ea"/>
                <a:ea typeface="+mj-ea"/>
                <a:cs typeface="+mj-cs"/>
              </a:rPr>
              <a:t>安全性情報関連</a:t>
            </a:r>
            <a:endParaRPr kumimoji="1" lang="ja-JP" altLang="en-US" b="1" i="0" u="none" strike="noStrike" kern="1200" cap="none" spc="0" normalizeH="0" baseline="0" noProof="0" dirty="0">
              <a:ln>
                <a:noFill/>
              </a:ln>
              <a:solidFill>
                <a:srgbClr val="0068B6"/>
              </a:solidFill>
              <a:effectLst/>
              <a:uLnTx/>
              <a:uFillTx/>
              <a:latin typeface="+mj-ea"/>
              <a:ea typeface="+mj-ea"/>
              <a:cs typeface="+mj-cs"/>
            </a:endParaRPr>
          </a:p>
        </p:txBody>
      </p:sp>
      <p:sp>
        <p:nvSpPr>
          <p:cNvPr id="12" name="スライド番号プレースホルダ 5"/>
          <p:cNvSpPr>
            <a:spLocks noGrp="1"/>
          </p:cNvSpPr>
          <p:nvPr>
            <p:ph type="sldNum" sz="quarter" idx="12"/>
          </p:nvPr>
        </p:nvSpPr>
        <p:spPr>
          <a:xfrm>
            <a:off x="11800975" y="134487"/>
            <a:ext cx="336951" cy="261610"/>
          </a:xfr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C3AE17-F08A-4587-9BB5-4132BF363446}" type="slidenum">
              <a:rPr kumimoji="1" lang="en-US" altLang="ja-JP" sz="1100" b="1" i="0" u="none" strike="noStrike" kern="1200" cap="none" spc="0" normalizeH="0" baseline="0" noProof="0" smtClean="0">
                <a:ln>
                  <a:noFill/>
                </a:ln>
                <a:solidFill>
                  <a:srgbClr val="0068B6"/>
                </a:solidFill>
                <a:effectLst/>
                <a:uLnTx/>
                <a:uFillTx/>
                <a:latin typeface="Century Gothic" panose="020B0502020202020204" pitchFamily="34" charset="0"/>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1" lang="en-US" altLang="ja-JP" sz="1100" b="1" i="0" u="none" strike="noStrike" kern="1200" cap="none" spc="0" normalizeH="0" baseline="0" noProof="0" dirty="0" smtClean="0">
              <a:ln>
                <a:noFill/>
              </a:ln>
              <a:solidFill>
                <a:srgbClr val="0068B6"/>
              </a:solidFill>
              <a:effectLst/>
              <a:uLnTx/>
              <a:uFillTx/>
              <a:latin typeface="Century Gothic" panose="020B0502020202020204" pitchFamily="34" charset="0"/>
              <a:ea typeface="Meiryo UI"/>
              <a:cs typeface="+mn-cs"/>
            </a:endParaRPr>
          </a:p>
        </p:txBody>
      </p:sp>
      <p:sp>
        <p:nvSpPr>
          <p:cNvPr id="2" name="正方形/長方形 1"/>
          <p:cNvSpPr/>
          <p:nvPr/>
        </p:nvSpPr>
        <p:spPr>
          <a:xfrm>
            <a:off x="7995684" y="4247524"/>
            <a:ext cx="2170912" cy="678639"/>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この欄も不要</a:t>
            </a:r>
            <a:endParaRPr kumimoji="1" lang="ja-JP" altLang="en-US" sz="2400" dirty="0">
              <a:solidFill>
                <a:schemeClr val="tx1"/>
              </a:solidFill>
            </a:endParaRPr>
          </a:p>
        </p:txBody>
      </p:sp>
    </p:spTree>
    <p:extLst>
      <p:ext uri="{BB962C8B-B14F-4D97-AF65-F5344CB8AC3E}">
        <p14:creationId xmlns:p14="http://schemas.microsoft.com/office/powerpoint/2010/main" val="428267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日本調剤カラー">
      <a:dk1>
        <a:sysClr val="windowText" lastClr="000000"/>
      </a:dk1>
      <a:lt1>
        <a:sysClr val="window" lastClr="FFFFFF"/>
      </a:lt1>
      <a:dk2>
        <a:srgbClr val="0068B6"/>
      </a:dk2>
      <a:lt2>
        <a:srgbClr val="E7EAE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3">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日本調剤カラー">
      <a:dk1>
        <a:sysClr val="windowText" lastClr="000000"/>
      </a:dk1>
      <a:lt1>
        <a:sysClr val="window" lastClr="FFFFFF"/>
      </a:lt1>
      <a:dk2>
        <a:srgbClr val="0068B6"/>
      </a:dk2>
      <a:lt2>
        <a:srgbClr val="E7EAE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4C22F7E025C3B45BBB47039E3D9F6A9" ma:contentTypeVersion="3" ma:contentTypeDescription="新しいドキュメントを作成します。" ma:contentTypeScope="" ma:versionID="c82665468e6ecea17151c5a7eb090aa1">
  <xsd:schema xmlns:xsd="http://www.w3.org/2001/XMLSchema" xmlns:xs="http://www.w3.org/2001/XMLSchema" xmlns:p="http://schemas.microsoft.com/office/2006/metadata/properties" xmlns:ns2="9964c354-b095-4790-9f99-70c877b6556e" targetNamespace="http://schemas.microsoft.com/office/2006/metadata/properties" ma:root="true" ma:fieldsID="a9c1ecf7d0d7eefd7afba982dfdc448e" ns2:_="">
    <xsd:import namespace="9964c354-b095-4790-9f99-70c877b6556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4c354-b095-4790-9f99-70c877b65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827D1-25E7-48BE-A461-56FA9EE3AA77}"/>
</file>

<file path=customXml/itemProps2.xml><?xml version="1.0" encoding="utf-8"?>
<ds:datastoreItem xmlns:ds="http://schemas.openxmlformats.org/officeDocument/2006/customXml" ds:itemID="{3EA1F72C-A1A2-4A3A-A2BD-50081742ACB2}"/>
</file>

<file path=customXml/itemProps3.xml><?xml version="1.0" encoding="utf-8"?>
<ds:datastoreItem xmlns:ds="http://schemas.openxmlformats.org/officeDocument/2006/customXml" ds:itemID="{F8F56B36-C6E8-4743-B100-6BD28345754C}"/>
</file>

<file path=docProps/app.xml><?xml version="1.0" encoding="utf-8"?>
<Properties xmlns="http://schemas.openxmlformats.org/officeDocument/2006/extended-properties" xmlns:vt="http://schemas.openxmlformats.org/officeDocument/2006/docPropsVTypes">
  <TotalTime>394</TotalTime>
  <Words>615</Words>
  <Application>Microsoft Office PowerPoint</Application>
  <PresentationFormat>ワイド画面</PresentationFormat>
  <Paragraphs>91</Paragraphs>
  <Slides>6</Slides>
  <Notes>4</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6</vt:i4>
      </vt:variant>
    </vt:vector>
  </HeadingPairs>
  <TitlesOfParts>
    <vt:vector size="19" baseType="lpstr">
      <vt:lpstr>HGP創英角ｺﾞｼｯｸUB</vt:lpstr>
      <vt:lpstr>HG丸ｺﾞｼｯｸM-PRO</vt:lpstr>
      <vt:lpstr>Meiryo UI</vt:lpstr>
      <vt:lpstr>ＭＳ ゴシック</vt:lpstr>
      <vt:lpstr>游ゴシック</vt:lpstr>
      <vt:lpstr>Arial</vt:lpstr>
      <vt:lpstr>Century Gothic</vt:lpstr>
      <vt:lpstr>Impact</vt:lpstr>
      <vt:lpstr>Segoe UI</vt:lpstr>
      <vt:lpstr>Times New Roman</vt:lpstr>
      <vt:lpstr>Wingdings</vt:lpstr>
      <vt:lpstr>1_Office テーマ</vt:lpstr>
      <vt:lpstr>2_Office テーマ</vt:lpstr>
      <vt:lpstr>特定薬剤管理指導加算3</vt:lpstr>
      <vt:lpstr>特定3－イについて</vt:lpstr>
      <vt:lpstr>特定3-ロについて</vt:lpstr>
      <vt:lpstr>情報補助ツール：RMP対象薬剤が入力されている場合の、RMP資材へのリンクイメージ</vt:lpstr>
      <vt:lpstr>情報補助ツール：安全性情報の画面イメージ</vt:lpstr>
      <vt:lpstr>安全性情報関連</vt:lpstr>
    </vt:vector>
  </TitlesOfParts>
  <Company>日本調剤株式会社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田井中</dc:creator>
  <cp:lastModifiedBy>弓削 吏司</cp:lastModifiedBy>
  <cp:revision>40</cp:revision>
  <dcterms:created xsi:type="dcterms:W3CDTF">2024-02-22T05:21:06Z</dcterms:created>
  <dcterms:modified xsi:type="dcterms:W3CDTF">2024-03-21T09:07:01Z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0x01010004C22F7E025C3B45BBB47039E3D9F6A9</vt:lpwstr>
  </property>
</Properties>
</file>