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7" Type="http://schemas.openxmlformats.org/officeDocument/2006/relationships/viewProps" Target="viewProps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9" Type="http://schemas.openxmlformats.org/officeDocument/2006/relationships/tableStyles" Target="tableStyles.xml" /><Relationship Id="rId18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./Legacy_Known_Issues_and_Tech_Debt.md" TargetMode="Externa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Current System Architecture — DentalCare Classic v8.7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Value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Document ID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TECH-ARC-001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Version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1.4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Effective Date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2025-06-01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Review Date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2025-12-01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Owner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David Park — Lead Architect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Classification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Internal — Confidential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4. External Integrations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Integration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Protocol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Direction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Purpose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Status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Tesia Clearinghouse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SFTP (batch)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Both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837D claims / 835 ERA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Active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Delta Dental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EDI 270/271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Both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Eligibility verification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Active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Patterson EAGLESOFT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File export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Outbound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Imaging interop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Deprecated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TWAIN scanners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COM/TWAIN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Inbound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X-ray digital capture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Active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Crystal Reports Runtime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Internal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Report generation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Active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Microsoft Outlook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MAPI COM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Outbound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Email (appointment reminders)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Active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Windows Active Directory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LDAP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Inbound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User authentication (partial)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Active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Iron Mountain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Physical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Outbound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Offsite backup tape rotation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Active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5. Known Architectural Weaknesses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  <a:gridCol w="1270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Weakness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Risk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Migration Addresses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Monolithic desktop application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 web/mobile access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High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Yes — SPA + API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SQL injection via string concat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Security vulnerability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Critical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Yes — parameterized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 MFA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HIPAA compliance gap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Critical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Yes — OAuth 2.0 + MFA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MD5 password hashing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Passwords easily crackable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Critical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Yes — BCrypt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 field-level audit logging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HIPAA compliance gap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High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Yes — full audit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Single server (no HA)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Single point of failure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High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Yes — Multi-AZ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Windows Server 2012 R2 (EOL)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 security updates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Critical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Yes — cloud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SQL Server 2012 (EOL)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 security updates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Critical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Yes — PostgreSQL 16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FLOAT for money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Rounding errors in financials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High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Yes — NUMERIC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 connection pooling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Performance bottleneck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Medium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Yes — HikariCP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Hard-coded configuration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Difficult to manage per-clinic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Medium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Yes — externalized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COM/ActiveX dependencies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Windows-only, fragile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Medium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Yes — pure Java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See </a:t>
            </a:r>
            <a:r>
              <a:rPr>
                <a:hlinkClick r:id="rId2"/>
              </a:rPr>
              <a:t>Legacy_Known_Issues_and_Tech_Debt.md</a:t>
            </a:r>
            <a:r>
              <a:rPr/>
              <a:t> for the complete issue inventory.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6. Approval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Date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Lead Architect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David Park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2025-06-01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IT Operations Manager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James Ortiz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2025-06-01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i="1"/>
              <a:t>This document is maintained until legacy system decommissioning. Contact: architecture@dentalcarepro.com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Version History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  <a:gridCol w="1270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Author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Changes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2024-01-15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David Park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Initial legacy architecture documentation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2024-05-01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Emily Zhang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Added VB6 module inventory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2024-09-15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David Park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Updated integration points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2025-02-01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James Ortiz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Infrastructure details added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2025-06-01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David Park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Migration dependency analysis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1. System Overview</a:t>
            </a:r>
          </a:p>
          <a:p>
            <a:pPr lvl="0" indent="0" marL="0">
              <a:buNone/>
            </a:pPr>
            <a:r>
              <a:rPr/>
              <a:t>DentalCare Classic v8.7 is a Visual Basic 6.0 desktop application originally developed in 2007 by Dental Software Solutions Inc. (now defunct). The system has been maintained in-house since 2015 and has accumulated significant technical debt. It manages patient records, scheduling, clinical notes, billing, and insurance claims for 3 dental clinic locations.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1.1 Architecture Diagram</a:t>
            </a:r>
          </a:p>
          <a:p>
            <a:pPr lvl="0" indent="0">
              <a:buNone/>
            </a:pPr>
            <a:r>
              <a:rPr>
                <a:latin typeface="Courier"/>
              </a:rPr>
              <a:t>┌──────────────────────────────────────────────────────────────────┐
│                    DentalCare Classic v8.7                         │
│                                                                    │
│  ┌─────────────────────────────────────────────────────────────┐  │
│  │                  VB6 Desktop Application                     │  │
│  │                                                             │  │
│  │  ┌──────────┐ ┌──────────┐ ┌──────────┐ ┌──────────────┐  │  │
│  │  │ Patient  │ │ Schedule │ │ Clinical │ │ Billing/     │  │  │
│  │  │ Module   │ │ Module   │ │ Module   │ │ Insurance    │  │  │
│  │  │ (15 frm) │ │ (8 frm)  │ │ (12 frm) │ │ Module(18frm)│  │  │
│  │  └────┬─────┘ └────┬─────┘ └────┬─────┘ └──────┬───────┘  │  │
│  │       │            │            │               │          │  │
│  │  ┌────▼────────────▼────────────▼───────────────▼───────┐  │  │
│  │  │           Business Logic Layer (*.bas modules)        │  │  │
│  │  │  modPatient.bas, modSchedule.bas, modClinical.bas,   │  │  │
│  │  │  modBilling.bas, modInsurance.bas, modReports.bas,   │  │  │
│  │  │  modCodes.bas, modRx.bas, modRecall.bas, modUtil.bas │  │  │
│  │  └───────────────────────┬──────────────────────────────┘  │  │
│  │                          │                                  │  │
│  │  ┌───────────────────────▼──────────────────────────────┐  │  │
│  │  │           Data Access Layer (ADO 2.8)                 │  │  │
│  │  │  modDatabase.bas — connection management              │  │  │
│  │  │  Direct SQL queries embedded in forms and modules     │  │  │
│  │  └───────────────────────┬──────────────────────────────┘  │  │
│  └──────────────────────────┼──────────────────────────────────┘  │
│                             │                                      │
└─────────────────────────────┼──────────────────────────────────────┘
                              │ ADO / OLEDB
                    ┌─────────▼──────────┐
                    │  SQL Server 2012   │
                    │  (DCSQL01)         │
                    │  47 tables         │
                    │  48 GB             │
                    └─────────┬──────────┘
                              │
              ┌───────────────┼───────────────┐
              │               │               │
     ┌────────▼──────┐ ┌─────▼─────┐ ┌──────▼───────┐
     │ Crystal       │ │ File      │ │ MS Access    │
     │ Reports       │ │ Server    │ │ (.mdb cache) │
     │ Runtime       │ │ (images)  │ │ Local reports│
     └───────────────┘ └───────────┘ └──────────────┘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1.2 Technology Stack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  <a:gridCol w="1270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Component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Technology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End of Life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Programming Language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Visual Basic 6.0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SP6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2008 (extended support ended)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Runtime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VB6 Runtime (MSVBVM60.dll)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6.0 SP6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Included in Windows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UI Framework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VB6 WinForms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N/A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Data Access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ADO (ActiveX Data Objects)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Legacy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Database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Microsoft SQL Server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2012 SP4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2022 (extended support ended)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Reports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Crystal Reports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XI Release 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Imaging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TWAIN SDK + custom VB6 wrapper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Various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N/A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File Storage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Windows File Server (UNC paths)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N/A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N/A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Local Cache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Microsoft Access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2003 (.mdb)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2014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Email Integration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MAPI (Outlook COM automation)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Various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N/A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Printing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VB6 Printer object + Crystal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N/A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N/A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Scheduler/Timer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VB6 Timer control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N/A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N/A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Spell Check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MS Word COM automation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Various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N/A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2. Module Inventory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2.1 VB6 Forms (.frm)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Form File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Lines of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Complexity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frmPatient.frm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 registration/view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2,400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High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frmPatientEdit.frm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 demographics edit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1,800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Medium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frmPatientSearch.frm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 search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1,200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Medium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frmPatientHistory.frm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 visit history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Low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frmMedicalHistory.frm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Medical history questionnaire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1,600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Medium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frmInsurance.frm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Insurance information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2,100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High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frmResponsibleParty.frm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Responsible party management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Low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Schedule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frmSchedule.frm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Daily schedule view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3,200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Very High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Schedule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frmApptBook.frm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Appointment booking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1,800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High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Schedule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frmRecall.frm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Recall management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1,100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Medium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Schedule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frmWaitList.frm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Wait list management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Low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Clinical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frmChartNote.frm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Clinical note entry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2,800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Very High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Clinical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frmExam.frm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Dental examination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2,200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High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Clinical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frmPerio.frm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Periodontal charting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3,500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Very High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Clinical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frmTxPlan.frm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Treatment plan entry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2,600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High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Clinical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frmTxPlanPresent.frm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Treatment plan presentation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1,400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Medium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Clinical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frmXray.frm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X-ray image viewer/capture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1,900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High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Clinical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frmRx.frm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Prescription entry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1,300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Medium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Clinical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frmLabOrder.frm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Lab order entry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Low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Clinical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frmReferral.frm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Referral management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Low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Billing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frmClaimEntry.frm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Insurance claim entry/edit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2,400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High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Billing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frmClaim837.frm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837D electronic claim generation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3,100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Very High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Billing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frmPayment.frm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Payment entry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1,600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Medium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Billing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frmLedger.frm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 account ledger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2,000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High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Billing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frmInsVerify.frm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Insurance eligibility check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1,400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Medium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Billing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frmStatement.frm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 statement generation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1,100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Medium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Billing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frmAging.frm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Aging report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Low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Billing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frmAdjustment.frm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Account adjustment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Low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Admin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frmAdmin.frm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System administration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Medium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Admin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frmConfig.frm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System configuration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Low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Admin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frmUsers.frm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User management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1,100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Medium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Admin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frmReports.frm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Report selection/viewer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Low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Common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frmLogin.frm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Login screen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Low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Common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frmSplash.frm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Splash screen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Low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Common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frmAbout.frm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About dialog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Low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Total:</a:t>
            </a:r>
            <a:r>
              <a:rPr/>
              <a:t> 35 forms, ~52,000 lines of code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2.2 VB6 Modules (.bas)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  <a:gridCol w="1270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Module File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Dependencies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modDatabase.bas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Database connection management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ADO 2.8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modPatient.bas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 business logic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1,200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modDatabase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modSchedule.bas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Scheduling business logic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980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modDatabase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modClinical.bas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Clinical business logic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1,400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modDatabase, modCodes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modBilling.bas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Billing/financial logic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1,800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modDatabase, modCodes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modInsurance.bas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Insurance verification/claims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2,200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modDatabase, modBilling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modCodes.bas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ADA code and ICD-10 lookups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modDatabase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modRx.bas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Prescription logic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modDatabase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modRecall.bas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Recall scheduling logic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modDatabase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modReports.bas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Report generation logic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modDatabase, Crystal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modUtil.bas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Utility functions (dates, etc.)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None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modSecurity.bas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Authentication (MD5 hashing)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modDatabase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modAudit.bas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Basic audit logging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modDatabase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modPrint.bas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Printing utilities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VB6 Printer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modEmail.bas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Email via MAPI/Outlook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Outlook COM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modConfig.bas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Configuration management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Registry, INI file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modImaging.bas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TWAIN scanner integration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TWAIN SDK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Total:</a:t>
            </a:r>
            <a:r>
              <a:rPr/>
              <a:t> 17 modules, ~13,380 lines of code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2.3 Class Modules (.cls)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Class File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Lines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clsPatient.cls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 data class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clsAppointment.cls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Appointment data class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clsClinicalNote.cls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Clinical note data class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180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clsClaim.cls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Insurance claim data class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250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clsPayment.cls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Payment data class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clsUser.cls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User data class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100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Total:</a:t>
            </a:r>
            <a:r>
              <a:rPr/>
              <a:t> 6 class modules, ~1,000 lines of code</a:t>
            </a:r>
          </a:p>
          <a:p>
            <a:pPr lvl="0" indent="0" marL="0">
              <a:buNone/>
            </a:pPr>
            <a:r>
              <a:rPr b="1"/>
              <a:t>Grand Total: ~66,380 lines of VB6 code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3. Infrastructure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3.1 Server Infrastructure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Server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Hardware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Location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DCSQL01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SQL Server (Primary)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Dell R640, 16 vCPU, 64GB RAM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Windows Server 2012 R2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Server Room 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DCSQL02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SQL Server (Mirror)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Dell R640, 16 vCPU, 64GB RAM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Windows Server 2012 R2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Server Room 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DCAPP01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Terminal Server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Dell R440, 8 vCPU, 32GB RAM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Windows Server 2016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Server Room 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DCFS01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File Server (images)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Dell R440, 4 vCPU, 16GB RAM, 4TB RAID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Windows Server 2016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Server Room 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DCBAK01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Backup Server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Dell R440, 4 vCPU, 16GB RAM, 8TB RAID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Windows Server 2016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Server Room B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DCDC01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Domain Controller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Dell R440, 4 vCPU, 8GB RAM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Windows Server 2016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Server Room A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3.2 Network Architecture</a:t>
            </a:r>
          </a:p>
          <a:p>
            <a:pPr lvl="0" indent="0">
              <a:buNone/>
            </a:pPr>
            <a:r>
              <a:rPr>
                <a:latin typeface="Courier"/>
              </a:rPr>
              <a:t>Internet
    │
    ▼
┌─────────────┐
│ FortiGate   │    Firewall / VPN
│ 60F         │
└──────┬──────┘
       │
┌──────▼──────────────────────────────────────┐
│           Internal Network (10.10.0.0/16)    │
│                                              │
│  Server VLAN (10.10.1.0/24)                 │
│  ├── DCSQL01 (10.10.1.10)                  │
│  ├── DCSQL02 (10.10.1.11)                  │
│  ├── DCAPP01 (10.10.1.20)                  │
│  ├── DCFS01  (10.10.1.30)                  │
│  └── DCDC01  (10.10.1.5)                   │
│                                              │
│  Clinic VLAN - Main (10.10.10.0/24)         │
│  ├── 12 workstations                        │
│  └── 4 printers                             │
│                                              │
│  Clinic VLAN - Westside (10.10.20.0/24)     │
│  ├── 8 workstations                         │
│  └── 3 printers                             │
│  (Connected via Site-to-Site VPN)            │
│                                              │
│  Clinic VLAN - North (10.10.30.0/24)        │
│  ├── 10 workstations                        │
│  └── 3 printers                             │
│  (Connected via Site-to-Site VPN)            │
└──────────────────────────────────────────────┘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2026-03-12T08:20:37Z</dcterms:created>
  <dcterms:modified xsi:type="dcterms:W3CDTF">2026-03-12T08:20:37Z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