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Override PartName="/docProps/app.xml" ContentType="application/vnd.openxmlformats-officedocument.extended-propertie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viewProps.xml" ContentType="application/vnd.openxmlformats-officedocument.presentationml.viewPro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</Types>
</file>

<file path=_rels/.rels><?xml version="1.0" encoding="UTF-8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package/2006/relationships/metadata/extended-properties" Target="docProps/app.xml" /><Relationship Id="rId4" Type="http://schemas.openxmlformats.org/officeDocument/2006/relationships/custom-properties" Target="docProps/custom.xml" />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autoCompressPictures="0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9144000" cy="5143500" type="screen16x9"/>
  <p:notesSz cx="6858000" cy="9144000"/>
  <p:defaultTextStyle>
    <a:defPPr>
      <a:defRPr lang="en-US"/>
    </a:defPPr>
    <a:lvl1pPr algn="l" defTabSz="4572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4572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4572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4572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4572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4572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4572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4572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4572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p="http://schemas.openxmlformats.org/presentationml/2006/main" xmlns:r="http://schemas.openxmlformats.org/officeDocument/2006/relationships">
  <p:normalViewPr>
    <p:restoredLeft autoAdjust="0" sz="15643"/>
    <p:restoredTop autoAdjust="0" sz="94694"/>
  </p:normalViewPr>
  <p:slideViewPr>
    <p:cSldViewPr snapToGrid="0" snapToObjects="1">
      <p:cViewPr varScale="1">
        <p:scale>
          <a:sx d="100" n="161"/>
          <a:sy d="100" n="161"/>
        </p:scale>
        <p:origin x="560" y="200"/>
      </p:cViewPr>
      <p:guideLst>
        <p:guide orient="horz" pos="1620"/>
        <p:guide pos="2880"/>
      </p:guideLst>
    </p:cSldViewPr>
  </p:slideViewPr>
  <p:outlineViewPr>
    <p:cViewPr>
      <p:scale>
        <a:sx d="100" n="33"/>
        <a:sy d="100" n="33"/>
      </p:scale>
      <p:origin x="0" y="0"/>
    </p:cViewPr>
  </p:outlineViewPr>
  <p:notesTextViewPr>
    <p:cViewPr>
      <p:scale>
        <a:sx d="100" n="100"/>
        <a:sy d="100" n="100"/>
      </p:scale>
      <p:origin x="0" y="0"/>
    </p:cViewPr>
  </p:notesTextViewPr>
  <p:gridSpacing cx="76200" cy="76200"/>
</p:viewPr>
</file>

<file path=ppt/_rels/presentation.xml.rels><?xml version="1.0" encoding="UTF-8"?><Relationships xmlns="http://schemas.openxmlformats.org/package/2006/relationships"><Relationship Id="rId2" Type="http://schemas.openxmlformats.org/officeDocument/2006/relationships/slide" Target="slides/slide1.xml" /><Relationship Id="rId3" Type="http://schemas.openxmlformats.org/officeDocument/2006/relationships/slide" Target="slides/slide2.xml" /><Relationship Id="rId4" Type="http://schemas.openxmlformats.org/officeDocument/2006/relationships/slide" Target="slides/slide3.xml" /><Relationship Id="rId5" Type="http://schemas.openxmlformats.org/officeDocument/2006/relationships/slide" Target="slides/slide4.xml" /><Relationship Id="rId6" Type="http://schemas.openxmlformats.org/officeDocument/2006/relationships/slide" Target="slides/slide5.xml" /><Relationship Id="rId7" Type="http://schemas.openxmlformats.org/officeDocument/2006/relationships/slide" Target="slides/slide6.xml" /><Relationship Id="rId8" Type="http://schemas.openxmlformats.org/officeDocument/2006/relationships/slide" Target="slides/slide7.xml" /><Relationship Id="rId9" Type="http://schemas.openxmlformats.org/officeDocument/2006/relationships/slide" Target="slides/slide8.xml" /><Relationship Id="rId10" Type="http://schemas.openxmlformats.org/officeDocument/2006/relationships/slide" Target="slides/slide9.xml" /><Relationship Id="rId11" Type="http://schemas.openxmlformats.org/officeDocument/2006/relationships/slide" Target="slides/slide10.xml" /><Relationship Id="rId12" Type="http://schemas.openxmlformats.org/officeDocument/2006/relationships/slide" Target="slides/slide11.xml" /><Relationship Id="rId13" Type="http://schemas.openxmlformats.org/officeDocument/2006/relationships/slide" Target="slides/slide12.xml" /><Relationship Id="rId14" Type="http://schemas.openxmlformats.org/officeDocument/2006/relationships/slide" Target="slides/slide13.xml" /><Relationship Id="rId15" Type="http://schemas.openxmlformats.org/officeDocument/2006/relationships/slide" Target="slides/slide14.xml" /><Relationship Id="rId16" Type="http://schemas.openxmlformats.org/officeDocument/2006/relationships/slide" Target="slides/slide15.xml" /><Relationship Id="rId17" Type="http://schemas.openxmlformats.org/officeDocument/2006/relationships/slide" Target="slides/slide16.xml" /><Relationship Id="rId18" Type="http://schemas.openxmlformats.org/officeDocument/2006/relationships/slide" Target="slides/slide17.xml" /><Relationship Id="rId19" Type="http://schemas.openxmlformats.org/officeDocument/2006/relationships/slide" Target="slides/slide18.xml" /><Relationship Id="rId20" Type="http://schemas.openxmlformats.org/officeDocument/2006/relationships/slide" Target="slides/slide19.xml" /><Relationship Id="rId21" Type="http://schemas.openxmlformats.org/officeDocument/2006/relationships/slide" Target="slides/slide20.xml" /><Relationship Id="rId22" Type="http://schemas.openxmlformats.org/officeDocument/2006/relationships/slide" Target="slides/slide21.xml" /><Relationship Id="rId24" Type="http://schemas.openxmlformats.org/officeDocument/2006/relationships/viewProps" Target="viewProps.xml" /><Relationship Id="rId23" Type="http://schemas.openxmlformats.org/officeDocument/2006/relationships/presProps" Target="presProps.xml" /><Relationship Id="rId1" Type="http://schemas.openxmlformats.org/officeDocument/2006/relationships/slideMaster" Target="slideMasters/slideMaster1.xml" /><Relationship Id="rId26" Type="http://schemas.openxmlformats.org/officeDocument/2006/relationships/tableStyles" Target="tableStyles.xml" /><Relationship Id="rId25" Type="http://schemas.openxmlformats.org/officeDocument/2006/relationships/theme" Target="theme/theme1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357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14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529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46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069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886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793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721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901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895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899855"/>
      </p:ext>
    </p:extLst>
  </p:cSld>
  <p:clrMapOvr>
    <a:masterClrMapping/>
  </p:clrMapOvr>
</p:sldLayout>
</file>

<file path=ppt/slideMasters/_rels/slideMaster1.xml.rels><?xml version="1.0" encoding="UTF-8"?><Relationships xmlns="http://schemas.openxmlformats.org/package/2006/relationships"><Relationship Id="rId8" Target="../slideLayouts/slideLayout8.xml" Type="http://schemas.openxmlformats.org/officeDocument/2006/relationships/slideLayout" /><Relationship Id="rId3" Target="../slideLayouts/slideLayout3.xml" Type="http://schemas.openxmlformats.org/officeDocument/2006/relationships/slideLayout" /><Relationship Id="rId7" Target="../slideLayouts/slideLayout7.xml" Type="http://schemas.openxmlformats.org/officeDocument/2006/relationships/slideLayout" /><Relationship Id="rId12" Target="../theme/theme1.xml" Type="http://schemas.openxmlformats.org/officeDocument/2006/relationships/theme" /><Relationship Id="rId2" Target="../slideLayouts/slideLayout2.xml" Type="http://schemas.openxmlformats.org/officeDocument/2006/relationships/slideLayout" /><Relationship Id="rId1" Target="../slideLayouts/slideLayout1.xml" Type="http://schemas.openxmlformats.org/officeDocument/2006/relationships/slideLayout" /><Relationship Id="rId6" Target="../slideLayouts/slideLayout6.xml" Type="http://schemas.openxmlformats.org/officeDocument/2006/relationships/slideLayout" /><Relationship Id="rId11" Target="../slideLayouts/slideLayout11.xml" Type="http://schemas.openxmlformats.org/officeDocument/2006/relationships/slideLayout" /><Relationship Id="rId5" Target="../slideLayouts/slideLayout5.xml" Type="http://schemas.openxmlformats.org/officeDocument/2006/relationships/slideLayout" /><Relationship Id="rId10" Target="../slideLayouts/slideLayout10.xml" Type="http://schemas.openxmlformats.org/officeDocument/2006/relationships/slideLayout" /><Relationship Id="rId4" Target="../slideLayouts/slideLayout4.xml" Type="http://schemas.openxmlformats.org/officeDocument/2006/relationships/slideLayout" /><Relationship Id="rId9" Target="../slideLayouts/slideLayout9.xml" Type="http://schemas.openxmlformats.org/officeDocument/2006/relationships/slideLayout" />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anchor="ctr" bIns="45720" lIns="91440" rIns="91440" rtlCol="0" tIns="45720" vert="horz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idx="1" type="body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bIns="45720" lIns="91440" rIns="91440" rtlCol="0" tIns="45720" vert="horz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idx="2" sz="half" type="dt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idx="3" sz="quarter" type="ftr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idx="4" sz="quarter" type="sldNum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200875"/>
      </p:ext>
    </p:extLst>
  </p:cSld>
  <p:clrMap accent1="accent1" accent2="accent2" accent3="accent3" accent4="accent4" accent5="accent5" accent6="accent6" bg1="lt1" bg2="lt2" folHlink="folHlink" hlink="hlink" tx1="dk1" tx2="dk2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42900" eaLnBrk="1" hangingPunct="1" latinLnBrk="0" rtl="0">
        <a:spcBef>
          <a:spcPct val="0"/>
        </a:spcBef>
        <a:buNone/>
        <a:defRPr kern="1200" sz="33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algn="l" defTabSz="342900" eaLnBrk="1" hangingPunct="1" indent="-342900" latinLnBrk="0" marL="342900" rtl="0">
        <a:spcBef>
          <a:spcPct val="20000"/>
        </a:spcBef>
        <a:buFont typeface="Arial"/>
        <a:buChar char="•"/>
        <a:defRPr kern="1200" sz="2400">
          <a:solidFill>
            <a:schemeClr val="tx1"/>
          </a:solidFill>
          <a:latin typeface="+mn-lt"/>
          <a:ea typeface="+mn-ea"/>
          <a:cs typeface="+mn-cs"/>
        </a:defRPr>
      </a:lvl1pPr>
      <a:lvl2pPr algn="l" defTabSz="342900" eaLnBrk="1" hangingPunct="1" indent="-342900" latinLnBrk="0" marL="685800" rtl="0">
        <a:spcBef>
          <a:spcPct val="20000"/>
        </a:spcBef>
        <a:buFont typeface="Arial"/>
        <a:buChar char="–"/>
        <a:defRPr kern="1200" sz="2100">
          <a:solidFill>
            <a:schemeClr val="tx1"/>
          </a:solidFill>
          <a:latin typeface="+mn-lt"/>
          <a:ea typeface="+mn-ea"/>
          <a:cs typeface="+mn-cs"/>
        </a:defRPr>
      </a:lvl2pPr>
      <a:lvl3pPr algn="l" defTabSz="342900" eaLnBrk="1" hangingPunct="1" indent="-342900" latinLnBrk="0" marL="1028700" rtl="0">
        <a:spcBef>
          <a:spcPct val="20000"/>
        </a:spcBef>
        <a:buFont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3pPr>
      <a:lvl4pPr algn="l" defTabSz="342900" eaLnBrk="1" hangingPunct="1" indent="-342900" latinLnBrk="0" marL="1371600" rtl="0">
        <a:spcBef>
          <a:spcPct val="20000"/>
        </a:spcBef>
        <a:buFont typeface="Arial"/>
        <a:buChar char="–"/>
        <a:defRPr kern="1200" sz="1500">
          <a:solidFill>
            <a:schemeClr val="tx1"/>
          </a:solidFill>
          <a:latin typeface="+mn-lt"/>
          <a:ea typeface="+mn-ea"/>
          <a:cs typeface="+mn-cs"/>
        </a:defRPr>
      </a:lvl4pPr>
      <a:lvl5pPr algn="l" defTabSz="342900" eaLnBrk="1" hangingPunct="1" indent="-342900" latinLnBrk="0" marL="1714500" rtl="0">
        <a:spcBef>
          <a:spcPct val="20000"/>
        </a:spcBef>
        <a:buFont typeface="Arial"/>
        <a:buChar char="»"/>
        <a:defRPr kern="1200" sz="1500">
          <a:solidFill>
            <a:schemeClr val="tx1"/>
          </a:solidFill>
          <a:latin typeface="+mn-lt"/>
          <a:ea typeface="+mn-ea"/>
          <a:cs typeface="+mn-cs"/>
        </a:defRPr>
      </a:lvl5pPr>
      <a:lvl6pPr algn="l" defTabSz="342900" eaLnBrk="1" hangingPunct="1" indent="-342900" latinLnBrk="0" marL="20574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6pPr>
      <a:lvl7pPr algn="l" defTabSz="342900" eaLnBrk="1" hangingPunct="1" indent="-342900" latinLnBrk="0" marL="24003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7pPr>
      <a:lvl8pPr algn="l" defTabSz="342900" eaLnBrk="1" hangingPunct="1" indent="-342900" latinLnBrk="0" marL="27432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8pPr>
      <a:lvl9pPr algn="l" defTabSz="342900" eaLnBrk="1" hangingPunct="1" indent="-342900" latinLnBrk="0" marL="30861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algn="l" defTabSz="342900" eaLnBrk="1" hangingPunct="1" latinLnBrk="0" marL="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1pPr>
      <a:lvl2pPr algn="l" defTabSz="342900" eaLnBrk="1" hangingPunct="1" latinLnBrk="0" marL="3429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2pPr>
      <a:lvl3pPr algn="l" defTabSz="342900" eaLnBrk="1" hangingPunct="1" latinLnBrk="0" marL="6858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3pPr>
      <a:lvl4pPr algn="l" defTabSz="342900" eaLnBrk="1" hangingPunct="1" latinLnBrk="0" marL="10287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4pPr>
      <a:lvl5pPr algn="l" defTabSz="342900" eaLnBrk="1" hangingPunct="1" latinLnBrk="0" marL="13716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5pPr>
      <a:lvl6pPr algn="l" defTabSz="342900" eaLnBrk="1" hangingPunct="1" latinLnBrk="0" marL="17145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6pPr>
      <a:lvl7pPr algn="l" defTabSz="342900" eaLnBrk="1" hangingPunct="1" latinLnBrk="0" marL="20574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7pPr>
      <a:lvl8pPr algn="l" defTabSz="342900" eaLnBrk="1" hangingPunct="1" latinLnBrk="0" marL="24003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8pPr>
      <a:lvl9pPr algn="l" defTabSz="342900" eaLnBrk="1" hangingPunct="1" latinLnBrk="0" marL="27432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0.xml.rels><?xml version="1.0" encoding="UTF-8"?><Relationships xmlns="http://schemas.openxmlformats.org/package/2006/relationships"><Relationship Id="rId1" Type="http://schemas.openxmlformats.org/officeDocument/2006/relationships/slideLayout" Target="../slideLayouts/slideLayout8.xml" /></Relationships>
</file>

<file path=ppt/slides/_rels/slide11.xml.rels><?xml version="1.0" encoding="UTF-8"?><Relationships xmlns="http://schemas.openxmlformats.org/package/2006/relationships"><Relationship Id="rId1" Type="http://schemas.openxmlformats.org/officeDocument/2006/relationships/slideLayout" Target="../slideLayouts/slideLayout8.xml" /></Relationships>
</file>

<file path=ppt/slides/_rels/slide12.xml.rels><?xml version="1.0" encoding="UTF-8"?><Relationships xmlns="http://schemas.openxmlformats.org/package/2006/relationships"><Relationship Id="rId1" Type="http://schemas.openxmlformats.org/officeDocument/2006/relationships/slideLayout" Target="../slideLayouts/slideLayout8.xml" /></Relationships>
</file>

<file path=ppt/slides/_rels/slide13.xml.rels><?xml version="1.0" encoding="UTF-8"?><Relationships xmlns="http://schemas.openxmlformats.org/package/2006/relationships"><Relationship Id="rId1" Type="http://schemas.openxmlformats.org/officeDocument/2006/relationships/slideLayout" Target="../slideLayouts/slideLayout8.xml" /></Relationships>
</file>

<file path=ppt/slides/_rels/slide14.xml.rels><?xml version="1.0" encoding="UTF-8"?><Relationships xmlns="http://schemas.openxmlformats.org/package/2006/relationships"><Relationship Id="rId1" Type="http://schemas.openxmlformats.org/officeDocument/2006/relationships/slideLayout" Target="../slideLayouts/slideLayout8.xml" /></Relationships>
</file>

<file path=ppt/slides/_rels/slide15.xml.rels><?xml version="1.0" encoding="UTF-8"?><Relationships xmlns="http://schemas.openxmlformats.org/package/2006/relationships"><Relationship Id="rId1" Type="http://schemas.openxmlformats.org/officeDocument/2006/relationships/slideLayout" Target="../slideLayouts/slideLayout8.xml" /></Relationships>
</file>

<file path=ppt/slides/_rels/slide16.xml.rels><?xml version="1.0" encoding="UTF-8"?><Relationships xmlns="http://schemas.openxmlformats.org/package/2006/relationships"><Relationship Id="rId1" Type="http://schemas.openxmlformats.org/officeDocument/2006/relationships/slideLayout" Target="../slideLayouts/slideLayout8.xml" /></Relationships>
</file>

<file path=ppt/slides/_rels/slide17.xml.rels><?xml version="1.0" encoding="UTF-8"?><Relationships xmlns="http://schemas.openxmlformats.org/package/2006/relationships"><Relationship Id="rId1" Type="http://schemas.openxmlformats.org/officeDocument/2006/relationships/slideLayout" Target="../slideLayouts/slideLayout8.xml" /></Relationships>
</file>

<file path=ppt/slides/_rels/slide18.xml.rels><?xml version="1.0" encoding="UTF-8"?><Relationships xmlns="http://schemas.openxmlformats.org/package/2006/relationships"><Relationship Id="rId1" Type="http://schemas.openxmlformats.org/officeDocument/2006/relationships/slideLayout" Target="../slideLayouts/slideLayout8.xml" /></Relationships>
</file>

<file path=ppt/slides/_rels/slide19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.xml.rels><?xml version="1.0" encoding="UTF-8"?><Relationships xmlns="http://schemas.openxmlformats.org/package/2006/relationships"><Relationship Id="rId1" Type="http://schemas.openxmlformats.org/officeDocument/2006/relationships/slideLayout" Target="../slideLayouts/slideLayout8.xml" /></Relationships>
</file>

<file path=ppt/slides/_rels/slide20.xml.rels><?xml version="1.0" encoding="UTF-8"?><Relationships xmlns="http://schemas.openxmlformats.org/package/2006/relationships"><Relationship Id="rId1" Type="http://schemas.openxmlformats.org/officeDocument/2006/relationships/slideLayout" Target="../slideLayouts/slideLayout8.xml" /></Relationships>
</file>

<file path=ppt/slides/_rels/slide21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?><Relationships xmlns="http://schemas.openxmlformats.org/package/2006/relationships"><Relationship Id="rId1" Type="http://schemas.openxmlformats.org/officeDocument/2006/relationships/slideLayout" Target="../slideLayouts/slideLayout8.xml" /></Relationships>
</file>

<file path=ppt/slides/_rels/slide5.xml.rels><?xml version="1.0" encoding="UTF-8"?><Relationships xmlns="http://schemas.openxmlformats.org/package/2006/relationships"><Relationship Id="rId1" Type="http://schemas.openxmlformats.org/officeDocument/2006/relationships/slideLayout" Target="../slideLayouts/slideLayout8.xml" /></Relationships>
</file>

<file path=ppt/slides/_rels/slide6.xml.rels><?xml version="1.0" encoding="UTF-8"?><Relationships xmlns="http://schemas.openxmlformats.org/package/2006/relationships"><Relationship Id="rId1" Type="http://schemas.openxmlformats.org/officeDocument/2006/relationships/slideLayout" Target="../slideLayouts/slideLayout8.xml" /></Relationships>
</file>

<file path=ppt/slides/_rels/slide7.xml.rels><?xml version="1.0" encoding="UTF-8"?><Relationships xmlns="http://schemas.openxmlformats.org/package/2006/relationships"><Relationship Id="rId1" Type="http://schemas.openxmlformats.org/officeDocument/2006/relationships/slideLayout" Target="../slideLayouts/slideLayout8.xml" /></Relationships>
</file>

<file path=ppt/slides/_rels/slide8.xml.rels><?xml version="1.0" encoding="UTF-8"?><Relationships xmlns="http://schemas.openxmlformats.org/package/2006/relationships"><Relationship Id="rId1" Type="http://schemas.openxmlformats.org/officeDocument/2006/relationships/slideLayout" Target="../slideLayouts/slideLayout8.xml" /></Relationships>
</file>

<file path=ppt/slides/_rels/slide9.xml.rels><?xml version="1.0" encoding="UTF-8"?><Relationships xmlns="http://schemas.openxmlformats.org/package/2006/relationships"><Relationship Id="rId1" Type="http://schemas.openxmlformats.org/officeDocument/2006/relationships/slideLayout" Target="../slideLayouts/slideLayout8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Cloud Deployment Architecture — DentalCare Pro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457200" y="1193800"/>
          <a:ext cx="8229600" cy="33909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Field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Value</a:t>
                      </a: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 b="1"/>
                        <a:t>Document ID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MIG-CDA-001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 b="1"/>
                        <a:t>Version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2.1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 b="1"/>
                        <a:t>Effective Date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2025-08-01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 b="1"/>
                        <a:t>Review Date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2026-02-01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 b="1"/>
                        <a:t>Owner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David Park — Lead Architect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 b="1"/>
                        <a:t>Classification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Internal — Confidential</a:t>
                      </a:r>
                    </a:p>
                  </a:txBody>
                </a:tc>
              </a:tr>
            </a:tbl>
          </a:graphicData>
        </a:graphic>
      </p:graphicFrame>
    </p:spTree>
  </p:cSld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idx="2" sz="half" type="body"/>
          </p:nvPr>
        </p:nvSpPr>
        <p:spPr/>
        <p:txBody>
          <a:bodyPr/>
          <a:lstStyle/>
          <a:p>
            <a:pPr lvl="0" indent="0" marL="0">
              <a:spcBef>
                <a:spcPts val="3000"/>
              </a:spcBef>
              <a:buNone/>
            </a:pPr>
            <a:r>
              <a:rPr b="1"/>
              <a:t>5. Data Services</a:t>
            </a:r>
          </a:p>
          <a:p>
            <a:pPr lvl="0" indent="0" marL="0">
              <a:spcBef>
                <a:spcPts val="3000"/>
              </a:spcBef>
              <a:buNone/>
            </a:pPr>
            <a:r>
              <a:rPr b="1"/>
              <a:t>5.1 RDS PostgreSQL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3568700" y="203200"/>
          <a:ext cx="5105400" cy="43815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52700"/>
                <a:gridCol w="2552700"/>
              </a:tblGrid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Configuration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Value</a:t>
                      </a: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Engine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PostgreSQL 16.3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Instance class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db.r6g.2xlarge (8 vCPU, 64 GB RAM)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Storage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500 GB gp3 (3000 IOPS, 125 MB/s throughput)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Multi-AZ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Yes (synchronous standby in different AZ)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Read replicas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 (for reporting queries)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Encryption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AES-256 (KMS CMK: </a:t>
                      </a:r>
                      <a:r>
                        <a:rPr>
                          <a:latin typeface="Courier"/>
                        </a:rPr>
                        <a:t>alias/dentalcare-rds</a:t>
                      </a:r>
                      <a:r>
                        <a:rPr/>
                        <a:t>)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Backup retention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35 days (automated daily snapshots)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Maintenance window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Sunday 04:00-05:00 UTC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Performance Insights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Enabled (7-day retention — free tier)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Parameter group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Custom: </a:t>
                      </a:r>
                      <a:r>
                        <a:rPr>
                          <a:latin typeface="Courier"/>
                        </a:rPr>
                        <a:t>dentalcare-pg16-prod</a:t>
                      </a:r>
                    </a:p>
                  </a:txBody>
                </a:tc>
              </a:tr>
            </a:tbl>
          </a:graphicData>
        </a:graphic>
      </p:graphicFrame>
    </p:spTree>
  </p:cSld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idx="2" sz="half" type="body"/>
          </p:nvPr>
        </p:nvSpPr>
        <p:spPr/>
        <p:txBody>
          <a:bodyPr/>
          <a:lstStyle/>
          <a:p>
            <a:pPr lvl="0" indent="0" marL="0">
              <a:spcBef>
                <a:spcPts val="3000"/>
              </a:spcBef>
              <a:buNone/>
            </a:pPr>
            <a:r>
              <a:rPr b="1"/>
              <a:t>5.2 ElastiCache (Redis)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3568700" y="203200"/>
          <a:ext cx="5105400" cy="43815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52700"/>
                <a:gridCol w="2552700"/>
              </a:tblGrid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Configuration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Value</a:t>
                      </a: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Engine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Redis 7.x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Node type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cache.r6g.large (2 vCPU, 13.07 GB)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Cluster mode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Enabled (3 shards, 1 replica per shard)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Encryption at rest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Yes (KMS CMK)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Encryption in transit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Yes (TLS)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AUTH token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Enabled (stored in Secrets Manager)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Use cases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Session store, API response cache, rate limiting</a:t>
                      </a:r>
                    </a:p>
                  </a:txBody>
                </a:tc>
              </a:tr>
            </a:tbl>
          </a:graphicData>
        </a:graphic>
      </p:graphicFrame>
    </p:spTree>
  </p:cSld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idx="2" sz="half" type="body"/>
          </p:nvPr>
        </p:nvSpPr>
        <p:spPr/>
        <p:txBody>
          <a:bodyPr/>
          <a:lstStyle/>
          <a:p>
            <a:pPr lvl="0" indent="0" marL="0">
              <a:spcBef>
                <a:spcPts val="3000"/>
              </a:spcBef>
              <a:buNone/>
            </a:pPr>
            <a:r>
              <a:rPr b="1"/>
              <a:t>5.3 S3 Buckets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3568700" y="203200"/>
          <a:ext cx="5105400" cy="43815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6000"/>
                <a:gridCol w="1016000"/>
                <a:gridCol w="1016000"/>
                <a:gridCol w="1016000"/>
                <a:gridCol w="1016000"/>
              </a:tblGrid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Bucket 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Purpose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Encryption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Versioning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Lifecycle</a:t>
                      </a: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dentalcare-prod-dental-images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X-rays, CBCT, photos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SSE-KMS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Enabled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IA: 180d, Glacier: 365d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dentalcare-prod-patient-documents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Scanned forms, letters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SSE-KMS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Enabled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IA: 365d, Glacier: 730d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dentalcare-prod-reports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Generated reports (temp)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SSE-KMS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Disabled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Delete after 30d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dentalcare-prod-audit-logs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Audit log archives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SSE-KMS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Enabled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Glacier: 365d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dentalcare-prod-backups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Database backup exports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SSE-KMS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Enabled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Delete after 90d</a:t>
                      </a:r>
                    </a:p>
                  </a:txBody>
                </a:tc>
              </a:tr>
            </a:tbl>
          </a:graphicData>
        </a:graphic>
      </p:graphicFrame>
    </p:spTree>
  </p:cSld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idx="2" sz="half" type="body"/>
          </p:nvPr>
        </p:nvSpPr>
        <p:spPr/>
        <p:txBody>
          <a:bodyPr/>
          <a:lstStyle/>
          <a:p>
            <a:pPr lvl="0" indent="0" marL="0">
              <a:spcBef>
                <a:spcPts val="3000"/>
              </a:spcBef>
              <a:buNone/>
            </a:pPr>
            <a:r>
              <a:rPr b="1"/>
              <a:t>6. Monitoring and Observability</a:t>
            </a:r>
          </a:p>
          <a:p>
            <a:pPr lvl="0" indent="0" marL="0">
              <a:spcBef>
                <a:spcPts val="3000"/>
              </a:spcBef>
              <a:buNone/>
            </a:pPr>
            <a:r>
              <a:rPr b="1"/>
              <a:t>6.1 Monitoring Stack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3568700" y="203200"/>
          <a:ext cx="5105400" cy="43815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01800"/>
                <a:gridCol w="1701800"/>
                <a:gridCol w="1701800"/>
              </a:tblGrid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Component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Service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Purpose</a:t>
                      </a: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Metrics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CloudWatch Metrics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Infrastructure and application metrics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Logs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CloudWatch Logs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Centralized log aggregation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Traces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AWS X-Ray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Distributed request tracing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Dashboards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Grafana (ECS-hosted)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Unified observability dashboard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Alerting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CloudWatch Alarms → SNS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Automated incident notification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Uptime monitoring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Route 53 Health Checks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External endpoint monitoring</a:t>
                      </a:r>
                    </a:p>
                  </a:txBody>
                </a:tc>
              </a:tr>
            </a:tbl>
          </a:graphicData>
        </a:graphic>
      </p:graphicFrame>
    </p:spTree>
  </p:cSld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idx="2" sz="half" type="body"/>
          </p:nvPr>
        </p:nvSpPr>
        <p:spPr/>
        <p:txBody>
          <a:bodyPr/>
          <a:lstStyle/>
          <a:p>
            <a:pPr lvl="0" indent="0" marL="0">
              <a:spcBef>
                <a:spcPts val="3000"/>
              </a:spcBef>
              <a:buNone/>
            </a:pPr>
            <a:r>
              <a:rPr b="1"/>
              <a:t>6.2 Key Alarms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3568700" y="203200"/>
          <a:ext cx="5105400" cy="43815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01800"/>
                <a:gridCol w="1701800"/>
                <a:gridCol w="1701800"/>
              </a:tblGrid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Alarm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Threshold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Action</a:t>
                      </a: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API error rate &gt; 5%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5 minutes sustained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PagerDuty P2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API error rate &gt; 15%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2 minutes sustained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PagerDuty P1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API latency p99 &gt; 3 seconds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10 minutes sustained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PagerDuty P3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RDS CPU &gt; 80%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15 minutes sustained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PagerDuty P3 + auto-investigation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RDS free storage &lt; 50 GB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Immediate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PagerDuty P2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RDS replica lag &gt; 30 seconds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5 minutes sustained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PagerDuty P2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ECS task count = 0 (any service)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Immediate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PagerDuty P1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Failed login attempts &gt; 50/hour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Immediate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Security alert + PagerDuty P2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Certificate expiry &lt; 30 days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Daily check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Email to ops team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WAF block rate &gt; 1000/hour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Immediate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Security alert</a:t>
                      </a:r>
                    </a:p>
                  </a:txBody>
                </a:tc>
              </a:tr>
            </a:tbl>
          </a:graphicData>
        </a:graphic>
      </p:graphicFrame>
    </p:spTree>
  </p:cSld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idx="2" sz="half" type="body"/>
          </p:nvPr>
        </p:nvSpPr>
        <p:spPr/>
        <p:txBody>
          <a:bodyPr/>
          <a:lstStyle/>
          <a:p>
            <a:pPr lvl="0" indent="0" marL="0">
              <a:spcBef>
                <a:spcPts val="3000"/>
              </a:spcBef>
              <a:buNone/>
            </a:pPr>
            <a:r>
              <a:rPr b="1"/>
              <a:t>7. Disaster Recovery</a:t>
            </a:r>
          </a:p>
          <a:p>
            <a:pPr lvl="0" indent="0" marL="0">
              <a:spcBef>
                <a:spcPts val="3000"/>
              </a:spcBef>
              <a:buNone/>
            </a:pPr>
            <a:r>
              <a:rPr b="1"/>
              <a:t>7.1 DR Architecture (us-west-2)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3568700" y="203200"/>
          <a:ext cx="5105400" cy="43815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70000"/>
                <a:gridCol w="1270000"/>
                <a:gridCol w="1270000"/>
                <a:gridCol w="1270000"/>
              </a:tblGrid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Component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DR Strategy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RPO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RTO</a:t>
                      </a: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RDS PostgreSQL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Cross-region read replica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&lt; 1 min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30 min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S3 data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Cross-region replication (CRR)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&lt; 15 min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15 min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ECS Fargate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Pre-built images in DR ECR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N/A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15 min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Route 53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Health-check failover routing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N/A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5 min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ElastiCache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Cold start in DR (cache warming)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N/A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30 min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Secrets Manager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Multi-region secrets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&lt; 1 min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5 min</a:t>
                      </a:r>
                    </a:p>
                  </a:txBody>
                </a:tc>
              </a:tr>
            </a:tbl>
          </a:graphicData>
        </a:graphic>
      </p:graphicFrame>
    </p:spTree>
  </p:cSld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idx="2" sz="half" type="body"/>
          </p:nvPr>
        </p:nvSpPr>
        <p:spPr/>
        <p:txBody>
          <a:bodyPr/>
          <a:lstStyle/>
          <a:p>
            <a:pPr lvl="0" indent="0" marL="0">
              <a:spcBef>
                <a:spcPts val="3000"/>
              </a:spcBef>
              <a:buNone/>
            </a:pPr>
            <a:r>
              <a:rPr b="1"/>
              <a:t>7.2 DR Testing Schedule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3568700" y="203200"/>
          <a:ext cx="5105400" cy="43815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6000"/>
                <a:gridCol w="1016000"/>
                <a:gridCol w="1016000"/>
                <a:gridCol w="1016000"/>
                <a:gridCol w="1016000"/>
              </a:tblGrid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Test Type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Frequency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Last Test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Next Test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Duration</a:t>
                      </a: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Backup restoration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Monthly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2025-07-15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2025-08-15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2 hours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Read replica promotion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Quarterly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2025-06-01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2025-09-01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4 hours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Full DR failover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Semi-annually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2025-03-15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2025-09-15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8 hours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DR runbook review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Quarterly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2025-07-01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2025-10-01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 hour</a:t>
                      </a:r>
                    </a:p>
                  </a:txBody>
                </a:tc>
              </a:tr>
            </a:tbl>
          </a:graphicData>
        </a:graphic>
      </p:graphicFrame>
    </p:spTree>
  </p:cSld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idx="2" sz="half" type="body"/>
          </p:nvPr>
        </p:nvSpPr>
        <p:spPr/>
        <p:txBody>
          <a:bodyPr/>
          <a:lstStyle/>
          <a:p>
            <a:pPr lvl="0" indent="0" marL="0">
              <a:spcBef>
                <a:spcPts val="3000"/>
              </a:spcBef>
              <a:buNone/>
            </a:pPr>
            <a:r>
              <a:rPr b="1"/>
              <a:t>8. Cost Estimation</a:t>
            </a:r>
          </a:p>
          <a:p>
            <a:pPr lvl="0" indent="0" marL="0">
              <a:spcBef>
                <a:spcPts val="3000"/>
              </a:spcBef>
              <a:buNone/>
            </a:pPr>
            <a:r>
              <a:rPr b="1"/>
              <a:t>8.1 Monthly Cost Breakdown (Production)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3568700" y="203200"/>
          <a:ext cx="5105400" cy="43815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01800"/>
                <a:gridCol w="1701800"/>
                <a:gridCol w="1701800"/>
              </a:tblGrid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Service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Configuration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Monthly Cost (est.)</a:t>
                      </a: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ECS Fargate (all services)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~24 vCPU, ~48 GB avg utilization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$2,400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RDS PostgreSQL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db.r6g.2xlarge, Multi-AZ, 500 GB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$2,800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RDS Read Replica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db.r6g.xlarge, 500 GB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$1,200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ElastiCache Redis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cache.r6g.large, 3 shards + replicas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$1,800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S3 (all buckets)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~2 TB storage + requests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$350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ALB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2 ALBs + data processing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$200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WAF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Rules + requests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$150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CloudWatch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Logs, metrics, alarms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$400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NAT Gateway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3 AZs + data processing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$450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KMS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CMK keys + requests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$50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Route 53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Hosted zones + health checks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$30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ECR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Image storage + scanning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$50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Secrets Manager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Secret storage + API calls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$30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AWS X-Ray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Trace sampling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$100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Data Transfer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Inter-AZ + internet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$300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 b="1"/>
                        <a:t>Total (Production)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 b="1"/>
                        <a:t>~$10,310/month</a:t>
                      </a:r>
                    </a:p>
                  </a:txBody>
                </a:tc>
              </a:tr>
            </a:tbl>
          </a:graphicData>
        </a:graphic>
      </p:graphicFrame>
    </p:spTree>
  </p:cSld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idx="2" sz="half" type="body"/>
          </p:nvPr>
        </p:nvSpPr>
        <p:spPr/>
        <p:txBody>
          <a:bodyPr/>
          <a:lstStyle/>
          <a:p>
            <a:pPr lvl="0" indent="0" marL="0">
              <a:spcBef>
                <a:spcPts val="3000"/>
              </a:spcBef>
              <a:buNone/>
            </a:pPr>
            <a:r>
              <a:rPr b="1"/>
              <a:t>8.2 Total Infrastructure Cost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3568700" y="203200"/>
          <a:ext cx="5105400" cy="43815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01800"/>
                <a:gridCol w="1701800"/>
                <a:gridCol w="1701800"/>
              </a:tblGrid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Environment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Monthly Cost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Annual Cost</a:t>
                      </a: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Production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$10,310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$123,720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Staging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$3,200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$38,400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Development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$1,800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$21,600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DR (standby)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$4,500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$54,000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 b="1"/>
                        <a:t>Total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 b="1"/>
                        <a:t>$19,810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 b="1"/>
                        <a:t>$237,720</a:t>
                      </a:r>
                    </a:p>
                  </a:txBody>
                </a:tc>
              </a:tr>
            </a:tbl>
          </a:graphicData>
        </a:graphic>
      </p:graphicFrame>
    </p:spTree>
  </p:cSld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1270000">
              <a:buNone/>
            </a:pPr>
            <a:r>
              <a:rPr sz="2000" b="1"/>
              <a:t>vs. Legacy:</a:t>
            </a:r>
            <a:r>
              <a:rPr sz="2000"/>
              <a:t> The legacy on-premises infrastructure costs approximately $280,000/year (hardware, licensing, maintenance, power, cooling, physical security). Cloud migration represents a ~15% cost reduction with significantly improved reliability, scalability, and compliance posture.</a:t>
            </a:r>
          </a:p>
        </p:txBody>
      </p:sp>
    </p:spTree>
  </p:cSld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idx="2" sz="half" type="body"/>
          </p:nvPr>
        </p:nvSpPr>
        <p:spPr/>
        <p:txBody>
          <a:bodyPr/>
          <a:lstStyle/>
          <a:p>
            <a:pPr lvl="0" indent="0" marL="0">
              <a:spcBef>
                <a:spcPts val="3000"/>
              </a:spcBef>
              <a:buNone/>
            </a:pPr>
            <a:r>
              <a:rPr b="1"/>
              <a:t>Version History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3568700" y="203200"/>
          <a:ext cx="5105400" cy="43815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70000"/>
                <a:gridCol w="1270000"/>
                <a:gridCol w="1270000"/>
                <a:gridCol w="1270000"/>
              </a:tblGrid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Version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Author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Changes</a:t>
                      </a: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1.0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2024-05-01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David Park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Initial cloud architecture document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1.1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2024-08-15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James Ortiz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Network security refinements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2.0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2025-04-01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David Park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Multi-region DR, ECS Fargate adoption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2.1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2025-08-01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David Park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Cost optimization and right-sizing</a:t>
                      </a:r>
                    </a:p>
                  </a:txBody>
                </a:tc>
              </a:tr>
            </a:tbl>
          </a:graphicData>
        </a:graphic>
      </p:graphicFrame>
    </p:spTree>
  </p:cSld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idx="2" sz="half" type="body"/>
          </p:nvPr>
        </p:nvSpPr>
        <p:spPr/>
        <p:txBody>
          <a:bodyPr/>
          <a:lstStyle/>
          <a:p>
            <a:pPr lvl="0" indent="0" marL="0">
              <a:spcBef>
                <a:spcPts val="3000"/>
              </a:spcBef>
              <a:buNone/>
            </a:pPr>
            <a:r>
              <a:rPr b="1"/>
              <a:t>9. Approval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3568700" y="203200"/>
          <a:ext cx="5105400" cy="43815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01800"/>
                <a:gridCol w="1701800"/>
                <a:gridCol w="1701800"/>
              </a:tblGrid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Role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Date</a:t>
                      </a: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Lead Architect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David Park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2025-08-01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IT Operations Manager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James Ortiz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2025-08-01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Chief Information Officer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Robert Williams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2025-08-01</a:t>
                      </a:r>
                    </a:p>
                  </a:txBody>
                </a:tc>
              </a:tr>
            </a:tbl>
          </a:graphicData>
        </a:graphic>
      </p:graphicFrame>
    </p:spTree>
  </p:cSld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 i="1"/>
              <a:t>This document is reviewed quarterly. Next review: 2026-02-01. Contact: architecture@dentalcarepro.com</a:t>
            </a:r>
          </a:p>
        </p:txBody>
      </p:sp>
    </p:spTree>
  </p:cSld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spcBef>
                <a:spcPts val="3000"/>
              </a:spcBef>
              <a:buNone/>
            </a:pPr>
            <a:r>
              <a:rPr b="1"/>
              <a:t>1. Overview</a:t>
            </a:r>
          </a:p>
          <a:p>
            <a:pPr lvl="0" indent="0" marL="0">
              <a:buNone/>
            </a:pPr>
            <a:r>
              <a:rPr/>
              <a:t>DentalCare Pro is deployed on Amazon Web Services (AWS) in a HIPAA-eligible architecture. AWS has executed a Business Associate Agreement (BAA) covering the services used. This document defines the cloud infrastructure architecture, network topology, security controls, and operational procedures.</a:t>
            </a:r>
          </a:p>
          <a:p>
            <a:pPr lvl="0" indent="0" marL="0">
              <a:spcBef>
                <a:spcPts val="3000"/>
              </a:spcBef>
              <a:buNone/>
            </a:pPr>
            <a:r>
              <a:rPr b="1"/>
              <a:t>1.1 Design Principles</a:t>
            </a:r>
          </a:p>
          <a:p>
            <a:pPr lvl="0" indent="-342900" marL="342900">
              <a:buAutoNum type="arabicPeriod"/>
            </a:pPr>
            <a:r>
              <a:rPr b="1"/>
              <a:t>HIPAA Compliance First:</a:t>
            </a:r>
            <a:r>
              <a:rPr/>
              <a:t> Every architectural decision prioritizes PHI protection</a:t>
            </a:r>
          </a:p>
          <a:p>
            <a:pPr lvl="0" indent="-342900" marL="342900">
              <a:buAutoNum type="arabicPeriod"/>
            </a:pPr>
            <a:r>
              <a:rPr b="1"/>
              <a:t>Defense in Depth:</a:t>
            </a:r>
            <a:r>
              <a:rPr/>
              <a:t> Multiple layers of security controls</a:t>
            </a:r>
          </a:p>
          <a:p>
            <a:pPr lvl="0" indent="-342900" marL="342900">
              <a:buAutoNum type="arabicPeriod"/>
            </a:pPr>
            <a:r>
              <a:rPr b="1"/>
              <a:t>High Availability:</a:t>
            </a:r>
            <a:r>
              <a:rPr/>
              <a:t> Multi-AZ deployment with automated failover</a:t>
            </a:r>
          </a:p>
          <a:p>
            <a:pPr lvl="0" indent="-342900" marL="342900">
              <a:buAutoNum type="arabicPeriod"/>
            </a:pPr>
            <a:r>
              <a:rPr b="1"/>
              <a:t>Infrastructure as Code:</a:t>
            </a:r>
            <a:r>
              <a:rPr/>
              <a:t> All infrastructure defined in Terraform</a:t>
            </a:r>
          </a:p>
          <a:p>
            <a:pPr lvl="0" indent="-342900" marL="342900">
              <a:buAutoNum type="arabicPeriod"/>
            </a:pPr>
            <a:r>
              <a:rPr b="1"/>
              <a:t>Least Privilege:</a:t>
            </a:r>
            <a:r>
              <a:rPr/>
              <a:t> IAM policies grant minimum necessary permissions</a:t>
            </a:r>
          </a:p>
          <a:p>
            <a:pPr lvl="0" indent="-342900" marL="342900">
              <a:buAutoNum type="arabicPeriod"/>
            </a:pPr>
            <a:r>
              <a:rPr b="1"/>
              <a:t>Encrypt Everything:</a:t>
            </a:r>
            <a:r>
              <a:rPr/>
              <a:t> Data encrypted at rest and in transit</a:t>
            </a:r>
          </a:p>
          <a:p>
            <a:pPr lvl="0" indent="-342900" marL="342900">
              <a:buAutoNum type="arabicPeriod"/>
            </a:pPr>
            <a:r>
              <a:rPr b="1"/>
              <a:t>Observable:</a:t>
            </a:r>
            <a:r>
              <a:rPr/>
              <a:t> Comprehensive monitoring, logging, and alerting</a:t>
            </a:r>
          </a:p>
        </p:txBody>
      </p:sp>
    </p:spTree>
  </p:cSld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idx="2" sz="half" type="body"/>
          </p:nvPr>
        </p:nvSpPr>
        <p:spPr/>
        <p:txBody>
          <a:bodyPr/>
          <a:lstStyle/>
          <a:p>
            <a:pPr lvl="0" indent="0" marL="0">
              <a:spcBef>
                <a:spcPts val="3000"/>
              </a:spcBef>
              <a:buNone/>
            </a:pPr>
            <a:r>
              <a:rPr b="1"/>
              <a:t>2. AWS Account Structure</a:t>
            </a:r>
          </a:p>
          <a:p>
            <a:pPr lvl="0" indent="0">
              <a:buNone/>
            </a:pPr>
            <a:r>
              <a:rPr>
                <a:latin typeface="Courier"/>
              </a:rPr>
              <a:t>AWS Organization (dentalcarepro-org)
├── Management Account (org-management)
│   └── AWS Organizations, SSO, billing
├── Security Account (org-security)
│   └── GuardDuty, Security Hub, CloudTrail (aggregated)
├── Shared Services Account (org-shared)
│   └── ECR, Route 53, ACM, shared VPC
├── Production Account (dentalcare-prod)
│   └── Production workloads
├── Staging Account (dentalcare-staging)
│   └── Pre-production testing
├── Development Account (dentalcare-dev)
│   └── Development workloads
└── DR Account (dentalcare-dr)
    └── Disaster recovery (us-west-2)</a:t>
            </a:r>
          </a:p>
          <a:p>
            <a:pPr lvl="0" indent="0" marL="0">
              <a:buNone/>
            </a:pPr>
            <a:r>
              <a:rPr b="1"/>
              <a:t>Service Control Policies (SCPs):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3568700" y="203200"/>
          <a:ext cx="5105400" cy="43815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01800"/>
                <a:gridCol w="1701800"/>
                <a:gridCol w="1701800"/>
              </a:tblGrid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SCP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Applied To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Effect</a:t>
                      </a: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Deny non-HIPAA regions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All accounts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Only us-east-1 and us-west-2 permitted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Deny public S3 buckets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All accounts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Block public access on all S3 buckets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Require encryption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All accounts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Deny unencrypted S3, EBS, RDS creation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Deny root account usage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All prod accounts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Root actions denied (except break-glass)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Require MFA for IAM actions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All accounts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IAM mutations require MFA session</a:t>
                      </a:r>
                    </a:p>
                  </a:txBody>
                </a:tc>
              </a:tr>
            </a:tbl>
          </a:graphicData>
        </a:graphic>
      </p:graphicFrame>
    </p:spTree>
  </p:cSld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idx="2" sz="half" type="body"/>
          </p:nvPr>
        </p:nvSpPr>
        <p:spPr/>
        <p:txBody>
          <a:bodyPr/>
          <a:lstStyle/>
          <a:p>
            <a:pPr lvl="0" indent="0" marL="0">
              <a:spcBef>
                <a:spcPts val="3000"/>
              </a:spcBef>
              <a:buNone/>
            </a:pPr>
            <a:r>
              <a:rPr b="1"/>
              <a:t>3. Network Architecture</a:t>
            </a:r>
          </a:p>
          <a:p>
            <a:pPr lvl="0" indent="0" marL="0">
              <a:spcBef>
                <a:spcPts val="3000"/>
              </a:spcBef>
              <a:buNone/>
            </a:pPr>
            <a:r>
              <a:rPr b="1"/>
              <a:t>3.1 VPC Design</a:t>
            </a:r>
          </a:p>
          <a:p>
            <a:pPr lvl="0" indent="0">
              <a:buNone/>
            </a:pPr>
            <a:r>
              <a:rPr>
                <a:latin typeface="Courier"/>
              </a:rPr>
              <a:t>┌─────────────────────────────────────────────────────────────────────┐
│                    VPC: 10.0.0.0/16 (us-east-1)                     │
│                                                                     │
│  ┌─────────────────────────────────────────────────────────────┐   │
│  │ Public Subnets (Internet-facing)                             │   │
│  │ ┌─────────────────┐  ┌─────────────────┐  ┌──────────────┐ │   │
│  │ │ 10.0.1.0/24     │  │ 10.0.2.0/24     │  │ 10.0.3.0/24  │ │   │
│  │ │ us-east-1a      │  │ us-east-1b      │  │ us-east-1c   │ │   │
│  │ │                 │  │                 │  │              │ │   │
│  │ │ ALB, NAT GW     │  │ ALB, NAT GW     │  │ ALB, NAT GW  │ │   │
│  │ └─────────────────┘  └─────────────────┘  └──────────────┘ │   │
│  └─────────────────────────────────────────────────────────────┘   │
│                                                                     │
│  ┌─────────────────────────────────────────────────────────────┐   │
│  │ Private Application Subnets                                  │   │
│  │ ┌─────────────────┐  ┌─────────────────┐  ┌──────────────┐ │   │
│  │ │ 10.0.10.0/24    │  │ 10.0.11.0/24    │  │ 10.0.12.0/24 │ │   │
│  │ │ us-east-1a      │  │ us-east-1b      │  │ us-east-1c   │ │   │
│  │ │                 │  │                 │  │              │ │   │
│  │ │ ECS Fargate     │  │ ECS Fargate     │  │ ECS Fargate  │ │   │
│  │ │ Tasks           │  │ Tasks           │  │ Tasks        │ │   │
│  │ └─────────────────┘  └─────────────────┘  └──────────────┘ │   │
│  └─────────────────────────────────────────────────────────────┘   │
│                                                                     │
│  ┌─────────────────────────────────────────────────────────────┐   │
│  │ Private Data Subnets                                         │   │
│  │ ┌─────────────────┐  ┌─────────────────┐  ┌──────────────┐ │   │
│  │ │ 10.0.20.0/24    │  │ 10.0.21.0/24    │  │ 10.0.22.0/24 │ │   │
│  │ │ us-east-1a      │  │ us-east-1b      │  │ us-east-1c   │ │   │
│  │ │                 │  │                 │  │              │ │   │
│  │ │ RDS Primary     │  │ RDS Standby     │  │ ElastiCache  │ │   │
│  │ │ OpenSearch      │  │ OpenSearch      │  │ OpenSearch   │ │   │
│  │ └─────────────────┘  └─────────────────┘  └──────────────┘ │   │
│  └─────────────────────────────────────────────────────────────┘   │
│                                                                     │
│  ┌─────────────────────────────────────────────────────────────┐   │
│  │ VPC Endpoints (Private connectivity to AWS services)         │   │
│  │ S3 (Gateway), ECR, CloudWatch, KMS, SQS, SNS, STS          │   │
│  └─────────────────────────────────────────────────────────────┘   │
└─────────────────────────────────────────────────────────────────────┘</a:t>
            </a:r>
          </a:p>
          <a:p>
            <a:pPr lvl="0" indent="0" marL="0">
              <a:spcBef>
                <a:spcPts val="3000"/>
              </a:spcBef>
              <a:buNone/>
            </a:pPr>
            <a:r>
              <a:rPr b="1"/>
              <a:t>3.2 Security Groups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3568700" y="203200"/>
          <a:ext cx="5105400" cy="43815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01800"/>
                <a:gridCol w="1701800"/>
                <a:gridCol w="1701800"/>
              </a:tblGrid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Security Group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Inbound Rules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Outbound Rules</a:t>
                      </a: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sg-alb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443 from 0.0.0.0/0 (HTTPS only)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All to sg-app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sg-app (ECS Fargate)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8080 from sg-alb only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5432 to sg-db, 6379 to sg-cache, 443 to VPC endpoints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sg-db (RDS PostgreSQL)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5432 from sg-app only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None (stateful response only)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sg-cache (ElastiCache)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6379 from sg-app only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None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sg-search (OpenSearch)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443 from sg-app only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None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sg-vpn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443/UDP from corporate IP ranges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All to internal subnets</a:t>
                      </a:r>
                    </a:p>
                  </a:txBody>
                </a:tc>
              </a:tr>
            </a:tbl>
          </a:graphicData>
        </a:graphic>
      </p:graphicFrame>
    </p:spTree>
  </p:cSld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idx="2" sz="half" type="body"/>
          </p:nvPr>
        </p:nvSpPr>
        <p:spPr/>
        <p:txBody>
          <a:bodyPr/>
          <a:lstStyle/>
          <a:p>
            <a:pPr lvl="0" indent="0" marL="0">
              <a:spcBef>
                <a:spcPts val="3000"/>
              </a:spcBef>
              <a:buNone/>
            </a:pPr>
            <a:r>
              <a:rPr b="1"/>
              <a:t>3.3 WAF Configuration</a:t>
            </a:r>
          </a:p>
          <a:p>
            <a:pPr lvl="0" indent="0" marL="0">
              <a:buNone/>
            </a:pPr>
            <a:r>
              <a:rPr/>
              <a:t>AWS WAF is deployed on the ALB with the following rule groups: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3568700" y="203200"/>
          <a:ext cx="5105400" cy="43815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01800"/>
                <a:gridCol w="1701800"/>
                <a:gridCol w="1701800"/>
              </a:tblGrid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Rule Group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Action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Description</a:t>
                      </a: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AWS Managed — Core Rule Set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Block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OWASP Top 10 protections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AWS Managed — Known Bad Inputs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Block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Known malicious patterns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AWS Managed — SQL Injection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Block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SQL injection detection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AWS Managed — Linux OS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Block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Linux-specific attacks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Custom — Rate Limiting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Block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&gt;2000 requests/5 min per IP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Custom — Geo Restriction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Block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Allow US only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Custom — IP Reputation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Block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AWS IP reputation list</a:t>
                      </a:r>
                    </a:p>
                  </a:txBody>
                </a:tc>
              </a:tr>
            </a:tbl>
          </a:graphicData>
        </a:graphic>
      </p:graphicFrame>
    </p:spTree>
  </p:cSld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idx="2" sz="half" type="body"/>
          </p:nvPr>
        </p:nvSpPr>
        <p:spPr/>
        <p:txBody>
          <a:bodyPr/>
          <a:lstStyle/>
          <a:p>
            <a:pPr lvl="0" indent="0" marL="0">
              <a:spcBef>
                <a:spcPts val="3000"/>
              </a:spcBef>
              <a:buNone/>
            </a:pPr>
            <a:r>
              <a:rPr b="1"/>
              <a:t>4. Compute Architecture (ECS Fargate)</a:t>
            </a:r>
          </a:p>
          <a:p>
            <a:pPr lvl="0" indent="0" marL="0">
              <a:spcBef>
                <a:spcPts val="3000"/>
              </a:spcBef>
              <a:buNone/>
            </a:pPr>
            <a:r>
              <a:rPr b="1"/>
              <a:t>4.1 Service Definitions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3568700" y="203200"/>
          <a:ext cx="5105400" cy="43815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50900"/>
                <a:gridCol w="850900"/>
                <a:gridCol w="850900"/>
                <a:gridCol w="850900"/>
                <a:gridCol w="850900"/>
                <a:gridCol w="850900"/>
              </a:tblGrid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Service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CPU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Memory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Min Tasks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Max Tasks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Health Check Path</a:t>
                      </a: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patient-service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 vCPU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2 GB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2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8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/actuator/health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clinical-service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 vCPU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2 GB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2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6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/actuator/health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billing-service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 vCPU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2 GB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2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6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/actuator/health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auth-service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0.5 vCPU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 GB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2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4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/actuator/health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audit-service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0.5 vCPU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 GB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2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4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/actuator/health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notification-service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0.5 vCPU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 GB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3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/actuator/health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document-service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 vCPU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2 GB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4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/actuator/health</a:t>
                      </a:r>
                    </a:p>
                  </a:txBody>
                </a:tc>
              </a:tr>
            </a:tbl>
          </a:graphicData>
        </a:graphic>
      </p:graphicFrame>
    </p:spTree>
  </p:cSld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idx="2" sz="half" type="body"/>
          </p:nvPr>
        </p:nvSpPr>
        <p:spPr/>
        <p:txBody>
          <a:bodyPr/>
          <a:lstStyle/>
          <a:p>
            <a:pPr lvl="0" indent="0" marL="0">
              <a:spcBef>
                <a:spcPts val="3000"/>
              </a:spcBef>
              <a:buNone/>
            </a:pPr>
            <a:r>
              <a:rPr b="1"/>
              <a:t>4.2 Auto Scaling Policies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3568700" y="203200"/>
          <a:ext cx="5105400" cy="43815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6000"/>
                <a:gridCol w="1016000"/>
                <a:gridCol w="1016000"/>
                <a:gridCol w="1016000"/>
                <a:gridCol w="1016000"/>
              </a:tblGrid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Service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Metric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Scale Out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Scale 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Cooldown</a:t>
                      </a: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patient-service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CPU &gt; 70% (3 min avg)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+2 tasks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-1 task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5 min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patient-service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Request count &gt; 1000/min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+2 tasks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-1 task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5 min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clinical-service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CPU &gt; 70%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+2 tasks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-1 task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5 min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billing-service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CPU &gt; 70%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+2 tasks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-1 task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5 min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All services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Schedule: M-F 7AM-7PM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Min tasks x2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Normal min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N/A</a:t>
                      </a:r>
                    </a:p>
                  </a:txBody>
                </a:tc>
              </a:tr>
            </a:tbl>
          </a:graphicData>
        </a:graphic>
      </p:graphicFrame>
    </p:spTree>
  </p:cSld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idx="2" sz="half" type="body"/>
          </p:nvPr>
        </p:nvSpPr>
        <p:spPr/>
        <p:txBody>
          <a:bodyPr/>
          <a:lstStyle/>
          <a:p>
            <a:pPr lvl="0" indent="0" marL="0">
              <a:spcBef>
                <a:spcPts val="3000"/>
              </a:spcBef>
              <a:buNone/>
            </a:pPr>
            <a:r>
              <a:rPr b="1"/>
              <a:t>4.3 Container Image Management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3568700" y="203200"/>
          <a:ext cx="5105400" cy="43815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52700"/>
                <a:gridCol w="2552700"/>
              </a:tblGrid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Aspect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Configuration</a:t>
                      </a: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Registry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AWS ECR (private, encrypted)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Base image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amazoncorretto:21-alpine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Image scanning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ECR Enhanced Scanning (on push)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Vulnerability threshold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Critical/High: block deployment; Medium: warning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Image tagging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Semantic versioning: </a:t>
                      </a:r>
                      <a:r>
                        <a:rPr>
                          <a:latin typeface="Courier"/>
                        </a:rPr>
                        <a:t>v1.4.2</a:t>
                      </a:r>
                      <a:r>
                        <a:rPr/>
                        <a:t> + Git SHA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Image retention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Keep last 20 tagged images; untagged: 7 days</a:t>
                      </a:r>
                    </a:p>
                  </a:txBody>
                </a:tc>
              </a:tr>
            </a:tbl>
          </a:graphicData>
        </a:graphic>
      </p:graphicFrame>
    </p:spTree>
  </p:cSld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49</Words>
  <Application>Microsoft Macintosh PowerPoint</Application>
  <PresentationFormat>On-screen Show (16:9)</PresentationFormat>
  <Paragraphs>15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Presentation Title</vt:lpstr>
      <vt:lpstr>Slide Title</vt:lpstr>
      <vt:lpstr>Section header</vt:lpstr>
      <vt:lpstr>Slide Title for Two-Content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dcterms:created xsi:type="dcterms:W3CDTF">2026-03-12T08:20:37Z</dcterms:created>
  <dcterms:modified xsi:type="dcterms:W3CDTF">2026-03-12T08:20:37Z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